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402" r:id="rId3"/>
    <p:sldId id="418" r:id="rId4"/>
    <p:sldId id="434" r:id="rId5"/>
    <p:sldId id="456" r:id="rId6"/>
    <p:sldId id="429" r:id="rId7"/>
    <p:sldId id="380" r:id="rId8"/>
    <p:sldId id="420" r:id="rId9"/>
    <p:sldId id="259" r:id="rId10"/>
    <p:sldId id="392" r:id="rId11"/>
    <p:sldId id="324" r:id="rId12"/>
    <p:sldId id="326" r:id="rId13"/>
    <p:sldId id="325" r:id="rId14"/>
    <p:sldId id="328" r:id="rId15"/>
    <p:sldId id="335" r:id="rId16"/>
    <p:sldId id="261" r:id="rId17"/>
    <p:sldId id="393" r:id="rId18"/>
    <p:sldId id="414" r:id="rId19"/>
    <p:sldId id="396" r:id="rId20"/>
    <p:sldId id="432" r:id="rId21"/>
    <p:sldId id="430" r:id="rId22"/>
    <p:sldId id="371" r:id="rId23"/>
    <p:sldId id="387" r:id="rId24"/>
    <p:sldId id="435" r:id="rId25"/>
    <p:sldId id="421" r:id="rId26"/>
    <p:sldId id="427" r:id="rId27"/>
    <p:sldId id="406" r:id="rId28"/>
    <p:sldId id="408" r:id="rId29"/>
    <p:sldId id="410" r:id="rId30"/>
    <p:sldId id="407" r:id="rId31"/>
    <p:sldId id="433" r:id="rId32"/>
    <p:sldId id="413" r:id="rId33"/>
    <p:sldId id="436" r:id="rId34"/>
    <p:sldId id="431" r:id="rId35"/>
    <p:sldId id="437" r:id="rId36"/>
    <p:sldId id="438" r:id="rId37"/>
    <p:sldId id="449" r:id="rId38"/>
    <p:sldId id="423" r:id="rId39"/>
    <p:sldId id="425" r:id="rId40"/>
    <p:sldId id="441" r:id="rId41"/>
    <p:sldId id="442" r:id="rId42"/>
    <p:sldId id="450" r:id="rId43"/>
    <p:sldId id="452" r:id="rId44"/>
    <p:sldId id="451" r:id="rId45"/>
    <p:sldId id="453" r:id="rId46"/>
    <p:sldId id="455" r:id="rId47"/>
    <p:sldId id="443" r:id="rId48"/>
    <p:sldId id="444" r:id="rId49"/>
    <p:sldId id="445" r:id="rId50"/>
    <p:sldId id="446" r:id="rId51"/>
    <p:sldId id="447" r:id="rId52"/>
    <p:sldId id="448" r:id="rId53"/>
    <p:sldId id="412" r:id="rId54"/>
    <p:sldId id="426" r:id="rId55"/>
    <p:sldId id="439" r:id="rId56"/>
    <p:sldId id="440" r:id="rId57"/>
    <p:sldId id="428" r:id="rId5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FE19B"/>
    <a:srgbClr val="FFC000"/>
    <a:srgbClr val="D7F80E"/>
    <a:srgbClr val="0070C0"/>
    <a:srgbClr val="00449E"/>
    <a:srgbClr val="FFFFFF"/>
    <a:srgbClr val="97F3A2"/>
    <a:srgbClr val="5B9BD5"/>
    <a:srgbClr val="67EF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8" autoAdjust="0"/>
    <p:restoredTop sz="94660"/>
  </p:normalViewPr>
  <p:slideViewPr>
    <p:cSldViewPr snapToGrid="0">
      <p:cViewPr varScale="1">
        <p:scale>
          <a:sx n="83" d="100"/>
          <a:sy n="83" d="100"/>
        </p:scale>
        <p:origin x="518" y="48"/>
      </p:cViewPr>
      <p:guideLst/>
    </p:cSldViewPr>
  </p:slideViewPr>
  <p:notesTextViewPr>
    <p:cViewPr>
      <p:scale>
        <a:sx n="1" d="1"/>
        <a:sy n="1" d="1"/>
      </p:scale>
      <p:origin x="0" y="0"/>
    </p:cViewPr>
  </p:notesTextViewPr>
  <p:sorterViewPr>
    <p:cViewPr>
      <p:scale>
        <a:sx n="100" d="100"/>
        <a:sy n="100" d="100"/>
      </p:scale>
      <p:origin x="0" y="-16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CER\Desktop\promo%20uffici%20personale\Survey%20Province%2004.03.25_DEF%20e%20schema%20tabell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BEC7-483D-ADB4-337E11FC9937}"/>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BEC7-483D-ADB4-337E11FC993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EC7-483D-ADB4-337E11FC9937}"/>
              </c:ext>
            </c:extLst>
          </c:dPt>
          <c:dLbls>
            <c:dLbl>
              <c:idx val="0"/>
              <c:layout>
                <c:manualLayout>
                  <c:x val="0.15197758092738411"/>
                  <c:y val="-0.1691896325459317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fld id="{51C67AA0-FFFA-417B-AB3D-CE667D2AACC2}" type="CATEGORYNAME">
                      <a:rPr lang="it-IT" sz="1000" b="1"/>
                      <a:pPr>
                        <a:defRPr b="1"/>
                      </a:pPr>
                      <a:t>[NOME CATEGORIA]</a:t>
                    </a:fld>
                    <a:r>
                      <a:rPr lang="it-IT" b="1" baseline="0" dirty="0"/>
                      <a:t>; </a:t>
                    </a:r>
                    <a:fld id="{9D1573BB-4132-4648-994D-4F831A1E6F39}" type="VALUE">
                      <a:rPr lang="it-IT" b="1" baseline="0"/>
                      <a:pPr>
                        <a:defRPr b="1"/>
                      </a:pPr>
                      <a:t>[VALORE]</a:t>
                    </a:fld>
                    <a:endParaRPr lang="it-IT" b="1" baseline="0" dirty="0"/>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C7-483D-ADB4-337E11FC9937}"/>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highlight>
                          <a:srgbClr val="97F3A2"/>
                        </a:highlight>
                        <a:latin typeface="+mn-lt"/>
                        <a:ea typeface="+mn-ea"/>
                        <a:cs typeface="+mn-cs"/>
                      </a:defRPr>
                    </a:pPr>
                    <a:fld id="{FB86C2C0-649E-46C0-A65B-196D108FE8DC}" type="CATEGORYNAME">
                      <a:rPr lang="it-IT" sz="1050" b="1">
                        <a:highlight>
                          <a:srgbClr val="FFFF00"/>
                        </a:highlight>
                      </a:rPr>
                      <a:pPr>
                        <a:defRPr>
                          <a:highlight>
                            <a:srgbClr val="97F3A2"/>
                          </a:highlight>
                        </a:defRPr>
                      </a:pPr>
                      <a:t>[NOME CATEGORIA]</a:t>
                    </a:fld>
                    <a:r>
                      <a:rPr lang="it-IT" sz="1050" baseline="0" dirty="0">
                        <a:highlight>
                          <a:srgbClr val="FFFF00"/>
                        </a:highlight>
                      </a:rPr>
                      <a:t>; </a:t>
                    </a:r>
                    <a:fld id="{9D18D1D2-440E-4F1A-ADEC-E2C1D40733E3}" type="VALUE">
                      <a:rPr lang="it-IT" sz="1050" baseline="0">
                        <a:highlight>
                          <a:srgbClr val="FFFF00"/>
                        </a:highlight>
                      </a:rPr>
                      <a:pPr>
                        <a:defRPr>
                          <a:highlight>
                            <a:srgbClr val="97F3A2"/>
                          </a:highlight>
                        </a:defRPr>
                      </a:pPr>
                      <a:t>[VALORE]</a:t>
                    </a:fld>
                    <a:endParaRPr lang="it-IT" sz="1050" baseline="0" dirty="0">
                      <a:highlight>
                        <a:srgbClr val="FFFF00"/>
                      </a:highlight>
                    </a:endParaRPr>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highlight>
                        <a:srgbClr val="97F3A2"/>
                      </a:highlight>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0.21726668074828842"/>
                      <c:h val="0.48039209754903012"/>
                    </c:manualLayout>
                  </c15:layout>
                  <c15:dlblFieldTable/>
                  <c15:showDataLabelsRange val="0"/>
                </c:ext>
                <c:ext xmlns:c16="http://schemas.microsoft.com/office/drawing/2014/chart" uri="{C3380CC4-5D6E-409C-BE32-E72D297353CC}">
                  <c16:uniqueId val="{00000003-BEC7-483D-ADB4-337E11FC9937}"/>
                </c:ext>
              </c:extLst>
            </c:dLbl>
            <c:dLbl>
              <c:idx val="2"/>
              <c:layout>
                <c:manualLayout>
                  <c:x val="4.3877727526008332E-2"/>
                  <c:y val="-3.8911854768153994E-2"/>
                </c:manualLayout>
              </c:layout>
              <c:tx>
                <c:rich>
                  <a:bodyPr/>
                  <a:lstStyle/>
                  <a:p>
                    <a:fld id="{2A6D412E-5523-4661-962F-399C15282353}" type="CATEGORYNAME">
                      <a:rPr lang="it-IT" sz="1000"/>
                      <a:pPr/>
                      <a:t>[NOME CATEGORIA]</a:t>
                    </a:fld>
                    <a:r>
                      <a:rPr lang="it-IT" baseline="0" dirty="0"/>
                      <a:t>; </a:t>
                    </a:r>
                    <a:fld id="{D985CE3F-63E7-4D80-9009-06019ED4781C}" type="VALUE">
                      <a:rPr lang="it-IT" baseline="0"/>
                      <a:pPr/>
                      <a:t>[VALORE]</a:t>
                    </a:fld>
                    <a:endParaRPr lang="it-IT" baseline="0" dirty="0"/>
                  </a:p>
                </c:rich>
              </c:tx>
              <c:showLegendKey val="0"/>
              <c:showVal val="1"/>
              <c:showCatName val="1"/>
              <c:showSerName val="0"/>
              <c:showPercent val="0"/>
              <c:showBubbleSize val="0"/>
              <c:extLst>
                <c:ext xmlns:c15="http://schemas.microsoft.com/office/drawing/2012/chart" uri="{CE6537A1-D6FC-4f65-9D91-7224C49458BB}">
                  <c15:layout>
                    <c:manualLayout>
                      <c:w val="0.23299323986577219"/>
                      <c:h val="0.36822252472216821"/>
                    </c:manualLayout>
                  </c15:layout>
                  <c15:dlblFieldTable/>
                  <c15:showDataLabelsRange val="0"/>
                </c:ext>
                <c:ext xmlns:c16="http://schemas.microsoft.com/office/drawing/2014/chart" uri="{C3380CC4-5D6E-409C-BE32-E72D297353CC}">
                  <c16:uniqueId val="{00000005-BEC7-483D-ADB4-337E11FC99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graf'!$A$251:$A$253</c:f>
              <c:strCache>
                <c:ptCount val="3"/>
                <c:pt idx="0">
                  <c:v>Sì, ha identificato come prioritario il supporto ai comuni</c:v>
                </c:pt>
                <c:pt idx="1">
                  <c:v>Si, solo per i comuni che richiedono specificamente supporto per la gestione delle risorse umane</c:v>
                </c:pt>
                <c:pt idx="2">
                  <c:v>No, l'obiettivo principale è il miglioramento delle risorse interne, senza priorità per il supporto ai comuni</c:v>
                </c:pt>
              </c:strCache>
            </c:strRef>
          </c:cat>
          <c:val>
            <c:numRef>
              <c:f>'tabella graf'!$B$251:$B$253</c:f>
              <c:numCache>
                <c:formatCode>0.0</c:formatCode>
                <c:ptCount val="3"/>
                <c:pt idx="0">
                  <c:v>30.232558139534881</c:v>
                </c:pt>
                <c:pt idx="1">
                  <c:v>34.883720930232556</c:v>
                </c:pt>
                <c:pt idx="2">
                  <c:v>34.883720930232556</c:v>
                </c:pt>
              </c:numCache>
            </c:numRef>
          </c:val>
          <c:extLst>
            <c:ext xmlns:c16="http://schemas.microsoft.com/office/drawing/2014/chart" uri="{C3380CC4-5D6E-409C-BE32-E72D297353CC}">
              <c16:uniqueId val="{00000006-BEC7-483D-ADB4-337E11FC99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'tabella graf'!$A$228:$A$233</c:f>
              <c:strCache>
                <c:ptCount val="6"/>
                <c:pt idx="0">
                  <c:v>Migliorare la digitalizzazione dei processi HR</c:v>
                </c:pt>
                <c:pt idx="1">
                  <c:v>Aumentare le competenze digitali</c:v>
                </c:pt>
                <c:pt idx="2">
                  <c:v>Sviluppare competenze manageriali e tecniche</c:v>
                </c:pt>
                <c:pt idx="3">
                  <c:v>Implementare il lavoro agile</c:v>
                </c:pt>
                <c:pt idx="4">
                  <c:v>Promuovere il benessere organizzativo, l'inclusione e la sicurezza dei lavoratori</c:v>
                </c:pt>
                <c:pt idx="5">
                  <c:v>Sostenere la collaborazione tra enti per una gestione più integrata delle risorse</c:v>
                </c:pt>
              </c:strCache>
            </c:strRef>
          </c:cat>
          <c:val>
            <c:numRef>
              <c:f>'tabella graf'!$B$228:$B$233</c:f>
              <c:numCache>
                <c:formatCode>0.0</c:formatCode>
                <c:ptCount val="6"/>
                <c:pt idx="0">
                  <c:v>7.3511904761904772</c:v>
                </c:pt>
                <c:pt idx="1">
                  <c:v>7.4411764705882346</c:v>
                </c:pt>
                <c:pt idx="2">
                  <c:v>6.875</c:v>
                </c:pt>
                <c:pt idx="3">
                  <c:v>4.9404761904761907</c:v>
                </c:pt>
                <c:pt idx="4">
                  <c:v>7.617647058823529</c:v>
                </c:pt>
                <c:pt idx="5">
                  <c:v>6.6666666666666661</c:v>
                </c:pt>
              </c:numCache>
            </c:numRef>
          </c:val>
          <c:extLst>
            <c:ext xmlns:c16="http://schemas.microsoft.com/office/drawing/2014/chart" uri="{C3380CC4-5D6E-409C-BE32-E72D297353CC}">
              <c16:uniqueId val="{00000000-CA72-435C-8AF4-849782596B3F}"/>
            </c:ext>
          </c:extLst>
        </c:ser>
        <c:dLbls>
          <c:showLegendKey val="0"/>
          <c:showVal val="0"/>
          <c:showCatName val="0"/>
          <c:showSerName val="0"/>
          <c:showPercent val="0"/>
          <c:showBubbleSize val="0"/>
        </c:dLbls>
        <c:gapWidth val="50"/>
        <c:axId val="186623104"/>
        <c:axId val="186624640"/>
      </c:barChart>
      <c:catAx>
        <c:axId val="186623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86624640"/>
        <c:crosses val="autoZero"/>
        <c:auto val="1"/>
        <c:lblAlgn val="ctr"/>
        <c:lblOffset val="100"/>
        <c:noMultiLvlLbl val="0"/>
      </c:catAx>
      <c:valAx>
        <c:axId val="18662464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66231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'tabella graf'!$A$665:$A$675</c:f>
              <c:strCache>
                <c:ptCount val="11"/>
                <c:pt idx="0">
                  <c:v> Carenza di personale qualificato</c:v>
                </c:pt>
                <c:pt idx="1">
                  <c:v> Difficoltà nella digitalizzazione dei processi</c:v>
                </c:pt>
                <c:pt idx="2">
                  <c:v> Carenza di formazione del personale</c:v>
                </c:pt>
                <c:pt idx="3">
                  <c:v> Difficoltà di gestione del lavoro a distanza (smart working)</c:v>
                </c:pt>
                <c:pt idx="4">
                  <c:v> Difficoltà nel reclutamento di personale</c:v>
                </c:pt>
                <c:pt idx="5">
                  <c:v> Difficoltà nella Contrattazione decentrata</c:v>
                </c:pt>
                <c:pt idx="6">
                  <c:v> Difficoltà nella gestione dei Procedimenti disciplinari</c:v>
                </c:pt>
                <c:pt idx="7">
                  <c:v> Complessità nella gestione dei contratti e degli avanzamenti di carriera all’interno del quadro normativo</c:v>
                </c:pt>
                <c:pt idx="8">
                  <c:v> Limitazioni di risorse economiche che incidono su formazione, retribuzioni e assunzioni</c:v>
                </c:pt>
                <c:pt idx="9">
                  <c:v> Difficoltà nel promuovere pari opportunità e benessere organizzativo per tutti i dipendenti</c:v>
                </c:pt>
                <c:pt idx="10">
                  <c:v> Necessità di migliorare la comunicazione interna</c:v>
                </c:pt>
              </c:strCache>
            </c:strRef>
          </c:cat>
          <c:val>
            <c:numRef>
              <c:f>'tabella graf'!$B$665:$B$675</c:f>
              <c:numCache>
                <c:formatCode>0.0</c:formatCode>
                <c:ptCount val="11"/>
                <c:pt idx="0">
                  <c:v>5.7647058823529411</c:v>
                </c:pt>
                <c:pt idx="1">
                  <c:v>5.5</c:v>
                </c:pt>
                <c:pt idx="2">
                  <c:v>4.0588235294117645</c:v>
                </c:pt>
                <c:pt idx="3">
                  <c:v>3.7048192771084336</c:v>
                </c:pt>
                <c:pt idx="4">
                  <c:v>6.029411764705884</c:v>
                </c:pt>
                <c:pt idx="5">
                  <c:v>3.8690476190476186</c:v>
                </c:pt>
                <c:pt idx="6">
                  <c:v>3.3132530120481927</c:v>
                </c:pt>
                <c:pt idx="7">
                  <c:v>4.5</c:v>
                </c:pt>
                <c:pt idx="8">
                  <c:v>6.7857142857142856</c:v>
                </c:pt>
                <c:pt idx="9">
                  <c:v>4.1071428571428577</c:v>
                </c:pt>
                <c:pt idx="10">
                  <c:v>5.2058823529411766</c:v>
                </c:pt>
              </c:numCache>
            </c:numRef>
          </c:val>
          <c:extLst>
            <c:ext xmlns:c16="http://schemas.microsoft.com/office/drawing/2014/chart" uri="{C3380CC4-5D6E-409C-BE32-E72D297353CC}">
              <c16:uniqueId val="{00000000-BE2F-4172-81E3-E979CEF07E88}"/>
            </c:ext>
          </c:extLst>
        </c:ser>
        <c:dLbls>
          <c:showLegendKey val="0"/>
          <c:showVal val="0"/>
          <c:showCatName val="0"/>
          <c:showSerName val="0"/>
          <c:showPercent val="0"/>
          <c:showBubbleSize val="0"/>
        </c:dLbls>
        <c:gapWidth val="50"/>
        <c:axId val="187286272"/>
        <c:axId val="187287808"/>
      </c:barChart>
      <c:catAx>
        <c:axId val="18728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87287808"/>
        <c:crosses val="autoZero"/>
        <c:auto val="1"/>
        <c:lblAlgn val="ctr"/>
        <c:lblOffset val="100"/>
        <c:noMultiLvlLbl val="0"/>
      </c:catAx>
      <c:valAx>
        <c:axId val="18728780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7286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'tabella graf'!$A$540:$A$546</c:f>
              <c:strCache>
                <c:ptCount val="7"/>
                <c:pt idx="0">
                  <c:v>Reclutamento e selezione/Gestione concorsi</c:v>
                </c:pt>
                <c:pt idx="1">
                  <c:v>Valutazione delle performance</c:v>
                </c:pt>
                <c:pt idx="2">
                  <c:v>Formazione e sviluppo</c:v>
                </c:pt>
                <c:pt idx="3">
                  <c:v>Mobilità interna</c:v>
                </c:pt>
                <c:pt idx="4">
                  <c:v>Convenzioni con i Comuni</c:v>
                </c:pt>
                <c:pt idx="5">
                  <c:v>Gestione procedimenti disciplinari</c:v>
                </c:pt>
                <c:pt idx="6">
                  <c:v>Nessuna</c:v>
                </c:pt>
              </c:strCache>
            </c:strRef>
          </c:cat>
          <c:val>
            <c:numRef>
              <c:f>'tabella graf'!$B$540:$B$546</c:f>
              <c:numCache>
                <c:formatCode>0.0</c:formatCode>
                <c:ptCount val="7"/>
                <c:pt idx="0">
                  <c:v>79.069767441860463</c:v>
                </c:pt>
                <c:pt idx="1">
                  <c:v>68.604651162790702</c:v>
                </c:pt>
                <c:pt idx="2">
                  <c:v>25.581395348837212</c:v>
                </c:pt>
                <c:pt idx="3">
                  <c:v>37.209302325581397</c:v>
                </c:pt>
                <c:pt idx="4">
                  <c:v>36.046511627906973</c:v>
                </c:pt>
                <c:pt idx="5">
                  <c:v>51.162790697674424</c:v>
                </c:pt>
                <c:pt idx="6">
                  <c:v>10.465116279069768</c:v>
                </c:pt>
              </c:numCache>
            </c:numRef>
          </c:val>
          <c:extLst>
            <c:ext xmlns:c16="http://schemas.microsoft.com/office/drawing/2014/chart" uri="{C3380CC4-5D6E-409C-BE32-E72D297353CC}">
              <c16:uniqueId val="{00000000-6761-405F-9CBE-B8A04D273A05}"/>
            </c:ext>
          </c:extLst>
        </c:ser>
        <c:dLbls>
          <c:showLegendKey val="0"/>
          <c:showVal val="0"/>
          <c:showCatName val="0"/>
          <c:showSerName val="0"/>
          <c:showPercent val="0"/>
          <c:showBubbleSize val="0"/>
        </c:dLbls>
        <c:gapWidth val="50"/>
        <c:axId val="187418496"/>
        <c:axId val="187420032"/>
      </c:barChart>
      <c:catAx>
        <c:axId val="1874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87420032"/>
        <c:crosses val="autoZero"/>
        <c:auto val="1"/>
        <c:lblAlgn val="ctr"/>
        <c:lblOffset val="100"/>
        <c:noMultiLvlLbl val="0"/>
      </c:catAx>
      <c:valAx>
        <c:axId val="187420032"/>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74184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'tabella graf'!$A$1167:$A$1171</c:f>
              <c:strCache>
                <c:ptCount val="5"/>
                <c:pt idx="0">
                  <c:v>Competenze digitali</c:v>
                </c:pt>
                <c:pt idx="1">
                  <c:v>Aspetti giuridico normativi</c:v>
                </c:pt>
                <c:pt idx="2">
                  <c:v>Comunicazione interna</c:v>
                </c:pt>
                <c:pt idx="3">
                  <c:v>Leadership e gestione del team</c:v>
                </c:pt>
                <c:pt idx="4">
                  <c:v>Benessere organizzativo</c:v>
                </c:pt>
              </c:strCache>
            </c:strRef>
          </c:cat>
          <c:val>
            <c:numRef>
              <c:f>'tabella graf'!$B$1167:$B$1171</c:f>
              <c:numCache>
                <c:formatCode>0.0</c:formatCode>
                <c:ptCount val="5"/>
                <c:pt idx="0">
                  <c:v>69.879518072289159</c:v>
                </c:pt>
                <c:pt idx="1">
                  <c:v>95.180722891566262</c:v>
                </c:pt>
                <c:pt idx="2">
                  <c:v>14.457831325301203</c:v>
                </c:pt>
                <c:pt idx="3">
                  <c:v>16.867469879518072</c:v>
                </c:pt>
                <c:pt idx="4">
                  <c:v>34.939759036144579</c:v>
                </c:pt>
              </c:numCache>
            </c:numRef>
          </c:val>
          <c:extLst>
            <c:ext xmlns:c16="http://schemas.microsoft.com/office/drawing/2014/chart" uri="{C3380CC4-5D6E-409C-BE32-E72D297353CC}">
              <c16:uniqueId val="{00000000-0328-464B-A6C6-F6F6A3868366}"/>
            </c:ext>
          </c:extLst>
        </c:ser>
        <c:dLbls>
          <c:showLegendKey val="0"/>
          <c:showVal val="0"/>
          <c:showCatName val="0"/>
          <c:showSerName val="0"/>
          <c:showPercent val="0"/>
          <c:showBubbleSize val="0"/>
        </c:dLbls>
        <c:gapWidth val="50"/>
        <c:axId val="188499840"/>
        <c:axId val="188501376"/>
      </c:barChart>
      <c:catAx>
        <c:axId val="1884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88501376"/>
        <c:crosses val="autoZero"/>
        <c:auto val="1"/>
        <c:lblAlgn val="ctr"/>
        <c:lblOffset val="100"/>
        <c:noMultiLvlLbl val="0"/>
      </c:catAx>
      <c:valAx>
        <c:axId val="188501376"/>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499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9D-4926-B109-CE43386A714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09D-4926-B109-CE43386A71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9D-4926-B109-CE43386A7140}"/>
              </c:ext>
            </c:extLst>
          </c:dPt>
          <c:dLbls>
            <c:dLbl>
              <c:idx val="0"/>
              <c:layout>
                <c:manualLayout>
                  <c:x val="0.28144390043215578"/>
                  <c:y val="-8.9386511635318078E-2"/>
                </c:manualLayout>
              </c:layout>
              <c:spPr>
                <a:solidFill>
                  <a:srgbClr val="FFFF00"/>
                </a:solid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0.16922529464324507"/>
                      <c:h val="0.22457134597068182"/>
                    </c:manualLayout>
                  </c15:layout>
                </c:ext>
                <c:ext xmlns:c16="http://schemas.microsoft.com/office/drawing/2014/chart" uri="{C3380CC4-5D6E-409C-BE32-E72D297353CC}">
                  <c16:uniqueId val="{00000001-F09D-4926-B109-CE43386A7140}"/>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D-4926-B109-CE43386A7140}"/>
                </c:ext>
              </c:extLst>
            </c:dLbl>
            <c:dLbl>
              <c:idx val="2"/>
              <c:layout>
                <c:manualLayout>
                  <c:x val="7.4630358705161728E-3"/>
                  <c:y val="-3.89118547681539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D-4926-B109-CE43386A71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graf'!$A$1148:$A$1149</c:f>
              <c:strCache>
                <c:ptCount val="2"/>
                <c:pt idx="0">
                  <c:v>Si</c:v>
                </c:pt>
                <c:pt idx="1">
                  <c:v>No</c:v>
                </c:pt>
              </c:strCache>
            </c:strRef>
          </c:cat>
          <c:val>
            <c:numRef>
              <c:f>'tabella graf'!$B$1148:$B$1149</c:f>
              <c:numCache>
                <c:formatCode>0.0</c:formatCode>
                <c:ptCount val="2"/>
                <c:pt idx="0">
                  <c:v>96.511627906976756</c:v>
                </c:pt>
                <c:pt idx="1">
                  <c:v>3.4883720930232558</c:v>
                </c:pt>
              </c:numCache>
            </c:numRef>
          </c:val>
          <c:extLst>
            <c:ext xmlns:c16="http://schemas.microsoft.com/office/drawing/2014/chart" uri="{C3380CC4-5D6E-409C-BE32-E72D297353CC}">
              <c16:uniqueId val="{00000006-F09D-4926-B109-CE43386A71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'tabella graf'!$A$1209:$A$1212</c:f>
              <c:strCache>
                <c:ptCount val="4"/>
                <c:pt idx="0">
                  <c:v>Direttamente dall’Ente</c:v>
                </c:pt>
                <c:pt idx="1">
                  <c:v>Mediante un soggetto partecipato, che si occupa della formazione</c:v>
                </c:pt>
                <c:pt idx="2">
                  <c:v>Mediante affidamento a soggetti esterni</c:v>
                </c:pt>
                <c:pt idx="3">
                  <c:v>Non so/non ricordo</c:v>
                </c:pt>
              </c:strCache>
            </c:strRef>
          </c:cat>
          <c:val>
            <c:numRef>
              <c:f>'tabella graf'!$B$1209:$B$1212</c:f>
              <c:numCache>
                <c:formatCode>0.0</c:formatCode>
                <c:ptCount val="4"/>
                <c:pt idx="0">
                  <c:v>63.855421686746979</c:v>
                </c:pt>
                <c:pt idx="1">
                  <c:v>6.024096385542169</c:v>
                </c:pt>
                <c:pt idx="2">
                  <c:v>87.951807228915655</c:v>
                </c:pt>
                <c:pt idx="3">
                  <c:v>1.2048192771084338</c:v>
                </c:pt>
              </c:numCache>
            </c:numRef>
          </c:val>
          <c:extLst>
            <c:ext xmlns:c16="http://schemas.microsoft.com/office/drawing/2014/chart" uri="{C3380CC4-5D6E-409C-BE32-E72D297353CC}">
              <c16:uniqueId val="{00000000-5F91-4F62-9E36-0C113BD9F028}"/>
            </c:ext>
          </c:extLst>
        </c:ser>
        <c:dLbls>
          <c:showLegendKey val="0"/>
          <c:showVal val="0"/>
          <c:showCatName val="0"/>
          <c:showSerName val="0"/>
          <c:showPercent val="0"/>
          <c:showBubbleSize val="0"/>
        </c:dLbls>
        <c:gapWidth val="50"/>
        <c:axId val="188585088"/>
        <c:axId val="188586624"/>
      </c:barChart>
      <c:catAx>
        <c:axId val="188585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88586624"/>
        <c:crosses val="autoZero"/>
        <c:auto val="1"/>
        <c:lblAlgn val="ctr"/>
        <c:lblOffset val="100"/>
        <c:noMultiLvlLbl val="0"/>
      </c:catAx>
      <c:valAx>
        <c:axId val="18858662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585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C9-487A-A0C9-A0CDB778CED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D9C9-487A-A0C9-A0CDB778CED1}"/>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D9C9-487A-A0C9-A0CDB778CED1}"/>
              </c:ext>
            </c:extLst>
          </c:dPt>
          <c:dLbls>
            <c:dLbl>
              <c:idx val="0"/>
              <c:layout>
                <c:manualLayout>
                  <c:x val="0.15197758092738411"/>
                  <c:y val="-0.16918963254593178"/>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C9-487A-A0C9-A0CDB778CED1}"/>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C9-487A-A0C9-A0CDB778CED1}"/>
                </c:ext>
              </c:extLst>
            </c:dLbl>
            <c:dLbl>
              <c:idx val="2"/>
              <c:layout>
                <c:manualLayout>
                  <c:x val="-8.7344765675043557E-3"/>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C9-487A-A0C9-A0CDB778CED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graf'!$A$1189:$A$1191</c:f>
              <c:strCache>
                <c:ptCount val="3"/>
                <c:pt idx="0">
                  <c:v>si</c:v>
                </c:pt>
                <c:pt idx="1">
                  <c:v>no</c:v>
                </c:pt>
                <c:pt idx="2">
                  <c:v>non sa/ non ricorda</c:v>
                </c:pt>
              </c:strCache>
            </c:strRef>
          </c:cat>
          <c:val>
            <c:numRef>
              <c:f>'tabella graf'!$B$1189:$B$1191</c:f>
              <c:numCache>
                <c:formatCode>0.0</c:formatCode>
                <c:ptCount val="3"/>
                <c:pt idx="0">
                  <c:v>32.53012048192771</c:v>
                </c:pt>
                <c:pt idx="1">
                  <c:v>66.265060240963862</c:v>
                </c:pt>
                <c:pt idx="2">
                  <c:v>4.8192771084337354</c:v>
                </c:pt>
              </c:numCache>
            </c:numRef>
          </c:val>
          <c:extLst>
            <c:ext xmlns:c16="http://schemas.microsoft.com/office/drawing/2014/chart" uri="{C3380CC4-5D6E-409C-BE32-E72D297353CC}">
              <c16:uniqueId val="{00000006-D9C9-487A-A0C9-A0CDB778CE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'tabella graf'!$B$1:$O$2</c:f>
              <c:multiLvlStrCache>
                <c:ptCount val="10"/>
                <c:lvl>
                  <c:pt idx="0">
                    <c:v>Totale</c:v>
                  </c:pt>
                  <c:pt idx="1">
                    <c:v>Base</c:v>
                  </c:pt>
                  <c:pt idx="2">
                    <c:v>Avanzato</c:v>
                  </c:pt>
                  <c:pt idx="3">
                    <c:v>fino a 250mila ab.</c:v>
                  </c:pt>
                  <c:pt idx="4">
                    <c:v>250-500mila ab.</c:v>
                  </c:pt>
                  <c:pt idx="5">
                    <c:v>500mila ab. e oltre</c:v>
                  </c:pt>
                  <c:pt idx="6">
                    <c:v>Nord Ovest </c:v>
                  </c:pt>
                  <c:pt idx="7">
                    <c:v>Nord Est</c:v>
                  </c:pt>
                  <c:pt idx="8">
                    <c:v>Centro</c:v>
                  </c:pt>
                  <c:pt idx="9">
                    <c:v>Sud e isole</c:v>
                  </c:pt>
                </c:lvl>
                <c:lvl>
                  <c:pt idx="1">
                    <c:v>Modello</c:v>
                  </c:pt>
                  <c:pt idx="3">
                    <c:v>Classe popolazione provincia</c:v>
                  </c:pt>
                  <c:pt idx="6">
                    <c:v>Area geografica</c:v>
                  </c:pt>
                </c:lvl>
              </c:multiLvlStrCache>
            </c:multiLvlStrRef>
          </c:cat>
          <c:val>
            <c:numRef>
              <c:f>'tabella graf'!$B$1189:$O$1189</c:f>
              <c:numCache>
                <c:formatCode>0.0</c:formatCode>
                <c:ptCount val="10"/>
                <c:pt idx="0">
                  <c:v>32.53012048192771</c:v>
                </c:pt>
                <c:pt idx="1">
                  <c:v>15.789473684210526</c:v>
                </c:pt>
                <c:pt idx="2">
                  <c:v>46.666666666666664</c:v>
                </c:pt>
                <c:pt idx="3">
                  <c:v>20</c:v>
                </c:pt>
                <c:pt idx="4">
                  <c:v>31.578947368421051</c:v>
                </c:pt>
                <c:pt idx="5">
                  <c:v>50</c:v>
                </c:pt>
                <c:pt idx="6">
                  <c:v>28.571428571428569</c:v>
                </c:pt>
                <c:pt idx="7">
                  <c:v>50</c:v>
                </c:pt>
                <c:pt idx="8">
                  <c:v>35</c:v>
                </c:pt>
                <c:pt idx="9">
                  <c:v>25</c:v>
                </c:pt>
              </c:numCache>
            </c:numRef>
          </c:val>
          <c:extLst>
            <c:ext xmlns:c16="http://schemas.microsoft.com/office/drawing/2014/chart" uri="{C3380CC4-5D6E-409C-BE32-E72D297353CC}">
              <c16:uniqueId val="{00000000-C15E-40D2-9167-EA0D25C627ED}"/>
            </c:ext>
          </c:extLst>
        </c:ser>
        <c:dLbls>
          <c:showLegendKey val="0"/>
          <c:showVal val="0"/>
          <c:showCatName val="0"/>
          <c:showSerName val="0"/>
          <c:showPercent val="0"/>
          <c:showBubbleSize val="0"/>
        </c:dLbls>
        <c:gapWidth val="50"/>
        <c:axId val="188627200"/>
        <c:axId val="188641280"/>
      </c:barChart>
      <c:catAx>
        <c:axId val="18862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641280"/>
        <c:crosses val="autoZero"/>
        <c:auto val="1"/>
        <c:lblAlgn val="ctr"/>
        <c:lblOffset val="100"/>
        <c:noMultiLvlLbl val="0"/>
      </c:catAx>
      <c:valAx>
        <c:axId val="18864128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62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FC-4963-8755-B14DD566F86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EFC-4963-8755-B14DD566F86B}"/>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AEFC-4963-8755-B14DD566F86B}"/>
              </c:ext>
            </c:extLst>
          </c:dPt>
          <c:dLbls>
            <c:dLbl>
              <c:idx val="0"/>
              <c:layout>
                <c:manualLayout>
                  <c:x val="0.15197758092738411"/>
                  <c:y val="-0.16918963254593178"/>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highlight>
                        <a:srgbClr val="FFFF00"/>
                      </a:highlight>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FC-4963-8755-B14DD566F86B}"/>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FC-4963-8755-B14DD566F86B}"/>
                </c:ext>
              </c:extLst>
            </c:dLbl>
            <c:dLbl>
              <c:idx val="2"/>
              <c:layout>
                <c:manualLayout>
                  <c:x val="-0.26672673816274184"/>
                  <c:y val="1.20623824630055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FC-4963-8755-B14DD566F86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graf'!$A$694:$A$696</c:f>
              <c:strCache>
                <c:ptCount val="3"/>
                <c:pt idx="0">
                  <c:v>si</c:v>
                </c:pt>
                <c:pt idx="1">
                  <c:v>no</c:v>
                </c:pt>
                <c:pt idx="2">
                  <c:v>non sa/ non ricorda</c:v>
                </c:pt>
              </c:strCache>
            </c:strRef>
          </c:cat>
          <c:val>
            <c:numRef>
              <c:f>'tabella graf'!$B$694:$B$696</c:f>
              <c:numCache>
                <c:formatCode>0.0</c:formatCode>
                <c:ptCount val="3"/>
                <c:pt idx="0">
                  <c:v>41.860465116279073</c:v>
                </c:pt>
                <c:pt idx="1">
                  <c:v>55.813953488372093</c:v>
                </c:pt>
                <c:pt idx="2">
                  <c:v>2.3255813953488373</c:v>
                </c:pt>
              </c:numCache>
            </c:numRef>
          </c:val>
          <c:extLst>
            <c:ext xmlns:c16="http://schemas.microsoft.com/office/drawing/2014/chart" uri="{C3380CC4-5D6E-409C-BE32-E72D297353CC}">
              <c16:uniqueId val="{00000006-AEFC-4963-8755-B14DD566F8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9E-4F22-AF6E-EF3CD9B9C50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969E-4F22-AF6E-EF3CD9B9C500}"/>
              </c:ext>
            </c:extLst>
          </c:dPt>
          <c:dPt>
            <c:idx val="2"/>
            <c:bubble3D val="0"/>
            <c:spPr>
              <a:solidFill>
                <a:srgbClr val="FF9933"/>
              </a:solidFill>
              <a:ln w="19050">
                <a:solidFill>
                  <a:schemeClr val="lt1"/>
                </a:solidFill>
              </a:ln>
              <a:effectLst/>
            </c:spPr>
            <c:extLst>
              <c:ext xmlns:c16="http://schemas.microsoft.com/office/drawing/2014/chart" uri="{C3380CC4-5D6E-409C-BE32-E72D297353CC}">
                <c16:uniqueId val="{00000005-969E-4F22-AF6E-EF3CD9B9C500}"/>
              </c:ext>
            </c:extLst>
          </c:dPt>
          <c:dLbls>
            <c:dLbl>
              <c:idx val="0"/>
              <c:layout>
                <c:manualLayout>
                  <c:x val="0.15197758092738411"/>
                  <c:y val="-0.16918963254593178"/>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highlight>
                        <a:srgbClr val="FFFF00"/>
                      </a:highlight>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E-4F22-AF6E-EF3CD9B9C500}"/>
                </c:ext>
              </c:extLst>
            </c:dLbl>
            <c:dLbl>
              <c:idx val="1"/>
              <c:layout>
                <c:manualLayout>
                  <c:x val="0.25832025645395773"/>
                  <c:y val="0"/>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E-4F22-AF6E-EF3CD9B9C500}"/>
                </c:ext>
              </c:extLst>
            </c:dLbl>
            <c:dLbl>
              <c:idx val="2"/>
              <c:layout>
                <c:manualLayout>
                  <c:x val="7.4630358705161728E-3"/>
                  <c:y val="-3.89118547681539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9E-4F22-AF6E-EF3CD9B9C50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graf'!$A$795:$A$797</c:f>
              <c:strCache>
                <c:ptCount val="3"/>
                <c:pt idx="0">
                  <c:v>Si, con convenzioni attive</c:v>
                </c:pt>
                <c:pt idx="1">
                  <c:v>Si, senza convenzioni attive</c:v>
                </c:pt>
                <c:pt idx="2">
                  <c:v>No</c:v>
                </c:pt>
              </c:strCache>
            </c:strRef>
          </c:cat>
          <c:val>
            <c:numRef>
              <c:f>'tabella graf'!$B$795:$B$797</c:f>
              <c:numCache>
                <c:formatCode>0.0</c:formatCode>
                <c:ptCount val="3"/>
                <c:pt idx="0">
                  <c:v>41.860465116279073</c:v>
                </c:pt>
                <c:pt idx="1">
                  <c:v>10.465116279069768</c:v>
                </c:pt>
                <c:pt idx="2">
                  <c:v>47.674418604651166</c:v>
                </c:pt>
              </c:numCache>
            </c:numRef>
          </c:val>
          <c:extLst>
            <c:ext xmlns:c16="http://schemas.microsoft.com/office/drawing/2014/chart" uri="{C3380CC4-5D6E-409C-BE32-E72D297353CC}">
              <c16:uniqueId val="{00000006-969E-4F22-AF6E-EF3CD9B9C5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'tabella graf'!$B$1:$O$2</c:f>
              <c:multiLvlStrCache>
                <c:ptCount val="10"/>
                <c:lvl>
                  <c:pt idx="0">
                    <c:v>Totale</c:v>
                  </c:pt>
                  <c:pt idx="1">
                    <c:v>Base</c:v>
                  </c:pt>
                  <c:pt idx="2">
                    <c:v>Avanzato</c:v>
                  </c:pt>
                  <c:pt idx="3">
                    <c:v>fino a 250mila ab.</c:v>
                  </c:pt>
                  <c:pt idx="4">
                    <c:v>250-500mila ab.</c:v>
                  </c:pt>
                  <c:pt idx="5">
                    <c:v>500mila ab. e oltre</c:v>
                  </c:pt>
                  <c:pt idx="6">
                    <c:v>Nord Ovest </c:v>
                  </c:pt>
                  <c:pt idx="7">
                    <c:v>Nord Est</c:v>
                  </c:pt>
                  <c:pt idx="8">
                    <c:v>Centro</c:v>
                  </c:pt>
                  <c:pt idx="9">
                    <c:v>Sud e isole</c:v>
                  </c:pt>
                </c:lvl>
                <c:lvl>
                  <c:pt idx="1">
                    <c:v>Modello</c:v>
                  </c:pt>
                  <c:pt idx="3">
                    <c:v>Classe popolazione provincia</c:v>
                  </c:pt>
                  <c:pt idx="6">
                    <c:v>Area geografica</c:v>
                  </c:pt>
                </c:lvl>
              </c:multiLvlStrCache>
            </c:multiLvlStrRef>
          </c:cat>
          <c:val>
            <c:numRef>
              <c:f>'tabella graf'!$B$794:$O$794</c:f>
              <c:numCache>
                <c:formatCode>0.0</c:formatCode>
                <c:ptCount val="10"/>
                <c:pt idx="0">
                  <c:v>52.325581395348841</c:v>
                </c:pt>
                <c:pt idx="1">
                  <c:v>0</c:v>
                </c:pt>
                <c:pt idx="2">
                  <c:v>100</c:v>
                </c:pt>
                <c:pt idx="3">
                  <c:v>48</c:v>
                </c:pt>
                <c:pt idx="4">
                  <c:v>57.499999999999993</c:v>
                </c:pt>
                <c:pt idx="5">
                  <c:v>47.619047619047613</c:v>
                </c:pt>
                <c:pt idx="6">
                  <c:v>57.142857142857139</c:v>
                </c:pt>
                <c:pt idx="7">
                  <c:v>71.428571428571431</c:v>
                </c:pt>
                <c:pt idx="8">
                  <c:v>70</c:v>
                </c:pt>
                <c:pt idx="9">
                  <c:v>29.032258064516132</c:v>
                </c:pt>
              </c:numCache>
            </c:numRef>
          </c:val>
          <c:extLst>
            <c:ext xmlns:c16="http://schemas.microsoft.com/office/drawing/2014/chart" uri="{C3380CC4-5D6E-409C-BE32-E72D297353CC}">
              <c16:uniqueId val="{00000000-1C44-4D41-BDF4-EEDEBFE34D3A}"/>
            </c:ext>
          </c:extLst>
        </c:ser>
        <c:dLbls>
          <c:showLegendKey val="0"/>
          <c:showVal val="0"/>
          <c:showCatName val="0"/>
          <c:showSerName val="0"/>
          <c:showPercent val="0"/>
          <c:showBubbleSize val="0"/>
        </c:dLbls>
        <c:gapWidth val="50"/>
        <c:axId val="188849152"/>
        <c:axId val="188850944"/>
      </c:barChart>
      <c:catAx>
        <c:axId val="18884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850944"/>
        <c:crosses val="autoZero"/>
        <c:auto val="1"/>
        <c:lblAlgn val="ctr"/>
        <c:lblOffset val="100"/>
        <c:noMultiLvlLbl val="0"/>
      </c:catAx>
      <c:valAx>
        <c:axId val="18885094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84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A5-4030-99C0-FF0658E9F42F}"/>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12A5-4030-99C0-FF0658E9F42F}"/>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12A5-4030-99C0-FF0658E9F4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A5-4030-99C0-FF0658E9F42F}"/>
              </c:ext>
            </c:extLst>
          </c:dPt>
          <c:dLbls>
            <c:dLbl>
              <c:idx val="0"/>
              <c:layout>
                <c:manualLayout>
                  <c:x val="0.15197758092738411"/>
                  <c:y val="-0.1691896325459317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A5-4030-99C0-FF0658E9F42F}"/>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A5-4030-99C0-FF0658E9F42F}"/>
                </c:ext>
              </c:extLst>
            </c:dLbl>
            <c:dLbl>
              <c:idx val="2"/>
              <c:layout>
                <c:manualLayout>
                  <c:x val="7.4630358705161728E-3"/>
                  <c:y val="-3.89118547681539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A5-4030-99C0-FF0658E9F42F}"/>
                </c:ext>
              </c:extLst>
            </c:dLbl>
            <c:dLbl>
              <c:idx val="3"/>
              <c:layout>
                <c:manualLayout>
                  <c:x val="-1.2175087489063893E-2"/>
                  <c:y val="2.89738261883931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A5-4030-99C0-FF0658E9F42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graf'!$A$745:$A$748</c:f>
              <c:strCache>
                <c:ptCount val="4"/>
                <c:pt idx="0">
                  <c:v>In base al numero degli abitanti</c:v>
                </c:pt>
                <c:pt idx="1">
                  <c:v>In base al numero di prestazioni offerte</c:v>
                </c:pt>
                <c:pt idx="2">
                  <c:v>Sono gratuiti</c:v>
                </c:pt>
                <c:pt idx="3">
                  <c:v>Altro</c:v>
                </c:pt>
              </c:strCache>
            </c:strRef>
          </c:cat>
          <c:val>
            <c:numRef>
              <c:f>'tabella graf'!$B$745:$B$748</c:f>
              <c:numCache>
                <c:formatCode>0.0</c:formatCode>
                <c:ptCount val="4"/>
                <c:pt idx="0">
                  <c:v>19.444444444444446</c:v>
                </c:pt>
                <c:pt idx="1">
                  <c:v>36.111111111111107</c:v>
                </c:pt>
                <c:pt idx="2">
                  <c:v>22.222222222222221</c:v>
                </c:pt>
                <c:pt idx="3">
                  <c:v>22.222222222222221</c:v>
                </c:pt>
              </c:numCache>
            </c:numRef>
          </c:val>
          <c:extLst>
            <c:ext xmlns:c16="http://schemas.microsoft.com/office/drawing/2014/chart" uri="{C3380CC4-5D6E-409C-BE32-E72D297353CC}">
              <c16:uniqueId val="{00000008-12A5-4030-99C0-FF0658E9F4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EE-49C6-956C-53A872F3A87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AEE-49C6-956C-53A872F3A8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EE-49C6-956C-53A872F3A87E}"/>
              </c:ext>
            </c:extLst>
          </c:dPt>
          <c:dLbls>
            <c:dLbl>
              <c:idx val="0"/>
              <c:layout>
                <c:manualLayout>
                  <c:x val="0.15197758092738411"/>
                  <c:y val="-0.16918963254593178"/>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EE-49C6-956C-53A872F3A87E}"/>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EE-49C6-956C-53A872F3A87E}"/>
                </c:ext>
              </c:extLst>
            </c:dLbl>
            <c:dLbl>
              <c:idx val="2"/>
              <c:layout>
                <c:manualLayout>
                  <c:x val="7.4630358705161728E-3"/>
                  <c:y val="-3.89118547681539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EE-49C6-956C-53A872F3A8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graf'!$A$873:$A$874</c:f>
              <c:strCache>
                <c:ptCount val="2"/>
                <c:pt idx="0">
                  <c:v>Sì</c:v>
                </c:pt>
                <c:pt idx="1">
                  <c:v>No</c:v>
                </c:pt>
              </c:strCache>
            </c:strRef>
          </c:cat>
          <c:val>
            <c:numRef>
              <c:f>'tabella graf'!$B$873:$B$874</c:f>
              <c:numCache>
                <c:formatCode>0.0</c:formatCode>
                <c:ptCount val="2"/>
                <c:pt idx="0">
                  <c:v>11.111111111111111</c:v>
                </c:pt>
                <c:pt idx="1">
                  <c:v>72.222222222222214</c:v>
                </c:pt>
              </c:numCache>
            </c:numRef>
          </c:val>
          <c:extLst>
            <c:ext xmlns:c16="http://schemas.microsoft.com/office/drawing/2014/chart" uri="{C3380CC4-5D6E-409C-BE32-E72D297353CC}">
              <c16:uniqueId val="{00000006-0AEE-49C6-956C-53A872F3A8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'tabella graf'!$B$1:$O$2</c:f>
              <c:multiLvlStrCache>
                <c:ptCount val="10"/>
                <c:lvl>
                  <c:pt idx="0">
                    <c:v>Totale</c:v>
                  </c:pt>
                  <c:pt idx="1">
                    <c:v>Base</c:v>
                  </c:pt>
                  <c:pt idx="2">
                    <c:v>Avanzato</c:v>
                  </c:pt>
                  <c:pt idx="3">
                    <c:v>fino a 250mila ab.</c:v>
                  </c:pt>
                  <c:pt idx="4">
                    <c:v>250-500mila ab.</c:v>
                  </c:pt>
                  <c:pt idx="5">
                    <c:v>500mila ab. e oltre</c:v>
                  </c:pt>
                  <c:pt idx="6">
                    <c:v>Nord Ovest </c:v>
                  </c:pt>
                  <c:pt idx="7">
                    <c:v>Nord Est</c:v>
                  </c:pt>
                  <c:pt idx="8">
                    <c:v>Centro</c:v>
                  </c:pt>
                  <c:pt idx="9">
                    <c:v>Sud e isole</c:v>
                  </c:pt>
                </c:lvl>
                <c:lvl>
                  <c:pt idx="1">
                    <c:v>Modello</c:v>
                  </c:pt>
                  <c:pt idx="3">
                    <c:v>Classe popolazione provincia</c:v>
                  </c:pt>
                  <c:pt idx="6">
                    <c:v>Area geografica</c:v>
                  </c:pt>
                </c:lvl>
              </c:multiLvlStrCache>
            </c:multiLvlStrRef>
          </c:cat>
          <c:val>
            <c:numRef>
              <c:f>'tabella graf'!$B$873:$O$873</c:f>
              <c:numCache>
                <c:formatCode>0.0</c:formatCode>
                <c:ptCount val="10"/>
                <c:pt idx="0">
                  <c:v>11.111111111111111</c:v>
                </c:pt>
                <c:pt idx="1">
                  <c:v>0</c:v>
                </c:pt>
                <c:pt idx="2">
                  <c:v>13.636363636363635</c:v>
                </c:pt>
                <c:pt idx="3">
                  <c:v>14.285714285714285</c:v>
                </c:pt>
                <c:pt idx="4">
                  <c:v>7.1428571428571423</c:v>
                </c:pt>
                <c:pt idx="5">
                  <c:v>16.666666666666664</c:v>
                </c:pt>
                <c:pt idx="6">
                  <c:v>7.6923076923076925</c:v>
                </c:pt>
                <c:pt idx="7">
                  <c:v>20</c:v>
                </c:pt>
                <c:pt idx="8">
                  <c:v>13.333333333333334</c:v>
                </c:pt>
                <c:pt idx="9">
                  <c:v>6.25</c:v>
                </c:pt>
              </c:numCache>
            </c:numRef>
          </c:val>
          <c:extLst>
            <c:ext xmlns:c16="http://schemas.microsoft.com/office/drawing/2014/chart" uri="{C3380CC4-5D6E-409C-BE32-E72D297353CC}">
              <c16:uniqueId val="{00000000-A436-4044-BD6A-A6A48315ADF1}"/>
            </c:ext>
          </c:extLst>
        </c:ser>
        <c:dLbls>
          <c:showLegendKey val="0"/>
          <c:showVal val="0"/>
          <c:showCatName val="0"/>
          <c:showSerName val="0"/>
          <c:showPercent val="0"/>
          <c:showBubbleSize val="0"/>
        </c:dLbls>
        <c:gapWidth val="50"/>
        <c:axId val="188798464"/>
        <c:axId val="188800000"/>
      </c:barChart>
      <c:catAx>
        <c:axId val="188798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800000"/>
        <c:crosses val="autoZero"/>
        <c:auto val="1"/>
        <c:lblAlgn val="ctr"/>
        <c:lblOffset val="100"/>
        <c:noMultiLvlLbl val="0"/>
      </c:catAx>
      <c:valAx>
        <c:axId val="18880000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79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52-4510-9DC6-FF842B8572B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A52-4510-9DC6-FF842B8572BC}"/>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AA52-4510-9DC6-FF842B8572BC}"/>
              </c:ext>
            </c:extLst>
          </c:dPt>
          <c:dLbls>
            <c:dLbl>
              <c:idx val="0"/>
              <c:layout>
                <c:manualLayout>
                  <c:x val="0.15197758092738411"/>
                  <c:y val="-0.16918963254593178"/>
                </c:manualLayout>
              </c:layout>
              <c:spPr>
                <a:solidFill>
                  <a:srgbClr val="FFFF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2-4510-9DC6-FF842B8572BC}"/>
                </c:ext>
              </c:extLst>
            </c:dLbl>
            <c:dLbl>
              <c:idx val="1"/>
              <c:layout>
                <c:manualLayout>
                  <c:x val="-3.0570756780402449E-2"/>
                  <c:y val="2.38863371245261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2-4510-9DC6-FF842B8572BC}"/>
                </c:ext>
              </c:extLst>
            </c:dLbl>
            <c:dLbl>
              <c:idx val="2"/>
              <c:layout>
                <c:manualLayout>
                  <c:x val="7.4630358705161728E-3"/>
                  <c:y val="-3.89118547681539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2-4510-9DC6-FF842B8572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'tabella graf'!$A$982:$A$984</c:f>
              <c:strCache>
                <c:ptCount val="3"/>
                <c:pt idx="0">
                  <c:v>si</c:v>
                </c:pt>
                <c:pt idx="1">
                  <c:v>no</c:v>
                </c:pt>
                <c:pt idx="2">
                  <c:v>non sa / non risponde</c:v>
                </c:pt>
              </c:strCache>
            </c:strRef>
          </c:cat>
          <c:val>
            <c:numRef>
              <c:f>'tabella graf'!$B$982:$B$984</c:f>
              <c:numCache>
                <c:formatCode>0.0</c:formatCode>
                <c:ptCount val="3"/>
                <c:pt idx="0">
                  <c:v>46.511627906976742</c:v>
                </c:pt>
                <c:pt idx="1">
                  <c:v>24.418604651162788</c:v>
                </c:pt>
                <c:pt idx="2">
                  <c:v>29.069767441860467</c:v>
                </c:pt>
              </c:numCache>
            </c:numRef>
          </c:val>
          <c:extLst>
            <c:ext xmlns:c16="http://schemas.microsoft.com/office/drawing/2014/chart" uri="{C3380CC4-5D6E-409C-BE32-E72D297353CC}">
              <c16:uniqueId val="{00000006-AA52-4510-9DC6-FF842B8572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'tabella graf'!$B$1:$O$2</c:f>
              <c:multiLvlStrCache>
                <c:ptCount val="10"/>
                <c:lvl>
                  <c:pt idx="0">
                    <c:v>Totale</c:v>
                  </c:pt>
                  <c:pt idx="1">
                    <c:v>Base</c:v>
                  </c:pt>
                  <c:pt idx="2">
                    <c:v>Avanzato</c:v>
                  </c:pt>
                  <c:pt idx="3">
                    <c:v>fino a 250mila ab.</c:v>
                  </c:pt>
                  <c:pt idx="4">
                    <c:v>250-500mila ab.</c:v>
                  </c:pt>
                  <c:pt idx="5">
                    <c:v>500mila ab. e oltre</c:v>
                  </c:pt>
                  <c:pt idx="6">
                    <c:v>Nord Ovest </c:v>
                  </c:pt>
                  <c:pt idx="7">
                    <c:v>Nord Est</c:v>
                  </c:pt>
                  <c:pt idx="8">
                    <c:v>Centro</c:v>
                  </c:pt>
                  <c:pt idx="9">
                    <c:v>Sud e isole</c:v>
                  </c:pt>
                </c:lvl>
                <c:lvl>
                  <c:pt idx="1">
                    <c:v>Modello</c:v>
                  </c:pt>
                  <c:pt idx="3">
                    <c:v>Classe popolazione provincia</c:v>
                  </c:pt>
                  <c:pt idx="6">
                    <c:v>Area geografica</c:v>
                  </c:pt>
                </c:lvl>
              </c:multiLvlStrCache>
            </c:multiLvlStrRef>
          </c:cat>
          <c:val>
            <c:numRef>
              <c:f>'tabella graf'!$B$982:$O$982</c:f>
              <c:numCache>
                <c:formatCode>0.0</c:formatCode>
                <c:ptCount val="10"/>
                <c:pt idx="0">
                  <c:v>46.511627906976742</c:v>
                </c:pt>
                <c:pt idx="1">
                  <c:v>29.268292682926827</c:v>
                </c:pt>
                <c:pt idx="2">
                  <c:v>62.222222222222221</c:v>
                </c:pt>
                <c:pt idx="3">
                  <c:v>40</c:v>
                </c:pt>
                <c:pt idx="4">
                  <c:v>40</c:v>
                </c:pt>
                <c:pt idx="5">
                  <c:v>66.666666666666657</c:v>
                </c:pt>
                <c:pt idx="6">
                  <c:v>57.142857142857139</c:v>
                </c:pt>
                <c:pt idx="7">
                  <c:v>64.285714285714292</c:v>
                </c:pt>
                <c:pt idx="8">
                  <c:v>45</c:v>
                </c:pt>
                <c:pt idx="9">
                  <c:v>32.258064516129032</c:v>
                </c:pt>
              </c:numCache>
            </c:numRef>
          </c:val>
          <c:extLst>
            <c:ext xmlns:c16="http://schemas.microsoft.com/office/drawing/2014/chart" uri="{C3380CC4-5D6E-409C-BE32-E72D297353CC}">
              <c16:uniqueId val="{00000000-B2CF-4FA3-9A0E-57F43D33A650}"/>
            </c:ext>
          </c:extLst>
        </c:ser>
        <c:dLbls>
          <c:showLegendKey val="0"/>
          <c:showVal val="0"/>
          <c:showCatName val="0"/>
          <c:showSerName val="0"/>
          <c:showPercent val="0"/>
          <c:showBubbleSize val="0"/>
        </c:dLbls>
        <c:gapWidth val="50"/>
        <c:axId val="188760064"/>
        <c:axId val="188761600"/>
      </c:barChart>
      <c:catAx>
        <c:axId val="188760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761600"/>
        <c:crosses val="autoZero"/>
        <c:auto val="1"/>
        <c:lblAlgn val="ctr"/>
        <c:lblOffset val="100"/>
        <c:noMultiLvlLbl val="0"/>
      </c:catAx>
      <c:valAx>
        <c:axId val="18876160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8876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71316-4DD4-497F-A8EB-AF4B0A78369E}"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it-IT"/>
        </a:p>
      </dgm:t>
    </dgm:pt>
    <dgm:pt modelId="{23B8C425-CA0D-41E8-8FCF-A06973A9F714}">
      <dgm:prSet phldrT="[Testo]" custT="1"/>
      <dgm:spPr/>
      <dgm:t>
        <a:bodyPr/>
        <a:lstStyle/>
        <a:p>
          <a:r>
            <a:rPr lang="it-IT" sz="2400" dirty="0">
              <a:solidFill>
                <a:srgbClr val="FF9900"/>
              </a:solidFill>
            </a:rPr>
            <a:t>1. Informazioni </a:t>
          </a:r>
        </a:p>
        <a:p>
          <a:r>
            <a:rPr lang="it-IT" sz="2400" dirty="0">
              <a:solidFill>
                <a:srgbClr val="FF9900"/>
              </a:solidFill>
            </a:rPr>
            <a:t>generali</a:t>
          </a:r>
        </a:p>
      </dgm:t>
    </dgm:pt>
    <dgm:pt modelId="{0E2006E1-BD79-4E5A-A774-22631500C35F}" type="parTrans" cxnId="{EB47B5F4-AA29-419D-B832-ADB2D86ACF47}">
      <dgm:prSet/>
      <dgm:spPr/>
      <dgm:t>
        <a:bodyPr/>
        <a:lstStyle/>
        <a:p>
          <a:endParaRPr lang="it-IT"/>
        </a:p>
      </dgm:t>
    </dgm:pt>
    <dgm:pt modelId="{DEC34D1F-929C-4D73-A649-6C1A9983AAE3}" type="sibTrans" cxnId="{EB47B5F4-AA29-419D-B832-ADB2D86ACF47}">
      <dgm:prSet/>
      <dgm:spPr/>
      <dgm:t>
        <a:bodyPr/>
        <a:lstStyle/>
        <a:p>
          <a:endParaRPr lang="it-IT"/>
        </a:p>
      </dgm:t>
    </dgm:pt>
    <dgm:pt modelId="{BF8FA1DE-94B3-4A5B-8431-DDD8D2EF2609}">
      <dgm:prSet phldrT="[Testo]" custT="1"/>
      <dgm:spPr/>
      <dgm:t>
        <a:bodyPr/>
        <a:lstStyle/>
        <a:p>
          <a:r>
            <a:rPr lang="it-IT" sz="2400" b="0" dirty="0">
              <a:solidFill>
                <a:srgbClr val="00B050"/>
              </a:solidFill>
            </a:rPr>
            <a:t>2. Gestione politiche del personale e PIAO </a:t>
          </a:r>
        </a:p>
      </dgm:t>
    </dgm:pt>
    <dgm:pt modelId="{A0CCEBD9-CC94-4FD0-8743-DD93A5F4DD20}" type="parTrans" cxnId="{BD15DC3F-A635-4712-BA35-7E00A595774C}">
      <dgm:prSet/>
      <dgm:spPr/>
      <dgm:t>
        <a:bodyPr/>
        <a:lstStyle/>
        <a:p>
          <a:endParaRPr lang="it-IT"/>
        </a:p>
      </dgm:t>
    </dgm:pt>
    <dgm:pt modelId="{3C69B3D9-6398-4A43-9363-256B7F6ED54B}" type="sibTrans" cxnId="{BD15DC3F-A635-4712-BA35-7E00A595774C}">
      <dgm:prSet/>
      <dgm:spPr/>
      <dgm:t>
        <a:bodyPr/>
        <a:lstStyle/>
        <a:p>
          <a:endParaRPr lang="it-IT"/>
        </a:p>
      </dgm:t>
    </dgm:pt>
    <dgm:pt modelId="{86C39CF0-DA78-4687-B6A2-A7CD8C8691FD}">
      <dgm:prSet phldrT="[Testo]" custT="1"/>
      <dgm:spPr/>
      <dgm:t>
        <a:bodyPr/>
        <a:lstStyle/>
        <a:p>
          <a:r>
            <a:rPr lang="it-IT" sz="2400" b="0" dirty="0">
              <a:solidFill>
                <a:srgbClr val="00B050"/>
              </a:solidFill>
            </a:rPr>
            <a:t>3. Gestione risorse umane – organizzazione interna</a:t>
          </a:r>
        </a:p>
      </dgm:t>
    </dgm:pt>
    <dgm:pt modelId="{744E7A22-EDF2-4E30-978B-C66B0F846811}" type="parTrans" cxnId="{E7627444-B07D-429E-8DD9-833F77A0A5F3}">
      <dgm:prSet/>
      <dgm:spPr/>
      <dgm:t>
        <a:bodyPr/>
        <a:lstStyle/>
        <a:p>
          <a:endParaRPr lang="it-IT"/>
        </a:p>
      </dgm:t>
    </dgm:pt>
    <dgm:pt modelId="{604C7912-F2A7-4BF2-8F25-6983C5E01DB2}" type="sibTrans" cxnId="{E7627444-B07D-429E-8DD9-833F77A0A5F3}">
      <dgm:prSet/>
      <dgm:spPr/>
      <dgm:t>
        <a:bodyPr/>
        <a:lstStyle/>
        <a:p>
          <a:endParaRPr lang="it-IT"/>
        </a:p>
      </dgm:t>
    </dgm:pt>
    <dgm:pt modelId="{FAC84D1E-ECA6-4FB4-9649-1DEAF9F10FB2}">
      <dgm:prSet phldrT="[Testo]" custT="1"/>
      <dgm:spPr/>
      <dgm:t>
        <a:bodyPr/>
        <a:lstStyle/>
        <a:p>
          <a:r>
            <a:rPr lang="it-IT" sz="2400" dirty="0">
              <a:solidFill>
                <a:srgbClr val="0070C0"/>
              </a:solidFill>
            </a:rPr>
            <a:t>4. Servizi di supporto ai Comuni nelle politiche del personale</a:t>
          </a:r>
        </a:p>
      </dgm:t>
    </dgm:pt>
    <dgm:pt modelId="{10F1778E-C5BB-419C-B6C3-8E45DC65245D}" type="parTrans" cxnId="{C0C3982D-3767-49E6-8755-6516F62FCB1A}">
      <dgm:prSet/>
      <dgm:spPr/>
      <dgm:t>
        <a:bodyPr/>
        <a:lstStyle/>
        <a:p>
          <a:endParaRPr lang="it-IT"/>
        </a:p>
      </dgm:t>
    </dgm:pt>
    <dgm:pt modelId="{964946E2-F59F-4EE9-8AB9-3C6DFBD358D5}" type="sibTrans" cxnId="{C0C3982D-3767-49E6-8755-6516F62FCB1A}">
      <dgm:prSet/>
      <dgm:spPr/>
      <dgm:t>
        <a:bodyPr/>
        <a:lstStyle/>
        <a:p>
          <a:endParaRPr lang="it-IT"/>
        </a:p>
      </dgm:t>
    </dgm:pt>
    <dgm:pt modelId="{4160D917-32CA-453D-A55C-C5A92D5FE31F}">
      <dgm:prSet phldrT="[Testo]" custT="1"/>
      <dgm:spPr/>
      <dgm:t>
        <a:bodyPr/>
        <a:lstStyle/>
        <a:p>
          <a:r>
            <a:rPr lang="it-IT" sz="2400" dirty="0">
              <a:solidFill>
                <a:srgbClr val="0070C0"/>
              </a:solidFill>
            </a:rPr>
            <a:t>5. Formazione e crescita delle competenze</a:t>
          </a:r>
        </a:p>
      </dgm:t>
    </dgm:pt>
    <dgm:pt modelId="{FE79989E-6757-4BDA-8491-98F38163C7B9}" type="parTrans" cxnId="{CCA89BE6-F2B3-4827-A34A-E85D689F2A5B}">
      <dgm:prSet/>
      <dgm:spPr/>
      <dgm:t>
        <a:bodyPr/>
        <a:lstStyle/>
        <a:p>
          <a:endParaRPr lang="it-IT"/>
        </a:p>
      </dgm:t>
    </dgm:pt>
    <dgm:pt modelId="{4B2A7104-D671-4935-B4C9-3E9BB459C8CC}" type="sibTrans" cxnId="{CCA89BE6-F2B3-4827-A34A-E85D689F2A5B}">
      <dgm:prSet/>
      <dgm:spPr/>
      <dgm:t>
        <a:bodyPr/>
        <a:lstStyle/>
        <a:p>
          <a:endParaRPr lang="it-IT"/>
        </a:p>
      </dgm:t>
    </dgm:pt>
    <dgm:pt modelId="{8D1E59CC-66B6-4D87-84A1-D8838CBF0402}" type="pres">
      <dgm:prSet presAssocID="{DD071316-4DD4-497F-A8EB-AF4B0A78369E}" presName="Name0" presStyleCnt="0">
        <dgm:presLayoutVars>
          <dgm:dir/>
          <dgm:resizeHandles val="exact"/>
        </dgm:presLayoutVars>
      </dgm:prSet>
      <dgm:spPr/>
    </dgm:pt>
    <dgm:pt modelId="{9A67D4E5-19C5-4DD0-9FD3-2549D46ADA6E}" type="pres">
      <dgm:prSet presAssocID="{23B8C425-CA0D-41E8-8FCF-A06973A9F714}" presName="Name5" presStyleLbl="vennNode1" presStyleIdx="0" presStyleCnt="5" custScaleX="111703" custLinFactNeighborX="1671" custLinFactNeighborY="-1098">
        <dgm:presLayoutVars>
          <dgm:bulletEnabled val="1"/>
        </dgm:presLayoutVars>
      </dgm:prSet>
      <dgm:spPr/>
    </dgm:pt>
    <dgm:pt modelId="{33930129-4D99-43E5-9A9B-F87CBDA48125}" type="pres">
      <dgm:prSet presAssocID="{DEC34D1F-929C-4D73-A649-6C1A9983AAE3}" presName="space" presStyleCnt="0"/>
      <dgm:spPr/>
    </dgm:pt>
    <dgm:pt modelId="{07AB987B-758C-4A15-A9B5-A6346FAEE714}" type="pres">
      <dgm:prSet presAssocID="{BF8FA1DE-94B3-4A5B-8431-DDD8D2EF2609}" presName="Name5" presStyleLbl="vennNode1" presStyleIdx="1" presStyleCnt="5" custScaleX="111703" custLinFactNeighborY="-36477">
        <dgm:presLayoutVars>
          <dgm:bulletEnabled val="1"/>
        </dgm:presLayoutVars>
      </dgm:prSet>
      <dgm:spPr/>
    </dgm:pt>
    <dgm:pt modelId="{8EABE8B8-604E-4FB6-B023-F0427617EE2C}" type="pres">
      <dgm:prSet presAssocID="{3C69B3D9-6398-4A43-9363-256B7F6ED54B}" presName="space" presStyleCnt="0"/>
      <dgm:spPr/>
    </dgm:pt>
    <dgm:pt modelId="{80A77378-6E65-4551-8DF2-05CE8F757107}" type="pres">
      <dgm:prSet presAssocID="{86C39CF0-DA78-4687-B6A2-A7CD8C8691FD}" presName="Name5" presStyleLbl="vennNode1" presStyleIdx="2" presStyleCnt="5" custScaleX="111703" custLinFactNeighborY="-37155">
        <dgm:presLayoutVars>
          <dgm:bulletEnabled val="1"/>
        </dgm:presLayoutVars>
      </dgm:prSet>
      <dgm:spPr/>
    </dgm:pt>
    <dgm:pt modelId="{56F50F88-9AE8-47DE-B276-6A3702EEECD3}" type="pres">
      <dgm:prSet presAssocID="{604C7912-F2A7-4BF2-8F25-6983C5E01DB2}" presName="space" presStyleCnt="0"/>
      <dgm:spPr/>
    </dgm:pt>
    <dgm:pt modelId="{E3F82130-7065-4396-92D5-538CC4D46794}" type="pres">
      <dgm:prSet presAssocID="{FAC84D1E-ECA6-4FB4-9649-1DEAF9F10FB2}" presName="Name5" presStyleLbl="vennNode1" presStyleIdx="3" presStyleCnt="5" custScaleX="111703" custLinFactNeighborY="-37159">
        <dgm:presLayoutVars>
          <dgm:bulletEnabled val="1"/>
        </dgm:presLayoutVars>
      </dgm:prSet>
      <dgm:spPr/>
    </dgm:pt>
    <dgm:pt modelId="{3E880E0D-B4B5-4DD0-AD14-4F7EC7260ABE}" type="pres">
      <dgm:prSet presAssocID="{964946E2-F59F-4EE9-8AB9-3C6DFBD358D5}" presName="space" presStyleCnt="0"/>
      <dgm:spPr/>
    </dgm:pt>
    <dgm:pt modelId="{B6BFC865-9A2E-49FE-9B6C-187FFC710758}" type="pres">
      <dgm:prSet presAssocID="{4160D917-32CA-453D-A55C-C5A92D5FE31F}" presName="Name5" presStyleLbl="vennNode1" presStyleIdx="4" presStyleCnt="5" custScaleX="111703" custLinFactNeighborY="-36815">
        <dgm:presLayoutVars>
          <dgm:bulletEnabled val="1"/>
        </dgm:presLayoutVars>
      </dgm:prSet>
      <dgm:spPr/>
    </dgm:pt>
  </dgm:ptLst>
  <dgm:cxnLst>
    <dgm:cxn modelId="{DB03A12B-E297-4E7C-98A8-1F1FF2BE4D89}" type="presOf" srcId="{DD071316-4DD4-497F-A8EB-AF4B0A78369E}" destId="{8D1E59CC-66B6-4D87-84A1-D8838CBF0402}" srcOrd="0" destOrd="0" presId="urn:microsoft.com/office/officeart/2005/8/layout/venn3"/>
    <dgm:cxn modelId="{C0C3982D-3767-49E6-8755-6516F62FCB1A}" srcId="{DD071316-4DD4-497F-A8EB-AF4B0A78369E}" destId="{FAC84D1E-ECA6-4FB4-9649-1DEAF9F10FB2}" srcOrd="3" destOrd="0" parTransId="{10F1778E-C5BB-419C-B6C3-8E45DC65245D}" sibTransId="{964946E2-F59F-4EE9-8AB9-3C6DFBD358D5}"/>
    <dgm:cxn modelId="{BD15DC3F-A635-4712-BA35-7E00A595774C}" srcId="{DD071316-4DD4-497F-A8EB-AF4B0A78369E}" destId="{BF8FA1DE-94B3-4A5B-8431-DDD8D2EF2609}" srcOrd="1" destOrd="0" parTransId="{A0CCEBD9-CC94-4FD0-8743-DD93A5F4DD20}" sibTransId="{3C69B3D9-6398-4A43-9363-256B7F6ED54B}"/>
    <dgm:cxn modelId="{E7627444-B07D-429E-8DD9-833F77A0A5F3}" srcId="{DD071316-4DD4-497F-A8EB-AF4B0A78369E}" destId="{86C39CF0-DA78-4687-B6A2-A7CD8C8691FD}" srcOrd="2" destOrd="0" parTransId="{744E7A22-EDF2-4E30-978B-C66B0F846811}" sibTransId="{604C7912-F2A7-4BF2-8F25-6983C5E01DB2}"/>
    <dgm:cxn modelId="{BC6BCE8A-B46E-4EE1-95C4-420E117890FB}" type="presOf" srcId="{86C39CF0-DA78-4687-B6A2-A7CD8C8691FD}" destId="{80A77378-6E65-4551-8DF2-05CE8F757107}" srcOrd="0" destOrd="0" presId="urn:microsoft.com/office/officeart/2005/8/layout/venn3"/>
    <dgm:cxn modelId="{C4DED5A0-63A9-4D96-80DC-EF34DD10422D}" type="presOf" srcId="{BF8FA1DE-94B3-4A5B-8431-DDD8D2EF2609}" destId="{07AB987B-758C-4A15-A9B5-A6346FAEE714}" srcOrd="0" destOrd="0" presId="urn:microsoft.com/office/officeart/2005/8/layout/venn3"/>
    <dgm:cxn modelId="{28C30AD2-C920-40FF-901B-A5E8B0EBECC1}" type="presOf" srcId="{4160D917-32CA-453D-A55C-C5A92D5FE31F}" destId="{B6BFC865-9A2E-49FE-9B6C-187FFC710758}" srcOrd="0" destOrd="0" presId="urn:microsoft.com/office/officeart/2005/8/layout/venn3"/>
    <dgm:cxn modelId="{CCA89BE6-F2B3-4827-A34A-E85D689F2A5B}" srcId="{DD071316-4DD4-497F-A8EB-AF4B0A78369E}" destId="{4160D917-32CA-453D-A55C-C5A92D5FE31F}" srcOrd="4" destOrd="0" parTransId="{FE79989E-6757-4BDA-8491-98F38163C7B9}" sibTransId="{4B2A7104-D671-4935-B4C9-3E9BB459C8CC}"/>
    <dgm:cxn modelId="{CB11ABF1-8967-4C9C-A995-BCF8A531B2AF}" type="presOf" srcId="{FAC84D1E-ECA6-4FB4-9649-1DEAF9F10FB2}" destId="{E3F82130-7065-4396-92D5-538CC4D46794}" srcOrd="0" destOrd="0" presId="urn:microsoft.com/office/officeart/2005/8/layout/venn3"/>
    <dgm:cxn modelId="{EB47B5F4-AA29-419D-B832-ADB2D86ACF47}" srcId="{DD071316-4DD4-497F-A8EB-AF4B0A78369E}" destId="{23B8C425-CA0D-41E8-8FCF-A06973A9F714}" srcOrd="0" destOrd="0" parTransId="{0E2006E1-BD79-4E5A-A774-22631500C35F}" sibTransId="{DEC34D1F-929C-4D73-A649-6C1A9983AAE3}"/>
    <dgm:cxn modelId="{6852C6F8-F6FE-419B-8982-A5D5F464A099}" type="presOf" srcId="{23B8C425-CA0D-41E8-8FCF-A06973A9F714}" destId="{9A67D4E5-19C5-4DD0-9FD3-2549D46ADA6E}" srcOrd="0" destOrd="0" presId="urn:microsoft.com/office/officeart/2005/8/layout/venn3"/>
    <dgm:cxn modelId="{7B729D82-DE99-4512-8D0F-4514CEA8AA86}" type="presParOf" srcId="{8D1E59CC-66B6-4D87-84A1-D8838CBF0402}" destId="{9A67D4E5-19C5-4DD0-9FD3-2549D46ADA6E}" srcOrd="0" destOrd="0" presId="urn:microsoft.com/office/officeart/2005/8/layout/venn3"/>
    <dgm:cxn modelId="{29781624-5F77-478D-B470-17964E68E392}" type="presParOf" srcId="{8D1E59CC-66B6-4D87-84A1-D8838CBF0402}" destId="{33930129-4D99-43E5-9A9B-F87CBDA48125}" srcOrd="1" destOrd="0" presId="urn:microsoft.com/office/officeart/2005/8/layout/venn3"/>
    <dgm:cxn modelId="{8866FCAB-AF2F-400F-8B0B-32F590FC158A}" type="presParOf" srcId="{8D1E59CC-66B6-4D87-84A1-D8838CBF0402}" destId="{07AB987B-758C-4A15-A9B5-A6346FAEE714}" srcOrd="2" destOrd="0" presId="urn:microsoft.com/office/officeart/2005/8/layout/venn3"/>
    <dgm:cxn modelId="{39EDF633-C760-49CF-B7FE-F3F94059A702}" type="presParOf" srcId="{8D1E59CC-66B6-4D87-84A1-D8838CBF0402}" destId="{8EABE8B8-604E-4FB6-B023-F0427617EE2C}" srcOrd="3" destOrd="0" presId="urn:microsoft.com/office/officeart/2005/8/layout/venn3"/>
    <dgm:cxn modelId="{2D245D12-EBD9-4A64-9783-B7D8AF502215}" type="presParOf" srcId="{8D1E59CC-66B6-4D87-84A1-D8838CBF0402}" destId="{80A77378-6E65-4551-8DF2-05CE8F757107}" srcOrd="4" destOrd="0" presId="urn:microsoft.com/office/officeart/2005/8/layout/venn3"/>
    <dgm:cxn modelId="{6CBC5DF9-DED0-4EE5-9454-0D2E70787659}" type="presParOf" srcId="{8D1E59CC-66B6-4D87-84A1-D8838CBF0402}" destId="{56F50F88-9AE8-47DE-B276-6A3702EEECD3}" srcOrd="5" destOrd="0" presId="urn:microsoft.com/office/officeart/2005/8/layout/venn3"/>
    <dgm:cxn modelId="{8A334A7B-6EF5-4436-AA6D-80CA7844631C}" type="presParOf" srcId="{8D1E59CC-66B6-4D87-84A1-D8838CBF0402}" destId="{E3F82130-7065-4396-92D5-538CC4D46794}" srcOrd="6" destOrd="0" presId="urn:microsoft.com/office/officeart/2005/8/layout/venn3"/>
    <dgm:cxn modelId="{67119DBC-5958-4860-822D-9F99E19D4A82}" type="presParOf" srcId="{8D1E59CC-66B6-4D87-84A1-D8838CBF0402}" destId="{3E880E0D-B4B5-4DD0-AD14-4F7EC7260ABE}" srcOrd="7" destOrd="0" presId="urn:microsoft.com/office/officeart/2005/8/layout/venn3"/>
    <dgm:cxn modelId="{59C663FC-90DA-4CE4-A105-AEDB22DC8D05}" type="presParOf" srcId="{8D1E59CC-66B6-4D87-84A1-D8838CBF0402}" destId="{B6BFC865-9A2E-49FE-9B6C-187FFC710758}"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A2B0C-91FE-48C2-8BF3-08B611E6AFB6}" type="doc">
      <dgm:prSet loTypeId="urn:microsoft.com/office/officeart/2005/8/layout/pyramid1" loCatId="pyramid" qsTypeId="urn:microsoft.com/office/officeart/2005/8/quickstyle/simple1" qsCatId="simple" csTypeId="urn:microsoft.com/office/officeart/2005/8/colors/colorful4" csCatId="colorful" phldr="1"/>
      <dgm:spPr/>
    </dgm:pt>
    <dgm:pt modelId="{FC9F9C8C-8B72-451D-B9EF-75B885D4CEB2}">
      <dgm:prSet phldrT="[Testo]" custT="1"/>
      <dgm:spPr/>
      <dgm:t>
        <a:bodyPr/>
        <a:lstStyle/>
        <a:p>
          <a:pPr algn="ctr">
            <a:lnSpc>
              <a:spcPct val="100000"/>
            </a:lnSpc>
            <a:spcAft>
              <a:spcPts val="0"/>
            </a:spcAft>
          </a:pPr>
          <a:r>
            <a:rPr lang="it-IT" sz="2000" dirty="0"/>
            <a:t>2 (4,4%)</a:t>
          </a:r>
        </a:p>
      </dgm:t>
    </dgm:pt>
    <dgm:pt modelId="{B4F44906-6B56-42BE-BEAA-3D8A336CAB45}" type="parTrans" cxnId="{6849A934-4BBE-4D3E-9E80-621AB3483CFF}">
      <dgm:prSet/>
      <dgm:spPr/>
      <dgm:t>
        <a:bodyPr/>
        <a:lstStyle/>
        <a:p>
          <a:endParaRPr lang="it-IT"/>
        </a:p>
      </dgm:t>
    </dgm:pt>
    <dgm:pt modelId="{C421EDFF-E628-4611-9726-CE373A7067F8}" type="sibTrans" cxnId="{6849A934-4BBE-4D3E-9E80-621AB3483CFF}">
      <dgm:prSet/>
      <dgm:spPr/>
      <dgm:t>
        <a:bodyPr/>
        <a:lstStyle/>
        <a:p>
          <a:endParaRPr lang="it-IT"/>
        </a:p>
      </dgm:t>
    </dgm:pt>
    <dgm:pt modelId="{BBDE70AE-9B69-4721-AE53-4E1873ABCB99}">
      <dgm:prSet phldrT="[Testo]" custT="1"/>
      <dgm:spPr/>
      <dgm:t>
        <a:bodyPr/>
        <a:lstStyle/>
        <a:p>
          <a:pPr>
            <a:lnSpc>
              <a:spcPct val="100000"/>
            </a:lnSpc>
            <a:spcAft>
              <a:spcPts val="0"/>
            </a:spcAft>
          </a:pPr>
          <a:r>
            <a:rPr lang="it-IT" sz="2000" dirty="0"/>
            <a:t>33 (73,3%) Consulenza e supporto sulle procedure di assunzione</a:t>
          </a:r>
        </a:p>
      </dgm:t>
    </dgm:pt>
    <dgm:pt modelId="{AE75A429-D52B-414A-843F-33E3D8A502A4}" type="parTrans" cxnId="{B4FD1DF3-D2FB-4425-B2F6-C3AA4EB116F5}">
      <dgm:prSet/>
      <dgm:spPr/>
      <dgm:t>
        <a:bodyPr/>
        <a:lstStyle/>
        <a:p>
          <a:endParaRPr lang="it-IT"/>
        </a:p>
      </dgm:t>
    </dgm:pt>
    <dgm:pt modelId="{FC3605A1-B21D-4EDD-9849-0B07724E1874}" type="sibTrans" cxnId="{B4FD1DF3-D2FB-4425-B2F6-C3AA4EB116F5}">
      <dgm:prSet/>
      <dgm:spPr/>
      <dgm:t>
        <a:bodyPr/>
        <a:lstStyle/>
        <a:p>
          <a:endParaRPr lang="it-IT"/>
        </a:p>
      </dgm:t>
    </dgm:pt>
    <dgm:pt modelId="{41BC27B7-EA11-4F65-9FA6-F5AE816403AA}">
      <dgm:prSet phldrT="[Testo]" custT="1"/>
      <dgm:spPr/>
      <dgm:t>
        <a:bodyPr/>
        <a:lstStyle/>
        <a:p>
          <a:r>
            <a:rPr lang="it-IT" sz="2000" dirty="0"/>
            <a:t>7 (15,6%) Gestione presenze e retribuzioni</a:t>
          </a:r>
        </a:p>
      </dgm:t>
    </dgm:pt>
    <dgm:pt modelId="{BD6A2BB8-124D-48F1-BABA-FD2D4FDCF4C2}" type="parTrans" cxnId="{FABBE061-E397-4146-B612-D32263BD3E6E}">
      <dgm:prSet/>
      <dgm:spPr/>
      <dgm:t>
        <a:bodyPr/>
        <a:lstStyle/>
        <a:p>
          <a:endParaRPr lang="it-IT"/>
        </a:p>
      </dgm:t>
    </dgm:pt>
    <dgm:pt modelId="{F18EEA25-1C7B-403B-99DF-35F7A004CCA5}" type="sibTrans" cxnId="{FABBE061-E397-4146-B612-D32263BD3E6E}">
      <dgm:prSet/>
      <dgm:spPr/>
      <dgm:t>
        <a:bodyPr/>
        <a:lstStyle/>
        <a:p>
          <a:endParaRPr lang="it-IT"/>
        </a:p>
      </dgm:t>
    </dgm:pt>
    <dgm:pt modelId="{2FF33813-E2B7-4C69-AC9A-D6CD468EA11F}">
      <dgm:prSet phldrT="[Testo]" custT="1"/>
      <dgm:spPr>
        <a:solidFill>
          <a:srgbClr val="97F3A2"/>
        </a:solidFill>
      </dgm:spPr>
      <dgm:t>
        <a:bodyPr/>
        <a:lstStyle/>
        <a:p>
          <a:r>
            <a:rPr lang="it-IT" sz="2000" dirty="0"/>
            <a:t>8 (17,8%) Previdenza</a:t>
          </a:r>
        </a:p>
      </dgm:t>
    </dgm:pt>
    <dgm:pt modelId="{443DD2F7-2EA2-4BF7-9198-66EA839375DF}" type="parTrans" cxnId="{631217DD-7A34-4F6D-A545-5C718BB037E3}">
      <dgm:prSet/>
      <dgm:spPr/>
      <dgm:t>
        <a:bodyPr/>
        <a:lstStyle/>
        <a:p>
          <a:endParaRPr lang="it-IT"/>
        </a:p>
      </dgm:t>
    </dgm:pt>
    <dgm:pt modelId="{0213417F-70A3-444E-B5AD-7209036080C7}" type="sibTrans" cxnId="{631217DD-7A34-4F6D-A545-5C718BB037E3}">
      <dgm:prSet/>
      <dgm:spPr/>
      <dgm:t>
        <a:bodyPr/>
        <a:lstStyle/>
        <a:p>
          <a:endParaRPr lang="it-IT"/>
        </a:p>
      </dgm:t>
    </dgm:pt>
    <dgm:pt modelId="{6475A98C-1D89-4FEA-AF5F-AE208F8593B8}">
      <dgm:prSet phldrT="[Testo]" custT="1"/>
      <dgm:spPr/>
      <dgm:t>
        <a:bodyPr/>
        <a:lstStyle/>
        <a:p>
          <a:r>
            <a:rPr lang="it-IT" sz="2000" dirty="0"/>
            <a:t>11 (24,4%) Supporto alla formazione</a:t>
          </a:r>
        </a:p>
      </dgm:t>
    </dgm:pt>
    <dgm:pt modelId="{FC59B080-B5A7-41DB-B2B1-1807EC95B429}" type="parTrans" cxnId="{66EF8980-BA48-44A3-B03E-B5B61B07115C}">
      <dgm:prSet/>
      <dgm:spPr/>
      <dgm:t>
        <a:bodyPr/>
        <a:lstStyle/>
        <a:p>
          <a:endParaRPr lang="it-IT"/>
        </a:p>
      </dgm:t>
    </dgm:pt>
    <dgm:pt modelId="{E5A3C112-2BE9-458C-923D-548605F6DB08}" type="sibTrans" cxnId="{66EF8980-BA48-44A3-B03E-B5B61B07115C}">
      <dgm:prSet/>
      <dgm:spPr/>
      <dgm:t>
        <a:bodyPr/>
        <a:lstStyle/>
        <a:p>
          <a:endParaRPr lang="it-IT"/>
        </a:p>
      </dgm:t>
    </dgm:pt>
    <dgm:pt modelId="{F449A6AF-7CDB-4F03-B4F4-1730B3B982AE}">
      <dgm:prSet phldrT="[Testo]" custT="1"/>
      <dgm:spPr/>
      <dgm:t>
        <a:bodyPr/>
        <a:lstStyle/>
        <a:p>
          <a:pPr algn="ctr"/>
          <a:r>
            <a:rPr lang="it-IT" sz="2000" dirty="0"/>
            <a:t>15 (33,3%) Assistenza gestione contenzioso e procedimenti disciplinari</a:t>
          </a:r>
        </a:p>
      </dgm:t>
    </dgm:pt>
    <dgm:pt modelId="{D2946BC2-FA8E-4E20-B969-AF5DE01E3CDE}" type="parTrans" cxnId="{C8AB9674-4C14-421E-B317-F65A91811CE6}">
      <dgm:prSet/>
      <dgm:spPr/>
      <dgm:t>
        <a:bodyPr/>
        <a:lstStyle/>
        <a:p>
          <a:endParaRPr lang="it-IT"/>
        </a:p>
      </dgm:t>
    </dgm:pt>
    <dgm:pt modelId="{9591DF5E-4C5B-4F90-9129-F06DF635BFCD}" type="sibTrans" cxnId="{C8AB9674-4C14-421E-B317-F65A91811CE6}">
      <dgm:prSet/>
      <dgm:spPr/>
      <dgm:t>
        <a:bodyPr/>
        <a:lstStyle/>
        <a:p>
          <a:endParaRPr lang="it-IT"/>
        </a:p>
      </dgm:t>
    </dgm:pt>
    <dgm:pt modelId="{B528D421-05EA-435F-8ECA-0C661D58DBA0}">
      <dgm:prSet phldrT="[Testo]" custT="1"/>
      <dgm:spPr/>
      <dgm:t>
        <a:bodyPr/>
        <a:lstStyle/>
        <a:p>
          <a:pPr>
            <a:lnSpc>
              <a:spcPct val="100000"/>
            </a:lnSpc>
            <a:spcAft>
              <a:spcPts val="0"/>
            </a:spcAft>
          </a:pPr>
          <a:r>
            <a:rPr lang="it-IT" sz="2000" dirty="0"/>
            <a:t>27 (60,0%)  Gestione concorsi in forma associata</a:t>
          </a:r>
        </a:p>
      </dgm:t>
    </dgm:pt>
    <dgm:pt modelId="{0A9B9125-9C13-4F18-93CD-54732E33E9DD}" type="parTrans" cxnId="{DABB72EE-2429-46F9-BE29-F0FAF29D60B4}">
      <dgm:prSet/>
      <dgm:spPr/>
      <dgm:t>
        <a:bodyPr/>
        <a:lstStyle/>
        <a:p>
          <a:endParaRPr lang="it-IT"/>
        </a:p>
      </dgm:t>
    </dgm:pt>
    <dgm:pt modelId="{89E6F494-05DA-4376-8F96-E737CC4887A6}" type="sibTrans" cxnId="{DABB72EE-2429-46F9-BE29-F0FAF29D60B4}">
      <dgm:prSet/>
      <dgm:spPr/>
      <dgm:t>
        <a:bodyPr/>
        <a:lstStyle/>
        <a:p>
          <a:endParaRPr lang="it-IT"/>
        </a:p>
      </dgm:t>
    </dgm:pt>
    <dgm:pt modelId="{48DC96D7-510C-4D22-BE58-9C91BD66CEFD}">
      <dgm:prSet phldrT="[Testo]" custT="1"/>
      <dgm:spPr/>
      <dgm:t>
        <a:bodyPr/>
        <a:lstStyle/>
        <a:p>
          <a:pPr algn="ctr">
            <a:lnSpc>
              <a:spcPct val="100000"/>
            </a:lnSpc>
            <a:spcAft>
              <a:spcPts val="0"/>
            </a:spcAft>
          </a:pPr>
          <a:r>
            <a:rPr lang="it-IT" sz="2000" dirty="0"/>
            <a:t>3 (6,7%)</a:t>
          </a:r>
          <a:endParaRPr lang="it-IT" sz="1600" dirty="0"/>
        </a:p>
      </dgm:t>
    </dgm:pt>
    <dgm:pt modelId="{0255FC83-9335-4C5C-AA09-E853FD3BC0F3}" type="parTrans" cxnId="{72A42E19-AD5B-4F48-89C6-9C136CA4002D}">
      <dgm:prSet/>
      <dgm:spPr/>
      <dgm:t>
        <a:bodyPr/>
        <a:lstStyle/>
        <a:p>
          <a:endParaRPr lang="it-IT"/>
        </a:p>
      </dgm:t>
    </dgm:pt>
    <dgm:pt modelId="{80699947-2F50-412A-AEA9-D493CB9FCFE0}" type="sibTrans" cxnId="{72A42E19-AD5B-4F48-89C6-9C136CA4002D}">
      <dgm:prSet/>
      <dgm:spPr/>
      <dgm:t>
        <a:bodyPr/>
        <a:lstStyle/>
        <a:p>
          <a:endParaRPr lang="it-IT"/>
        </a:p>
      </dgm:t>
    </dgm:pt>
    <dgm:pt modelId="{06332B88-6BB0-4879-94CF-A2C926DE6F2A}" type="pres">
      <dgm:prSet presAssocID="{CDDA2B0C-91FE-48C2-8BF3-08B611E6AFB6}" presName="Name0" presStyleCnt="0">
        <dgm:presLayoutVars>
          <dgm:dir/>
          <dgm:animLvl val="lvl"/>
          <dgm:resizeHandles val="exact"/>
        </dgm:presLayoutVars>
      </dgm:prSet>
      <dgm:spPr/>
    </dgm:pt>
    <dgm:pt modelId="{5C4F80B1-66A7-4C71-8C3A-48C222E58B32}" type="pres">
      <dgm:prSet presAssocID="{FC9F9C8C-8B72-451D-B9EF-75B885D4CEB2}" presName="Name8" presStyleCnt="0"/>
      <dgm:spPr/>
    </dgm:pt>
    <dgm:pt modelId="{A0678C57-6481-48C2-9730-0AFA71D1D7A2}" type="pres">
      <dgm:prSet presAssocID="{FC9F9C8C-8B72-451D-B9EF-75B885D4CEB2}" presName="level" presStyleLbl="node1" presStyleIdx="0" presStyleCnt="8">
        <dgm:presLayoutVars>
          <dgm:chMax val="1"/>
          <dgm:bulletEnabled val="1"/>
        </dgm:presLayoutVars>
      </dgm:prSet>
      <dgm:spPr/>
    </dgm:pt>
    <dgm:pt modelId="{8CC73FF3-F215-4613-9DC1-1EEAE00776F4}" type="pres">
      <dgm:prSet presAssocID="{FC9F9C8C-8B72-451D-B9EF-75B885D4CEB2}" presName="levelTx" presStyleLbl="revTx" presStyleIdx="0" presStyleCnt="0">
        <dgm:presLayoutVars>
          <dgm:chMax val="1"/>
          <dgm:bulletEnabled val="1"/>
        </dgm:presLayoutVars>
      </dgm:prSet>
      <dgm:spPr/>
    </dgm:pt>
    <dgm:pt modelId="{3A28E9EA-71F7-4850-9C09-3E9A62C77B52}" type="pres">
      <dgm:prSet presAssocID="{48DC96D7-510C-4D22-BE58-9C91BD66CEFD}" presName="Name8" presStyleCnt="0"/>
      <dgm:spPr/>
    </dgm:pt>
    <dgm:pt modelId="{B09D557A-E4F9-456B-BAC8-1C8643D2BCF9}" type="pres">
      <dgm:prSet presAssocID="{48DC96D7-510C-4D22-BE58-9C91BD66CEFD}" presName="level" presStyleLbl="node1" presStyleIdx="1" presStyleCnt="8">
        <dgm:presLayoutVars>
          <dgm:chMax val="1"/>
          <dgm:bulletEnabled val="1"/>
        </dgm:presLayoutVars>
      </dgm:prSet>
      <dgm:spPr/>
    </dgm:pt>
    <dgm:pt modelId="{140A990A-A3D1-4414-8839-29DDB8DE1E7D}" type="pres">
      <dgm:prSet presAssocID="{48DC96D7-510C-4D22-BE58-9C91BD66CEFD}" presName="levelTx" presStyleLbl="revTx" presStyleIdx="0" presStyleCnt="0">
        <dgm:presLayoutVars>
          <dgm:chMax val="1"/>
          <dgm:bulletEnabled val="1"/>
        </dgm:presLayoutVars>
      </dgm:prSet>
      <dgm:spPr/>
    </dgm:pt>
    <dgm:pt modelId="{BEEDF28F-330B-4610-B180-346446B76C76}" type="pres">
      <dgm:prSet presAssocID="{41BC27B7-EA11-4F65-9FA6-F5AE816403AA}" presName="Name8" presStyleCnt="0"/>
      <dgm:spPr/>
    </dgm:pt>
    <dgm:pt modelId="{C9BA46B4-7905-4BA1-92A4-800793E6B2F9}" type="pres">
      <dgm:prSet presAssocID="{41BC27B7-EA11-4F65-9FA6-F5AE816403AA}" presName="level" presStyleLbl="node1" presStyleIdx="2" presStyleCnt="8">
        <dgm:presLayoutVars>
          <dgm:chMax val="1"/>
          <dgm:bulletEnabled val="1"/>
        </dgm:presLayoutVars>
      </dgm:prSet>
      <dgm:spPr/>
    </dgm:pt>
    <dgm:pt modelId="{A1A6927F-40D4-4608-A08C-2F565CEF3377}" type="pres">
      <dgm:prSet presAssocID="{41BC27B7-EA11-4F65-9FA6-F5AE816403AA}" presName="levelTx" presStyleLbl="revTx" presStyleIdx="0" presStyleCnt="0">
        <dgm:presLayoutVars>
          <dgm:chMax val="1"/>
          <dgm:bulletEnabled val="1"/>
        </dgm:presLayoutVars>
      </dgm:prSet>
      <dgm:spPr/>
    </dgm:pt>
    <dgm:pt modelId="{7B472B31-6A05-43F9-A43E-A361EAA4217A}" type="pres">
      <dgm:prSet presAssocID="{2FF33813-E2B7-4C69-AC9A-D6CD468EA11F}" presName="Name8" presStyleCnt="0"/>
      <dgm:spPr/>
    </dgm:pt>
    <dgm:pt modelId="{D51CC4AB-1279-495B-A446-937FB221C600}" type="pres">
      <dgm:prSet presAssocID="{2FF33813-E2B7-4C69-AC9A-D6CD468EA11F}" presName="level" presStyleLbl="node1" presStyleIdx="3" presStyleCnt="8">
        <dgm:presLayoutVars>
          <dgm:chMax val="1"/>
          <dgm:bulletEnabled val="1"/>
        </dgm:presLayoutVars>
      </dgm:prSet>
      <dgm:spPr/>
    </dgm:pt>
    <dgm:pt modelId="{BE0955EF-1E79-4D03-A2F4-6B78E5CA5996}" type="pres">
      <dgm:prSet presAssocID="{2FF33813-E2B7-4C69-AC9A-D6CD468EA11F}" presName="levelTx" presStyleLbl="revTx" presStyleIdx="0" presStyleCnt="0">
        <dgm:presLayoutVars>
          <dgm:chMax val="1"/>
          <dgm:bulletEnabled val="1"/>
        </dgm:presLayoutVars>
      </dgm:prSet>
      <dgm:spPr/>
    </dgm:pt>
    <dgm:pt modelId="{18F2CD44-543D-4829-B6C9-796688DCF397}" type="pres">
      <dgm:prSet presAssocID="{6475A98C-1D89-4FEA-AF5F-AE208F8593B8}" presName="Name8" presStyleCnt="0"/>
      <dgm:spPr/>
    </dgm:pt>
    <dgm:pt modelId="{8812BCDF-C8E9-440C-9AE8-B3818F4BAF34}" type="pres">
      <dgm:prSet presAssocID="{6475A98C-1D89-4FEA-AF5F-AE208F8593B8}" presName="level" presStyleLbl="node1" presStyleIdx="4" presStyleCnt="8">
        <dgm:presLayoutVars>
          <dgm:chMax val="1"/>
          <dgm:bulletEnabled val="1"/>
        </dgm:presLayoutVars>
      </dgm:prSet>
      <dgm:spPr/>
    </dgm:pt>
    <dgm:pt modelId="{9D172B1E-47DA-4550-86A2-59BB63D4FD46}" type="pres">
      <dgm:prSet presAssocID="{6475A98C-1D89-4FEA-AF5F-AE208F8593B8}" presName="levelTx" presStyleLbl="revTx" presStyleIdx="0" presStyleCnt="0">
        <dgm:presLayoutVars>
          <dgm:chMax val="1"/>
          <dgm:bulletEnabled val="1"/>
        </dgm:presLayoutVars>
      </dgm:prSet>
      <dgm:spPr/>
    </dgm:pt>
    <dgm:pt modelId="{80D63F98-7ECC-4C8F-BD65-198B528C7212}" type="pres">
      <dgm:prSet presAssocID="{F449A6AF-7CDB-4F03-B4F4-1730B3B982AE}" presName="Name8" presStyleCnt="0"/>
      <dgm:spPr/>
    </dgm:pt>
    <dgm:pt modelId="{4FFDBB69-0C55-434C-9779-6009FCBC6BFB}" type="pres">
      <dgm:prSet presAssocID="{F449A6AF-7CDB-4F03-B4F4-1730B3B982AE}" presName="level" presStyleLbl="node1" presStyleIdx="5" presStyleCnt="8">
        <dgm:presLayoutVars>
          <dgm:chMax val="1"/>
          <dgm:bulletEnabled val="1"/>
        </dgm:presLayoutVars>
      </dgm:prSet>
      <dgm:spPr/>
    </dgm:pt>
    <dgm:pt modelId="{73580D90-E6EE-4F28-B876-6A0514C88C38}" type="pres">
      <dgm:prSet presAssocID="{F449A6AF-7CDB-4F03-B4F4-1730B3B982AE}" presName="levelTx" presStyleLbl="revTx" presStyleIdx="0" presStyleCnt="0">
        <dgm:presLayoutVars>
          <dgm:chMax val="1"/>
          <dgm:bulletEnabled val="1"/>
        </dgm:presLayoutVars>
      </dgm:prSet>
      <dgm:spPr/>
    </dgm:pt>
    <dgm:pt modelId="{172C3857-4E10-4E08-886C-3B3538B93813}" type="pres">
      <dgm:prSet presAssocID="{B528D421-05EA-435F-8ECA-0C661D58DBA0}" presName="Name8" presStyleCnt="0"/>
      <dgm:spPr/>
    </dgm:pt>
    <dgm:pt modelId="{3C0BE112-FAFD-484E-9687-811C88205163}" type="pres">
      <dgm:prSet presAssocID="{B528D421-05EA-435F-8ECA-0C661D58DBA0}" presName="level" presStyleLbl="node1" presStyleIdx="6" presStyleCnt="8">
        <dgm:presLayoutVars>
          <dgm:chMax val="1"/>
          <dgm:bulletEnabled val="1"/>
        </dgm:presLayoutVars>
      </dgm:prSet>
      <dgm:spPr/>
    </dgm:pt>
    <dgm:pt modelId="{54E26B51-6979-4A2B-8F71-D00F305F804B}" type="pres">
      <dgm:prSet presAssocID="{B528D421-05EA-435F-8ECA-0C661D58DBA0}" presName="levelTx" presStyleLbl="revTx" presStyleIdx="0" presStyleCnt="0">
        <dgm:presLayoutVars>
          <dgm:chMax val="1"/>
          <dgm:bulletEnabled val="1"/>
        </dgm:presLayoutVars>
      </dgm:prSet>
      <dgm:spPr/>
    </dgm:pt>
    <dgm:pt modelId="{92B71064-0402-4EC2-AC28-97B5BF71C23A}" type="pres">
      <dgm:prSet presAssocID="{BBDE70AE-9B69-4721-AE53-4E1873ABCB99}" presName="Name8" presStyleCnt="0"/>
      <dgm:spPr/>
    </dgm:pt>
    <dgm:pt modelId="{2EC150D0-73F5-48C3-BBFC-9692CA3BA761}" type="pres">
      <dgm:prSet presAssocID="{BBDE70AE-9B69-4721-AE53-4E1873ABCB99}" presName="level" presStyleLbl="node1" presStyleIdx="7" presStyleCnt="8" custLinFactNeighborX="8977">
        <dgm:presLayoutVars>
          <dgm:chMax val="1"/>
          <dgm:bulletEnabled val="1"/>
        </dgm:presLayoutVars>
      </dgm:prSet>
      <dgm:spPr/>
    </dgm:pt>
    <dgm:pt modelId="{C98C0BD0-071C-42A2-904B-BE9CA8011544}" type="pres">
      <dgm:prSet presAssocID="{BBDE70AE-9B69-4721-AE53-4E1873ABCB99}" presName="levelTx" presStyleLbl="revTx" presStyleIdx="0" presStyleCnt="0">
        <dgm:presLayoutVars>
          <dgm:chMax val="1"/>
          <dgm:bulletEnabled val="1"/>
        </dgm:presLayoutVars>
      </dgm:prSet>
      <dgm:spPr/>
    </dgm:pt>
  </dgm:ptLst>
  <dgm:cxnLst>
    <dgm:cxn modelId="{6DBBB203-00F7-4CEE-AD35-F1EADC9AFA3F}" type="presOf" srcId="{41BC27B7-EA11-4F65-9FA6-F5AE816403AA}" destId="{C9BA46B4-7905-4BA1-92A4-800793E6B2F9}" srcOrd="0" destOrd="0" presId="urn:microsoft.com/office/officeart/2005/8/layout/pyramid1"/>
    <dgm:cxn modelId="{9FCF0204-51B7-47C3-A5C0-A332F1057775}" type="presOf" srcId="{FC9F9C8C-8B72-451D-B9EF-75B885D4CEB2}" destId="{8CC73FF3-F215-4613-9DC1-1EEAE00776F4}" srcOrd="1" destOrd="0" presId="urn:microsoft.com/office/officeart/2005/8/layout/pyramid1"/>
    <dgm:cxn modelId="{07807618-F092-47F8-9F97-CE254A594046}" type="presOf" srcId="{F449A6AF-7CDB-4F03-B4F4-1730B3B982AE}" destId="{4FFDBB69-0C55-434C-9779-6009FCBC6BFB}" srcOrd="0" destOrd="0" presId="urn:microsoft.com/office/officeart/2005/8/layout/pyramid1"/>
    <dgm:cxn modelId="{72A42E19-AD5B-4F48-89C6-9C136CA4002D}" srcId="{CDDA2B0C-91FE-48C2-8BF3-08B611E6AFB6}" destId="{48DC96D7-510C-4D22-BE58-9C91BD66CEFD}" srcOrd="1" destOrd="0" parTransId="{0255FC83-9335-4C5C-AA09-E853FD3BC0F3}" sibTransId="{80699947-2F50-412A-AEA9-D493CB9FCFE0}"/>
    <dgm:cxn modelId="{EED7E12C-84F1-439D-BC8B-38B4A511DE74}" type="presOf" srcId="{2FF33813-E2B7-4C69-AC9A-D6CD468EA11F}" destId="{BE0955EF-1E79-4D03-A2F4-6B78E5CA5996}" srcOrd="1" destOrd="0" presId="urn:microsoft.com/office/officeart/2005/8/layout/pyramid1"/>
    <dgm:cxn modelId="{6849A934-4BBE-4D3E-9E80-621AB3483CFF}" srcId="{CDDA2B0C-91FE-48C2-8BF3-08B611E6AFB6}" destId="{FC9F9C8C-8B72-451D-B9EF-75B885D4CEB2}" srcOrd="0" destOrd="0" parTransId="{B4F44906-6B56-42BE-BEAA-3D8A336CAB45}" sibTransId="{C421EDFF-E628-4611-9726-CE373A7067F8}"/>
    <dgm:cxn modelId="{FABBE061-E397-4146-B612-D32263BD3E6E}" srcId="{CDDA2B0C-91FE-48C2-8BF3-08B611E6AFB6}" destId="{41BC27B7-EA11-4F65-9FA6-F5AE816403AA}" srcOrd="2" destOrd="0" parTransId="{BD6A2BB8-124D-48F1-BABA-FD2D4FDCF4C2}" sibTransId="{F18EEA25-1C7B-403B-99DF-35F7A004CCA5}"/>
    <dgm:cxn modelId="{5D07BF65-0FB1-45B2-976B-4BDFB1061030}" type="presOf" srcId="{B528D421-05EA-435F-8ECA-0C661D58DBA0}" destId="{54E26B51-6979-4A2B-8F71-D00F305F804B}" srcOrd="1" destOrd="0" presId="urn:microsoft.com/office/officeart/2005/8/layout/pyramid1"/>
    <dgm:cxn modelId="{B0F59367-1BFF-44AB-B742-EF4AB1EB9D23}" type="presOf" srcId="{FC9F9C8C-8B72-451D-B9EF-75B885D4CEB2}" destId="{A0678C57-6481-48C2-9730-0AFA71D1D7A2}" srcOrd="0" destOrd="0" presId="urn:microsoft.com/office/officeart/2005/8/layout/pyramid1"/>
    <dgm:cxn modelId="{C8AB9674-4C14-421E-B317-F65A91811CE6}" srcId="{CDDA2B0C-91FE-48C2-8BF3-08B611E6AFB6}" destId="{F449A6AF-7CDB-4F03-B4F4-1730B3B982AE}" srcOrd="5" destOrd="0" parTransId="{D2946BC2-FA8E-4E20-B969-AF5DE01E3CDE}" sibTransId="{9591DF5E-4C5B-4F90-9129-F06DF635BFCD}"/>
    <dgm:cxn modelId="{6C31B955-9813-4BC4-80CF-495B2388D20E}" type="presOf" srcId="{6475A98C-1D89-4FEA-AF5F-AE208F8593B8}" destId="{9D172B1E-47DA-4550-86A2-59BB63D4FD46}" srcOrd="1" destOrd="0" presId="urn:microsoft.com/office/officeart/2005/8/layout/pyramid1"/>
    <dgm:cxn modelId="{1A5CBB56-A2D6-4D8B-998A-EB1A4F3C0A96}" type="presOf" srcId="{B528D421-05EA-435F-8ECA-0C661D58DBA0}" destId="{3C0BE112-FAFD-484E-9687-811C88205163}" srcOrd="0" destOrd="0" presId="urn:microsoft.com/office/officeart/2005/8/layout/pyramid1"/>
    <dgm:cxn modelId="{69A1C476-33AA-46B2-8B4B-4AE86BC02680}" type="presOf" srcId="{2FF33813-E2B7-4C69-AC9A-D6CD468EA11F}" destId="{D51CC4AB-1279-495B-A446-937FB221C600}" srcOrd="0" destOrd="0" presId="urn:microsoft.com/office/officeart/2005/8/layout/pyramid1"/>
    <dgm:cxn modelId="{3BB10D58-FF97-4304-9EB8-2BDEAFC0DD3A}" type="presOf" srcId="{CDDA2B0C-91FE-48C2-8BF3-08B611E6AFB6}" destId="{06332B88-6BB0-4879-94CF-A2C926DE6F2A}" srcOrd="0" destOrd="0" presId="urn:microsoft.com/office/officeart/2005/8/layout/pyramid1"/>
    <dgm:cxn modelId="{AA79275A-8251-4BA2-B77E-F5BC17CE00E2}" type="presOf" srcId="{BBDE70AE-9B69-4721-AE53-4E1873ABCB99}" destId="{2EC150D0-73F5-48C3-BBFC-9692CA3BA761}" srcOrd="0" destOrd="0" presId="urn:microsoft.com/office/officeart/2005/8/layout/pyramid1"/>
    <dgm:cxn modelId="{66EF8980-BA48-44A3-B03E-B5B61B07115C}" srcId="{CDDA2B0C-91FE-48C2-8BF3-08B611E6AFB6}" destId="{6475A98C-1D89-4FEA-AF5F-AE208F8593B8}" srcOrd="4" destOrd="0" parTransId="{FC59B080-B5A7-41DB-B2B1-1807EC95B429}" sibTransId="{E5A3C112-2BE9-458C-923D-548605F6DB08}"/>
    <dgm:cxn modelId="{B88B4FA8-3DAE-4739-9B13-184A9225F64F}" type="presOf" srcId="{48DC96D7-510C-4D22-BE58-9C91BD66CEFD}" destId="{B09D557A-E4F9-456B-BAC8-1C8643D2BCF9}" srcOrd="0" destOrd="0" presId="urn:microsoft.com/office/officeart/2005/8/layout/pyramid1"/>
    <dgm:cxn modelId="{7ED62EAF-E2AE-433A-861D-3329BAD30E3B}" type="presOf" srcId="{F449A6AF-7CDB-4F03-B4F4-1730B3B982AE}" destId="{73580D90-E6EE-4F28-B876-6A0514C88C38}" srcOrd="1" destOrd="0" presId="urn:microsoft.com/office/officeart/2005/8/layout/pyramid1"/>
    <dgm:cxn modelId="{87932BC0-F41B-474C-AABA-6DC9FB67A839}" type="presOf" srcId="{BBDE70AE-9B69-4721-AE53-4E1873ABCB99}" destId="{C98C0BD0-071C-42A2-904B-BE9CA8011544}" srcOrd="1" destOrd="0" presId="urn:microsoft.com/office/officeart/2005/8/layout/pyramid1"/>
    <dgm:cxn modelId="{B68DC4C2-1E1C-45B5-A293-7CF14819F081}" type="presOf" srcId="{41BC27B7-EA11-4F65-9FA6-F5AE816403AA}" destId="{A1A6927F-40D4-4608-A08C-2F565CEF3377}" srcOrd="1" destOrd="0" presId="urn:microsoft.com/office/officeart/2005/8/layout/pyramid1"/>
    <dgm:cxn modelId="{6FC811D0-F9FA-487D-A3B9-380ED07A919F}" type="presOf" srcId="{6475A98C-1D89-4FEA-AF5F-AE208F8593B8}" destId="{8812BCDF-C8E9-440C-9AE8-B3818F4BAF34}" srcOrd="0" destOrd="0" presId="urn:microsoft.com/office/officeart/2005/8/layout/pyramid1"/>
    <dgm:cxn modelId="{631217DD-7A34-4F6D-A545-5C718BB037E3}" srcId="{CDDA2B0C-91FE-48C2-8BF3-08B611E6AFB6}" destId="{2FF33813-E2B7-4C69-AC9A-D6CD468EA11F}" srcOrd="3" destOrd="0" parTransId="{443DD2F7-2EA2-4BF7-9198-66EA839375DF}" sibTransId="{0213417F-70A3-444E-B5AD-7209036080C7}"/>
    <dgm:cxn modelId="{DABB72EE-2429-46F9-BE29-F0FAF29D60B4}" srcId="{CDDA2B0C-91FE-48C2-8BF3-08B611E6AFB6}" destId="{B528D421-05EA-435F-8ECA-0C661D58DBA0}" srcOrd="6" destOrd="0" parTransId="{0A9B9125-9C13-4F18-93CD-54732E33E9DD}" sibTransId="{89E6F494-05DA-4376-8F96-E737CC4887A6}"/>
    <dgm:cxn modelId="{B4FD1DF3-D2FB-4425-B2F6-C3AA4EB116F5}" srcId="{CDDA2B0C-91FE-48C2-8BF3-08B611E6AFB6}" destId="{BBDE70AE-9B69-4721-AE53-4E1873ABCB99}" srcOrd="7" destOrd="0" parTransId="{AE75A429-D52B-414A-843F-33E3D8A502A4}" sibTransId="{FC3605A1-B21D-4EDD-9849-0B07724E1874}"/>
    <dgm:cxn modelId="{18CD5DFF-44E2-47FD-A302-F9E3FAAB5B99}" type="presOf" srcId="{48DC96D7-510C-4D22-BE58-9C91BD66CEFD}" destId="{140A990A-A3D1-4414-8839-29DDB8DE1E7D}" srcOrd="1" destOrd="0" presId="urn:microsoft.com/office/officeart/2005/8/layout/pyramid1"/>
    <dgm:cxn modelId="{AAB291E7-E453-4D9C-A56B-801404085B15}" type="presParOf" srcId="{06332B88-6BB0-4879-94CF-A2C926DE6F2A}" destId="{5C4F80B1-66A7-4C71-8C3A-48C222E58B32}" srcOrd="0" destOrd="0" presId="urn:microsoft.com/office/officeart/2005/8/layout/pyramid1"/>
    <dgm:cxn modelId="{E8C012A9-1099-45D7-ABFD-CBF2C0E06FF1}" type="presParOf" srcId="{5C4F80B1-66A7-4C71-8C3A-48C222E58B32}" destId="{A0678C57-6481-48C2-9730-0AFA71D1D7A2}" srcOrd="0" destOrd="0" presId="urn:microsoft.com/office/officeart/2005/8/layout/pyramid1"/>
    <dgm:cxn modelId="{0ADD307E-1BCC-4212-9187-7070F1159756}" type="presParOf" srcId="{5C4F80B1-66A7-4C71-8C3A-48C222E58B32}" destId="{8CC73FF3-F215-4613-9DC1-1EEAE00776F4}" srcOrd="1" destOrd="0" presId="urn:microsoft.com/office/officeart/2005/8/layout/pyramid1"/>
    <dgm:cxn modelId="{4B765690-B684-4D98-80C0-A43C90A4A6DA}" type="presParOf" srcId="{06332B88-6BB0-4879-94CF-A2C926DE6F2A}" destId="{3A28E9EA-71F7-4850-9C09-3E9A62C77B52}" srcOrd="1" destOrd="0" presId="urn:microsoft.com/office/officeart/2005/8/layout/pyramid1"/>
    <dgm:cxn modelId="{F52CF442-DFD7-40E6-A325-98F51E0BE6E3}" type="presParOf" srcId="{3A28E9EA-71F7-4850-9C09-3E9A62C77B52}" destId="{B09D557A-E4F9-456B-BAC8-1C8643D2BCF9}" srcOrd="0" destOrd="0" presId="urn:microsoft.com/office/officeart/2005/8/layout/pyramid1"/>
    <dgm:cxn modelId="{F5C3E982-B943-400E-BCF6-2B0E60C5BBC1}" type="presParOf" srcId="{3A28E9EA-71F7-4850-9C09-3E9A62C77B52}" destId="{140A990A-A3D1-4414-8839-29DDB8DE1E7D}" srcOrd="1" destOrd="0" presId="urn:microsoft.com/office/officeart/2005/8/layout/pyramid1"/>
    <dgm:cxn modelId="{CA46E5DE-1AE2-4305-BE00-BCD3400ADB61}" type="presParOf" srcId="{06332B88-6BB0-4879-94CF-A2C926DE6F2A}" destId="{BEEDF28F-330B-4610-B180-346446B76C76}" srcOrd="2" destOrd="0" presId="urn:microsoft.com/office/officeart/2005/8/layout/pyramid1"/>
    <dgm:cxn modelId="{95970388-0A1F-4377-8F47-E038DAA99949}" type="presParOf" srcId="{BEEDF28F-330B-4610-B180-346446B76C76}" destId="{C9BA46B4-7905-4BA1-92A4-800793E6B2F9}" srcOrd="0" destOrd="0" presId="urn:microsoft.com/office/officeart/2005/8/layout/pyramid1"/>
    <dgm:cxn modelId="{5FEA5D60-D53A-4034-B86D-F4BA29AD4614}" type="presParOf" srcId="{BEEDF28F-330B-4610-B180-346446B76C76}" destId="{A1A6927F-40D4-4608-A08C-2F565CEF3377}" srcOrd="1" destOrd="0" presId="urn:microsoft.com/office/officeart/2005/8/layout/pyramid1"/>
    <dgm:cxn modelId="{4EEEAA2A-EC5E-4C2B-8F50-2A069502FE3E}" type="presParOf" srcId="{06332B88-6BB0-4879-94CF-A2C926DE6F2A}" destId="{7B472B31-6A05-43F9-A43E-A361EAA4217A}" srcOrd="3" destOrd="0" presId="urn:microsoft.com/office/officeart/2005/8/layout/pyramid1"/>
    <dgm:cxn modelId="{1A9F5950-FC11-4DC3-8374-16AEF20B864E}" type="presParOf" srcId="{7B472B31-6A05-43F9-A43E-A361EAA4217A}" destId="{D51CC4AB-1279-495B-A446-937FB221C600}" srcOrd="0" destOrd="0" presId="urn:microsoft.com/office/officeart/2005/8/layout/pyramid1"/>
    <dgm:cxn modelId="{6FD4EFF0-F424-4E9E-A27A-E70A3A6E1462}" type="presParOf" srcId="{7B472B31-6A05-43F9-A43E-A361EAA4217A}" destId="{BE0955EF-1E79-4D03-A2F4-6B78E5CA5996}" srcOrd="1" destOrd="0" presId="urn:microsoft.com/office/officeart/2005/8/layout/pyramid1"/>
    <dgm:cxn modelId="{E37F3165-99E8-49F2-8641-FD05906AF6FA}" type="presParOf" srcId="{06332B88-6BB0-4879-94CF-A2C926DE6F2A}" destId="{18F2CD44-543D-4829-B6C9-796688DCF397}" srcOrd="4" destOrd="0" presId="urn:microsoft.com/office/officeart/2005/8/layout/pyramid1"/>
    <dgm:cxn modelId="{6D55EB20-69A1-42DC-9149-454E088435FE}" type="presParOf" srcId="{18F2CD44-543D-4829-B6C9-796688DCF397}" destId="{8812BCDF-C8E9-440C-9AE8-B3818F4BAF34}" srcOrd="0" destOrd="0" presId="urn:microsoft.com/office/officeart/2005/8/layout/pyramid1"/>
    <dgm:cxn modelId="{9DCB5E04-9D27-446B-AA32-44FF1B515D34}" type="presParOf" srcId="{18F2CD44-543D-4829-B6C9-796688DCF397}" destId="{9D172B1E-47DA-4550-86A2-59BB63D4FD46}" srcOrd="1" destOrd="0" presId="urn:microsoft.com/office/officeart/2005/8/layout/pyramid1"/>
    <dgm:cxn modelId="{881C8B60-81DC-4925-9928-DC3487D0F104}" type="presParOf" srcId="{06332B88-6BB0-4879-94CF-A2C926DE6F2A}" destId="{80D63F98-7ECC-4C8F-BD65-198B528C7212}" srcOrd="5" destOrd="0" presId="urn:microsoft.com/office/officeart/2005/8/layout/pyramid1"/>
    <dgm:cxn modelId="{0D4280A9-7930-4CD7-8AE7-16658F0EAA61}" type="presParOf" srcId="{80D63F98-7ECC-4C8F-BD65-198B528C7212}" destId="{4FFDBB69-0C55-434C-9779-6009FCBC6BFB}" srcOrd="0" destOrd="0" presId="urn:microsoft.com/office/officeart/2005/8/layout/pyramid1"/>
    <dgm:cxn modelId="{60A04093-BA79-42E6-B637-55BE1F9FF6CE}" type="presParOf" srcId="{80D63F98-7ECC-4C8F-BD65-198B528C7212}" destId="{73580D90-E6EE-4F28-B876-6A0514C88C38}" srcOrd="1" destOrd="0" presId="urn:microsoft.com/office/officeart/2005/8/layout/pyramid1"/>
    <dgm:cxn modelId="{4C4FF1B1-0B03-4A65-8983-C72511533233}" type="presParOf" srcId="{06332B88-6BB0-4879-94CF-A2C926DE6F2A}" destId="{172C3857-4E10-4E08-886C-3B3538B93813}" srcOrd="6" destOrd="0" presId="urn:microsoft.com/office/officeart/2005/8/layout/pyramid1"/>
    <dgm:cxn modelId="{89425516-4BD3-4093-AB2B-56E5761DD281}" type="presParOf" srcId="{172C3857-4E10-4E08-886C-3B3538B93813}" destId="{3C0BE112-FAFD-484E-9687-811C88205163}" srcOrd="0" destOrd="0" presId="urn:microsoft.com/office/officeart/2005/8/layout/pyramid1"/>
    <dgm:cxn modelId="{79945F04-BFA9-4076-8340-C83487644E65}" type="presParOf" srcId="{172C3857-4E10-4E08-886C-3B3538B93813}" destId="{54E26B51-6979-4A2B-8F71-D00F305F804B}" srcOrd="1" destOrd="0" presId="urn:microsoft.com/office/officeart/2005/8/layout/pyramid1"/>
    <dgm:cxn modelId="{2656C8FA-F7D8-45D5-AF39-1B7DA80990DF}" type="presParOf" srcId="{06332B88-6BB0-4879-94CF-A2C926DE6F2A}" destId="{92B71064-0402-4EC2-AC28-97B5BF71C23A}" srcOrd="7" destOrd="0" presId="urn:microsoft.com/office/officeart/2005/8/layout/pyramid1"/>
    <dgm:cxn modelId="{54BC2F71-A5D9-48D4-A98D-FD3239C24A7E}" type="presParOf" srcId="{92B71064-0402-4EC2-AC28-97B5BF71C23A}" destId="{2EC150D0-73F5-48C3-BBFC-9692CA3BA761}" srcOrd="0" destOrd="0" presId="urn:microsoft.com/office/officeart/2005/8/layout/pyramid1"/>
    <dgm:cxn modelId="{FB155DD9-BE03-42FC-8BE8-E11459A7048C}" type="presParOf" srcId="{92B71064-0402-4EC2-AC28-97B5BF71C23A}" destId="{C98C0BD0-071C-42A2-904B-BE9CA801154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45BF5-7C6E-4EA5-8CAF-0E3655ADF94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it-IT"/>
        </a:p>
      </dgm:t>
    </dgm:pt>
    <dgm:pt modelId="{CD963E72-D75B-459A-976D-C36946B0F671}">
      <dgm:prSet phldrT="[Testo]"/>
      <dgm:spPr/>
      <dgm:t>
        <a:bodyPr/>
        <a:lstStyle/>
        <a:p>
          <a:r>
            <a:rPr lang="it-IT" dirty="0"/>
            <a:t>Mappatura, formalizzazione e standardizzazione dei processi e delle attività esistenti in ambito HR</a:t>
          </a:r>
        </a:p>
      </dgm:t>
    </dgm:pt>
    <dgm:pt modelId="{32EF84C3-663F-4F9E-9B6A-B1762D8E7046}" type="parTrans" cxnId="{2CA015ED-8B5B-43C9-AFB3-688717DB1E1E}">
      <dgm:prSet/>
      <dgm:spPr/>
      <dgm:t>
        <a:bodyPr/>
        <a:lstStyle/>
        <a:p>
          <a:endParaRPr lang="it-IT"/>
        </a:p>
      </dgm:t>
    </dgm:pt>
    <dgm:pt modelId="{BF433E7E-8D2A-404A-BBA9-8D1849D07047}" type="sibTrans" cxnId="{2CA015ED-8B5B-43C9-AFB3-688717DB1E1E}">
      <dgm:prSet/>
      <dgm:spPr/>
      <dgm:t>
        <a:bodyPr/>
        <a:lstStyle/>
        <a:p>
          <a:endParaRPr lang="it-IT"/>
        </a:p>
      </dgm:t>
    </dgm:pt>
    <dgm:pt modelId="{A46BB77A-2BCA-434F-A8BD-16106995F119}">
      <dgm:prSet phldrT="[Testo]" custT="1"/>
      <dgm:spPr/>
      <dgm:t>
        <a:bodyPr/>
        <a:lstStyle/>
        <a:p>
          <a:r>
            <a:rPr lang="it-IT" sz="2800" dirty="0"/>
            <a:t>Misurazione delle performance, mediante indicatori chiave (KPI) </a:t>
          </a:r>
          <a:r>
            <a:rPr lang="it-IT" sz="1600" dirty="0" err="1"/>
            <a:t>es.n</a:t>
          </a:r>
          <a:r>
            <a:rPr lang="it-IT" sz="1600" dirty="0"/>
            <a:t>. dipendenti gestiti per addetto, tempi medi di espletamento selezioni, tasso di turnover e ore di formazione erogate  </a:t>
          </a:r>
        </a:p>
      </dgm:t>
    </dgm:pt>
    <dgm:pt modelId="{89834056-D03F-4E02-84AA-4C862887C864}" type="parTrans" cxnId="{32A0EBA8-FB2F-446B-9992-D95A4F316DD7}">
      <dgm:prSet/>
      <dgm:spPr/>
      <dgm:t>
        <a:bodyPr/>
        <a:lstStyle/>
        <a:p>
          <a:endParaRPr lang="it-IT"/>
        </a:p>
      </dgm:t>
    </dgm:pt>
    <dgm:pt modelId="{5A24962D-5A45-47A0-8932-FE4B437332A0}" type="sibTrans" cxnId="{32A0EBA8-FB2F-446B-9992-D95A4F316DD7}">
      <dgm:prSet/>
      <dgm:spPr/>
      <dgm:t>
        <a:bodyPr/>
        <a:lstStyle/>
        <a:p>
          <a:endParaRPr lang="it-IT"/>
        </a:p>
      </dgm:t>
    </dgm:pt>
    <dgm:pt modelId="{1B630F90-436F-4A89-8017-367CCAB3B6E1}">
      <dgm:prSet phldrT="[Testo]"/>
      <dgm:spPr/>
      <dgm:t>
        <a:bodyPr/>
        <a:lstStyle/>
        <a:p>
          <a:r>
            <a:rPr lang="it-IT" dirty="0"/>
            <a:t>Individuazione dei/del Servizi/o da erogare in ambito HR ai comuni</a:t>
          </a:r>
        </a:p>
      </dgm:t>
    </dgm:pt>
    <dgm:pt modelId="{2A1D5032-9F82-4216-8341-3EE37C953C2E}" type="parTrans" cxnId="{A2CFB2B8-225B-41EF-97E6-40DBA066A3B0}">
      <dgm:prSet/>
      <dgm:spPr/>
      <dgm:t>
        <a:bodyPr/>
        <a:lstStyle/>
        <a:p>
          <a:endParaRPr lang="it-IT"/>
        </a:p>
      </dgm:t>
    </dgm:pt>
    <dgm:pt modelId="{F5FD275F-DB2E-402F-BFEF-8F91D86C329D}" type="sibTrans" cxnId="{A2CFB2B8-225B-41EF-97E6-40DBA066A3B0}">
      <dgm:prSet/>
      <dgm:spPr/>
      <dgm:t>
        <a:bodyPr/>
        <a:lstStyle/>
        <a:p>
          <a:endParaRPr lang="it-IT"/>
        </a:p>
      </dgm:t>
    </dgm:pt>
    <dgm:pt modelId="{8C565AE2-A993-4242-972D-74C051F4ED3F}">
      <dgm:prSet phldrT="[Testo]"/>
      <dgm:spPr/>
      <dgm:t>
        <a:bodyPr/>
        <a:lstStyle/>
        <a:p>
          <a:r>
            <a:rPr lang="it-IT" dirty="0"/>
            <a:t>Formalizzazione e sviluppo dei ruoli, dei profili professionali e delle competenze</a:t>
          </a:r>
        </a:p>
      </dgm:t>
    </dgm:pt>
    <dgm:pt modelId="{153EE8F2-A4B8-48FA-8553-1E6E4A349DA2}" type="parTrans" cxnId="{660A7545-74D8-4E22-BE6D-7666EA5D4FFE}">
      <dgm:prSet/>
      <dgm:spPr/>
      <dgm:t>
        <a:bodyPr/>
        <a:lstStyle/>
        <a:p>
          <a:endParaRPr lang="it-IT"/>
        </a:p>
      </dgm:t>
    </dgm:pt>
    <dgm:pt modelId="{43ED0CB1-9449-4432-868F-BC3D822E990F}" type="sibTrans" cxnId="{660A7545-74D8-4E22-BE6D-7666EA5D4FFE}">
      <dgm:prSet/>
      <dgm:spPr/>
      <dgm:t>
        <a:bodyPr/>
        <a:lstStyle/>
        <a:p>
          <a:endParaRPr lang="it-IT"/>
        </a:p>
      </dgm:t>
    </dgm:pt>
    <dgm:pt modelId="{F1C9F06B-6CFC-4DEF-AAF4-F12AD410FD74}" type="pres">
      <dgm:prSet presAssocID="{25C45BF5-7C6E-4EA5-8CAF-0E3655ADF94C}" presName="diagram" presStyleCnt="0">
        <dgm:presLayoutVars>
          <dgm:dir/>
          <dgm:resizeHandles val="exact"/>
        </dgm:presLayoutVars>
      </dgm:prSet>
      <dgm:spPr/>
    </dgm:pt>
    <dgm:pt modelId="{03A2CE41-6E6B-46B0-A102-C5066F4A379D}" type="pres">
      <dgm:prSet presAssocID="{CD963E72-D75B-459A-976D-C36946B0F671}" presName="node" presStyleLbl="node1" presStyleIdx="0" presStyleCnt="4">
        <dgm:presLayoutVars>
          <dgm:bulletEnabled val="1"/>
        </dgm:presLayoutVars>
      </dgm:prSet>
      <dgm:spPr/>
    </dgm:pt>
    <dgm:pt modelId="{BC1AD9E8-22EF-4812-8C27-8592470839B2}" type="pres">
      <dgm:prSet presAssocID="{BF433E7E-8D2A-404A-BBA9-8D1849D07047}" presName="sibTrans" presStyleCnt="0"/>
      <dgm:spPr/>
    </dgm:pt>
    <dgm:pt modelId="{D1F19DFB-4FAA-4EA8-B635-186139AD1ADF}" type="pres">
      <dgm:prSet presAssocID="{A46BB77A-2BCA-434F-A8BD-16106995F119}" presName="node" presStyleLbl="node1" presStyleIdx="1" presStyleCnt="4">
        <dgm:presLayoutVars>
          <dgm:bulletEnabled val="1"/>
        </dgm:presLayoutVars>
      </dgm:prSet>
      <dgm:spPr/>
    </dgm:pt>
    <dgm:pt modelId="{BB6BD758-8B0A-4367-AC9B-0DD91C4ED925}" type="pres">
      <dgm:prSet presAssocID="{5A24962D-5A45-47A0-8932-FE4B437332A0}" presName="sibTrans" presStyleCnt="0"/>
      <dgm:spPr/>
    </dgm:pt>
    <dgm:pt modelId="{D07A6A08-E20E-40B3-A7BF-E7C2979C28EB}" type="pres">
      <dgm:prSet presAssocID="{1B630F90-436F-4A89-8017-367CCAB3B6E1}" presName="node" presStyleLbl="node1" presStyleIdx="2" presStyleCnt="4">
        <dgm:presLayoutVars>
          <dgm:bulletEnabled val="1"/>
        </dgm:presLayoutVars>
      </dgm:prSet>
      <dgm:spPr/>
    </dgm:pt>
    <dgm:pt modelId="{D46738DC-DDA8-41AF-BA52-763BEE0B07CE}" type="pres">
      <dgm:prSet presAssocID="{F5FD275F-DB2E-402F-BFEF-8F91D86C329D}" presName="sibTrans" presStyleCnt="0"/>
      <dgm:spPr/>
    </dgm:pt>
    <dgm:pt modelId="{7846830E-AE11-4585-9365-7D3FDE7FEFE1}" type="pres">
      <dgm:prSet presAssocID="{8C565AE2-A993-4242-972D-74C051F4ED3F}" presName="node" presStyleLbl="node1" presStyleIdx="3" presStyleCnt="4">
        <dgm:presLayoutVars>
          <dgm:bulletEnabled val="1"/>
        </dgm:presLayoutVars>
      </dgm:prSet>
      <dgm:spPr/>
    </dgm:pt>
  </dgm:ptLst>
  <dgm:cxnLst>
    <dgm:cxn modelId="{660A7545-74D8-4E22-BE6D-7666EA5D4FFE}" srcId="{25C45BF5-7C6E-4EA5-8CAF-0E3655ADF94C}" destId="{8C565AE2-A993-4242-972D-74C051F4ED3F}" srcOrd="3" destOrd="0" parTransId="{153EE8F2-A4B8-48FA-8553-1E6E4A349DA2}" sibTransId="{43ED0CB1-9449-4432-868F-BC3D822E990F}"/>
    <dgm:cxn modelId="{E5653446-1478-4726-80C0-803417DCE744}" type="presOf" srcId="{A46BB77A-2BCA-434F-A8BD-16106995F119}" destId="{D1F19DFB-4FAA-4EA8-B635-186139AD1ADF}" srcOrd="0" destOrd="0" presId="urn:microsoft.com/office/officeart/2005/8/layout/default"/>
    <dgm:cxn modelId="{588BE079-5393-4386-A3A0-88448186A652}" type="presOf" srcId="{CD963E72-D75B-459A-976D-C36946B0F671}" destId="{03A2CE41-6E6B-46B0-A102-C5066F4A379D}" srcOrd="0" destOrd="0" presId="urn:microsoft.com/office/officeart/2005/8/layout/default"/>
    <dgm:cxn modelId="{32A0EBA8-FB2F-446B-9992-D95A4F316DD7}" srcId="{25C45BF5-7C6E-4EA5-8CAF-0E3655ADF94C}" destId="{A46BB77A-2BCA-434F-A8BD-16106995F119}" srcOrd="1" destOrd="0" parTransId="{89834056-D03F-4E02-84AA-4C862887C864}" sibTransId="{5A24962D-5A45-47A0-8932-FE4B437332A0}"/>
    <dgm:cxn modelId="{A2CFB2B8-225B-41EF-97E6-40DBA066A3B0}" srcId="{25C45BF5-7C6E-4EA5-8CAF-0E3655ADF94C}" destId="{1B630F90-436F-4A89-8017-367CCAB3B6E1}" srcOrd="2" destOrd="0" parTransId="{2A1D5032-9F82-4216-8341-3EE37C953C2E}" sibTransId="{F5FD275F-DB2E-402F-BFEF-8F91D86C329D}"/>
    <dgm:cxn modelId="{B34016BD-05EA-471A-9525-B89A759824C2}" type="presOf" srcId="{1B630F90-436F-4A89-8017-367CCAB3B6E1}" destId="{D07A6A08-E20E-40B3-A7BF-E7C2979C28EB}" srcOrd="0" destOrd="0" presId="urn:microsoft.com/office/officeart/2005/8/layout/default"/>
    <dgm:cxn modelId="{4BA90BCB-3484-43BA-8E43-5BC0C5CC75CA}" type="presOf" srcId="{25C45BF5-7C6E-4EA5-8CAF-0E3655ADF94C}" destId="{F1C9F06B-6CFC-4DEF-AAF4-F12AD410FD74}" srcOrd="0" destOrd="0" presId="urn:microsoft.com/office/officeart/2005/8/layout/default"/>
    <dgm:cxn modelId="{401D5DD3-BD25-4391-A09D-F4799FF1758E}" type="presOf" srcId="{8C565AE2-A993-4242-972D-74C051F4ED3F}" destId="{7846830E-AE11-4585-9365-7D3FDE7FEFE1}" srcOrd="0" destOrd="0" presId="urn:microsoft.com/office/officeart/2005/8/layout/default"/>
    <dgm:cxn modelId="{2CA015ED-8B5B-43C9-AFB3-688717DB1E1E}" srcId="{25C45BF5-7C6E-4EA5-8CAF-0E3655ADF94C}" destId="{CD963E72-D75B-459A-976D-C36946B0F671}" srcOrd="0" destOrd="0" parTransId="{32EF84C3-663F-4F9E-9B6A-B1762D8E7046}" sibTransId="{BF433E7E-8D2A-404A-BBA9-8D1849D07047}"/>
    <dgm:cxn modelId="{DDF292AB-89A6-41F5-AD92-E231B4FFF81B}" type="presParOf" srcId="{F1C9F06B-6CFC-4DEF-AAF4-F12AD410FD74}" destId="{03A2CE41-6E6B-46B0-A102-C5066F4A379D}" srcOrd="0" destOrd="0" presId="urn:microsoft.com/office/officeart/2005/8/layout/default"/>
    <dgm:cxn modelId="{8EDAC5F8-D1F2-4267-8E51-E3A3D3EDEFC4}" type="presParOf" srcId="{F1C9F06B-6CFC-4DEF-AAF4-F12AD410FD74}" destId="{BC1AD9E8-22EF-4812-8C27-8592470839B2}" srcOrd="1" destOrd="0" presId="urn:microsoft.com/office/officeart/2005/8/layout/default"/>
    <dgm:cxn modelId="{8FC39426-BBD7-4F0F-92B1-22B395E250B7}" type="presParOf" srcId="{F1C9F06B-6CFC-4DEF-AAF4-F12AD410FD74}" destId="{D1F19DFB-4FAA-4EA8-B635-186139AD1ADF}" srcOrd="2" destOrd="0" presId="urn:microsoft.com/office/officeart/2005/8/layout/default"/>
    <dgm:cxn modelId="{56DC6DBC-7664-49D0-B058-BD144D3DA20B}" type="presParOf" srcId="{F1C9F06B-6CFC-4DEF-AAF4-F12AD410FD74}" destId="{BB6BD758-8B0A-4367-AC9B-0DD91C4ED925}" srcOrd="3" destOrd="0" presId="urn:microsoft.com/office/officeart/2005/8/layout/default"/>
    <dgm:cxn modelId="{4A3DBB35-5831-40CC-B9C9-961A47AA2D2C}" type="presParOf" srcId="{F1C9F06B-6CFC-4DEF-AAF4-F12AD410FD74}" destId="{D07A6A08-E20E-40B3-A7BF-E7C2979C28EB}" srcOrd="4" destOrd="0" presId="urn:microsoft.com/office/officeart/2005/8/layout/default"/>
    <dgm:cxn modelId="{7BF9F1C3-FB86-4C14-9365-0805FC2200FF}" type="presParOf" srcId="{F1C9F06B-6CFC-4DEF-AAF4-F12AD410FD74}" destId="{D46738DC-DDA8-41AF-BA52-763BEE0B07CE}" srcOrd="5" destOrd="0" presId="urn:microsoft.com/office/officeart/2005/8/layout/default"/>
    <dgm:cxn modelId="{324BC03A-6845-4039-9652-9E494AA1F3FA}" type="presParOf" srcId="{F1C9F06B-6CFC-4DEF-AAF4-F12AD410FD74}" destId="{7846830E-AE11-4585-9365-7D3FDE7FEFE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45BF5-7C6E-4EA5-8CAF-0E3655ADF9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CD963E72-D75B-459A-976D-C36946B0F671}">
      <dgm:prSet phldrT="[Testo]"/>
      <dgm:spPr/>
      <dgm:t>
        <a:bodyPr/>
        <a:lstStyle/>
        <a:p>
          <a:r>
            <a:rPr lang="it-IT" dirty="0"/>
            <a:t>Promozione di consenso tra gli attori istituzionali coinvolti per l’adesione ad accordi/convenzioni </a:t>
          </a:r>
        </a:p>
      </dgm:t>
    </dgm:pt>
    <dgm:pt modelId="{32EF84C3-663F-4F9E-9B6A-B1762D8E7046}" type="parTrans" cxnId="{2CA015ED-8B5B-43C9-AFB3-688717DB1E1E}">
      <dgm:prSet/>
      <dgm:spPr/>
      <dgm:t>
        <a:bodyPr/>
        <a:lstStyle/>
        <a:p>
          <a:endParaRPr lang="it-IT"/>
        </a:p>
      </dgm:t>
    </dgm:pt>
    <dgm:pt modelId="{BF433E7E-8D2A-404A-BBA9-8D1849D07047}" type="sibTrans" cxnId="{2CA015ED-8B5B-43C9-AFB3-688717DB1E1E}">
      <dgm:prSet/>
      <dgm:spPr/>
      <dgm:t>
        <a:bodyPr/>
        <a:lstStyle/>
        <a:p>
          <a:endParaRPr lang="it-IT"/>
        </a:p>
      </dgm:t>
    </dgm:pt>
    <dgm:pt modelId="{A46BB77A-2BCA-434F-A8BD-16106995F119}">
      <dgm:prSet phldrT="[Testo]"/>
      <dgm:spPr/>
      <dgm:t>
        <a:bodyPr/>
        <a:lstStyle/>
        <a:p>
          <a:r>
            <a:rPr lang="it-IT" dirty="0"/>
            <a:t>Utilizzo di piattaforme digitali a support della gestione centralizzata e standardizzata dei Servizi </a:t>
          </a:r>
        </a:p>
      </dgm:t>
    </dgm:pt>
    <dgm:pt modelId="{89834056-D03F-4E02-84AA-4C862887C864}" type="parTrans" cxnId="{32A0EBA8-FB2F-446B-9992-D95A4F316DD7}">
      <dgm:prSet/>
      <dgm:spPr/>
      <dgm:t>
        <a:bodyPr/>
        <a:lstStyle/>
        <a:p>
          <a:endParaRPr lang="it-IT"/>
        </a:p>
      </dgm:t>
    </dgm:pt>
    <dgm:pt modelId="{5A24962D-5A45-47A0-8932-FE4B437332A0}" type="sibTrans" cxnId="{32A0EBA8-FB2F-446B-9992-D95A4F316DD7}">
      <dgm:prSet/>
      <dgm:spPr/>
      <dgm:t>
        <a:bodyPr/>
        <a:lstStyle/>
        <a:p>
          <a:endParaRPr lang="it-IT"/>
        </a:p>
      </dgm:t>
    </dgm:pt>
    <dgm:pt modelId="{8C565AE2-A993-4242-972D-74C051F4ED3F}">
      <dgm:prSet phldrT="[Testo]"/>
      <dgm:spPr>
        <a:solidFill>
          <a:srgbClr val="0070C0"/>
        </a:solidFill>
      </dgm:spPr>
      <dgm:t>
        <a:bodyPr/>
        <a:lstStyle/>
        <a:p>
          <a:r>
            <a:rPr lang="it-IT" dirty="0"/>
            <a:t>Strategia di comunicazione per l’allargamento del numero di Servizi erogati e dei comuni interessati</a:t>
          </a:r>
        </a:p>
      </dgm:t>
    </dgm:pt>
    <dgm:pt modelId="{153EE8F2-A4B8-48FA-8553-1E6E4A349DA2}" type="parTrans" cxnId="{660A7545-74D8-4E22-BE6D-7666EA5D4FFE}">
      <dgm:prSet/>
      <dgm:spPr/>
      <dgm:t>
        <a:bodyPr/>
        <a:lstStyle/>
        <a:p>
          <a:endParaRPr lang="it-IT"/>
        </a:p>
      </dgm:t>
    </dgm:pt>
    <dgm:pt modelId="{43ED0CB1-9449-4432-868F-BC3D822E990F}" type="sibTrans" cxnId="{660A7545-74D8-4E22-BE6D-7666EA5D4FFE}">
      <dgm:prSet/>
      <dgm:spPr/>
      <dgm:t>
        <a:bodyPr/>
        <a:lstStyle/>
        <a:p>
          <a:endParaRPr lang="it-IT"/>
        </a:p>
      </dgm:t>
    </dgm:pt>
    <dgm:pt modelId="{1B630F90-436F-4A89-8017-367CCAB3B6E1}">
      <dgm:prSet phldrT="[Testo]"/>
      <dgm:spPr>
        <a:solidFill>
          <a:srgbClr val="FF66CC"/>
        </a:solidFill>
      </dgm:spPr>
      <dgm:t>
        <a:bodyPr/>
        <a:lstStyle/>
        <a:p>
          <a:r>
            <a:rPr lang="it-IT" dirty="0"/>
            <a:t>Implementazione di un Sistema di monitoraggio, valutazione e miglioramento dei Servizi erogati e dei KPI operativi</a:t>
          </a:r>
        </a:p>
      </dgm:t>
    </dgm:pt>
    <dgm:pt modelId="{F5FD275F-DB2E-402F-BFEF-8F91D86C329D}" type="sibTrans" cxnId="{A2CFB2B8-225B-41EF-97E6-40DBA066A3B0}">
      <dgm:prSet/>
      <dgm:spPr/>
      <dgm:t>
        <a:bodyPr/>
        <a:lstStyle/>
        <a:p>
          <a:endParaRPr lang="it-IT"/>
        </a:p>
      </dgm:t>
    </dgm:pt>
    <dgm:pt modelId="{2A1D5032-9F82-4216-8341-3EE37C953C2E}" type="parTrans" cxnId="{A2CFB2B8-225B-41EF-97E6-40DBA066A3B0}">
      <dgm:prSet/>
      <dgm:spPr/>
      <dgm:t>
        <a:bodyPr/>
        <a:lstStyle/>
        <a:p>
          <a:endParaRPr lang="it-IT"/>
        </a:p>
      </dgm:t>
    </dgm:pt>
    <dgm:pt modelId="{F1C9F06B-6CFC-4DEF-AAF4-F12AD410FD74}" type="pres">
      <dgm:prSet presAssocID="{25C45BF5-7C6E-4EA5-8CAF-0E3655ADF94C}" presName="diagram" presStyleCnt="0">
        <dgm:presLayoutVars>
          <dgm:dir/>
          <dgm:resizeHandles val="exact"/>
        </dgm:presLayoutVars>
      </dgm:prSet>
      <dgm:spPr/>
    </dgm:pt>
    <dgm:pt modelId="{03A2CE41-6E6B-46B0-A102-C5066F4A379D}" type="pres">
      <dgm:prSet presAssocID="{CD963E72-D75B-459A-976D-C36946B0F671}" presName="node" presStyleLbl="node1" presStyleIdx="0" presStyleCnt="4">
        <dgm:presLayoutVars>
          <dgm:bulletEnabled val="1"/>
        </dgm:presLayoutVars>
      </dgm:prSet>
      <dgm:spPr/>
    </dgm:pt>
    <dgm:pt modelId="{BC1AD9E8-22EF-4812-8C27-8592470839B2}" type="pres">
      <dgm:prSet presAssocID="{BF433E7E-8D2A-404A-BBA9-8D1849D07047}" presName="sibTrans" presStyleCnt="0"/>
      <dgm:spPr/>
    </dgm:pt>
    <dgm:pt modelId="{D1F19DFB-4FAA-4EA8-B635-186139AD1ADF}" type="pres">
      <dgm:prSet presAssocID="{A46BB77A-2BCA-434F-A8BD-16106995F119}" presName="node" presStyleLbl="node1" presStyleIdx="1" presStyleCnt="4">
        <dgm:presLayoutVars>
          <dgm:bulletEnabled val="1"/>
        </dgm:presLayoutVars>
      </dgm:prSet>
      <dgm:spPr/>
    </dgm:pt>
    <dgm:pt modelId="{BB6BD758-8B0A-4367-AC9B-0DD91C4ED925}" type="pres">
      <dgm:prSet presAssocID="{5A24962D-5A45-47A0-8932-FE4B437332A0}" presName="sibTrans" presStyleCnt="0"/>
      <dgm:spPr/>
    </dgm:pt>
    <dgm:pt modelId="{D07A6A08-E20E-40B3-A7BF-E7C2979C28EB}" type="pres">
      <dgm:prSet presAssocID="{1B630F90-436F-4A89-8017-367CCAB3B6E1}" presName="node" presStyleLbl="node1" presStyleIdx="2" presStyleCnt="4" custLinFactNeighborX="502">
        <dgm:presLayoutVars>
          <dgm:bulletEnabled val="1"/>
        </dgm:presLayoutVars>
      </dgm:prSet>
      <dgm:spPr/>
    </dgm:pt>
    <dgm:pt modelId="{D46738DC-DDA8-41AF-BA52-763BEE0B07CE}" type="pres">
      <dgm:prSet presAssocID="{F5FD275F-DB2E-402F-BFEF-8F91D86C329D}" presName="sibTrans" presStyleCnt="0"/>
      <dgm:spPr/>
    </dgm:pt>
    <dgm:pt modelId="{7846830E-AE11-4585-9365-7D3FDE7FEFE1}" type="pres">
      <dgm:prSet presAssocID="{8C565AE2-A993-4242-972D-74C051F4ED3F}" presName="node" presStyleLbl="node1" presStyleIdx="3" presStyleCnt="4">
        <dgm:presLayoutVars>
          <dgm:bulletEnabled val="1"/>
        </dgm:presLayoutVars>
      </dgm:prSet>
      <dgm:spPr/>
    </dgm:pt>
  </dgm:ptLst>
  <dgm:cxnLst>
    <dgm:cxn modelId="{660A7545-74D8-4E22-BE6D-7666EA5D4FFE}" srcId="{25C45BF5-7C6E-4EA5-8CAF-0E3655ADF94C}" destId="{8C565AE2-A993-4242-972D-74C051F4ED3F}" srcOrd="3" destOrd="0" parTransId="{153EE8F2-A4B8-48FA-8553-1E6E4A349DA2}" sibTransId="{43ED0CB1-9449-4432-868F-BC3D822E990F}"/>
    <dgm:cxn modelId="{E5653446-1478-4726-80C0-803417DCE744}" type="presOf" srcId="{A46BB77A-2BCA-434F-A8BD-16106995F119}" destId="{D1F19DFB-4FAA-4EA8-B635-186139AD1ADF}" srcOrd="0" destOrd="0" presId="urn:microsoft.com/office/officeart/2005/8/layout/default"/>
    <dgm:cxn modelId="{588BE079-5393-4386-A3A0-88448186A652}" type="presOf" srcId="{CD963E72-D75B-459A-976D-C36946B0F671}" destId="{03A2CE41-6E6B-46B0-A102-C5066F4A379D}" srcOrd="0" destOrd="0" presId="urn:microsoft.com/office/officeart/2005/8/layout/default"/>
    <dgm:cxn modelId="{32A0EBA8-FB2F-446B-9992-D95A4F316DD7}" srcId="{25C45BF5-7C6E-4EA5-8CAF-0E3655ADF94C}" destId="{A46BB77A-2BCA-434F-A8BD-16106995F119}" srcOrd="1" destOrd="0" parTransId="{89834056-D03F-4E02-84AA-4C862887C864}" sibTransId="{5A24962D-5A45-47A0-8932-FE4B437332A0}"/>
    <dgm:cxn modelId="{A2CFB2B8-225B-41EF-97E6-40DBA066A3B0}" srcId="{25C45BF5-7C6E-4EA5-8CAF-0E3655ADF94C}" destId="{1B630F90-436F-4A89-8017-367CCAB3B6E1}" srcOrd="2" destOrd="0" parTransId="{2A1D5032-9F82-4216-8341-3EE37C953C2E}" sibTransId="{F5FD275F-DB2E-402F-BFEF-8F91D86C329D}"/>
    <dgm:cxn modelId="{B34016BD-05EA-471A-9525-B89A759824C2}" type="presOf" srcId="{1B630F90-436F-4A89-8017-367CCAB3B6E1}" destId="{D07A6A08-E20E-40B3-A7BF-E7C2979C28EB}" srcOrd="0" destOrd="0" presId="urn:microsoft.com/office/officeart/2005/8/layout/default"/>
    <dgm:cxn modelId="{4BA90BCB-3484-43BA-8E43-5BC0C5CC75CA}" type="presOf" srcId="{25C45BF5-7C6E-4EA5-8CAF-0E3655ADF94C}" destId="{F1C9F06B-6CFC-4DEF-AAF4-F12AD410FD74}" srcOrd="0" destOrd="0" presId="urn:microsoft.com/office/officeart/2005/8/layout/default"/>
    <dgm:cxn modelId="{401D5DD3-BD25-4391-A09D-F4799FF1758E}" type="presOf" srcId="{8C565AE2-A993-4242-972D-74C051F4ED3F}" destId="{7846830E-AE11-4585-9365-7D3FDE7FEFE1}" srcOrd="0" destOrd="0" presId="urn:microsoft.com/office/officeart/2005/8/layout/default"/>
    <dgm:cxn modelId="{2CA015ED-8B5B-43C9-AFB3-688717DB1E1E}" srcId="{25C45BF5-7C6E-4EA5-8CAF-0E3655ADF94C}" destId="{CD963E72-D75B-459A-976D-C36946B0F671}" srcOrd="0" destOrd="0" parTransId="{32EF84C3-663F-4F9E-9B6A-B1762D8E7046}" sibTransId="{BF433E7E-8D2A-404A-BBA9-8D1849D07047}"/>
    <dgm:cxn modelId="{DDF292AB-89A6-41F5-AD92-E231B4FFF81B}" type="presParOf" srcId="{F1C9F06B-6CFC-4DEF-AAF4-F12AD410FD74}" destId="{03A2CE41-6E6B-46B0-A102-C5066F4A379D}" srcOrd="0" destOrd="0" presId="urn:microsoft.com/office/officeart/2005/8/layout/default"/>
    <dgm:cxn modelId="{8EDAC5F8-D1F2-4267-8E51-E3A3D3EDEFC4}" type="presParOf" srcId="{F1C9F06B-6CFC-4DEF-AAF4-F12AD410FD74}" destId="{BC1AD9E8-22EF-4812-8C27-8592470839B2}" srcOrd="1" destOrd="0" presId="urn:microsoft.com/office/officeart/2005/8/layout/default"/>
    <dgm:cxn modelId="{8FC39426-BBD7-4F0F-92B1-22B395E250B7}" type="presParOf" srcId="{F1C9F06B-6CFC-4DEF-AAF4-F12AD410FD74}" destId="{D1F19DFB-4FAA-4EA8-B635-186139AD1ADF}" srcOrd="2" destOrd="0" presId="urn:microsoft.com/office/officeart/2005/8/layout/default"/>
    <dgm:cxn modelId="{56DC6DBC-7664-49D0-B058-BD144D3DA20B}" type="presParOf" srcId="{F1C9F06B-6CFC-4DEF-AAF4-F12AD410FD74}" destId="{BB6BD758-8B0A-4367-AC9B-0DD91C4ED925}" srcOrd="3" destOrd="0" presId="urn:microsoft.com/office/officeart/2005/8/layout/default"/>
    <dgm:cxn modelId="{4A3DBB35-5831-40CC-B9C9-961A47AA2D2C}" type="presParOf" srcId="{F1C9F06B-6CFC-4DEF-AAF4-F12AD410FD74}" destId="{D07A6A08-E20E-40B3-A7BF-E7C2979C28EB}" srcOrd="4" destOrd="0" presId="urn:microsoft.com/office/officeart/2005/8/layout/default"/>
    <dgm:cxn modelId="{7BF9F1C3-FB86-4C14-9365-0805FC2200FF}" type="presParOf" srcId="{F1C9F06B-6CFC-4DEF-AAF4-F12AD410FD74}" destId="{D46738DC-DDA8-41AF-BA52-763BEE0B07CE}" srcOrd="5" destOrd="0" presId="urn:microsoft.com/office/officeart/2005/8/layout/default"/>
    <dgm:cxn modelId="{324BC03A-6845-4039-9652-9E494AA1F3FA}" type="presParOf" srcId="{F1C9F06B-6CFC-4DEF-AAF4-F12AD410FD74}" destId="{7846830E-AE11-4585-9365-7D3FDE7FEFE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7D4E5-19C5-4DD0-9FD3-2549D46ADA6E}">
      <dsp:nvSpPr>
        <dsp:cNvPr id="0" name=""/>
        <dsp:cNvSpPr/>
      </dsp:nvSpPr>
      <dsp:spPr>
        <a:xfrm>
          <a:off x="406638" y="0"/>
          <a:ext cx="2659927" cy="238124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048" tIns="30480" rIns="131048"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FF9900"/>
              </a:solidFill>
            </a:rPr>
            <a:t>1. Informazioni </a:t>
          </a:r>
        </a:p>
        <a:p>
          <a:pPr marL="0" lvl="0" indent="0" algn="ctr" defTabSz="1066800">
            <a:lnSpc>
              <a:spcPct val="90000"/>
            </a:lnSpc>
            <a:spcBef>
              <a:spcPct val="0"/>
            </a:spcBef>
            <a:spcAft>
              <a:spcPct val="35000"/>
            </a:spcAft>
            <a:buNone/>
          </a:pPr>
          <a:r>
            <a:rPr lang="it-IT" sz="2400" kern="1200" dirty="0">
              <a:solidFill>
                <a:srgbClr val="FF9900"/>
              </a:solidFill>
            </a:rPr>
            <a:t>generali</a:t>
          </a:r>
        </a:p>
      </dsp:txBody>
      <dsp:txXfrm>
        <a:off x="796175" y="348726"/>
        <a:ext cx="1880853" cy="1683797"/>
      </dsp:txXfrm>
    </dsp:sp>
    <dsp:sp modelId="{07AB987B-758C-4A15-A9B5-A6346FAEE714}">
      <dsp:nvSpPr>
        <dsp:cNvPr id="0" name=""/>
        <dsp:cNvSpPr/>
      </dsp:nvSpPr>
      <dsp:spPr>
        <a:xfrm>
          <a:off x="2582358" y="0"/>
          <a:ext cx="2659927" cy="2381249"/>
        </a:xfrm>
        <a:prstGeom prst="ellipse">
          <a:avLst/>
        </a:prstGeom>
        <a:solidFill>
          <a:schemeClr val="accent4">
            <a:alpha val="50000"/>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048" tIns="30480" rIns="131048" bIns="30480" numCol="1" spcCol="1270" anchor="ctr" anchorCtr="0">
          <a:noAutofit/>
        </a:bodyPr>
        <a:lstStyle/>
        <a:p>
          <a:pPr marL="0" lvl="0" indent="0" algn="ctr" defTabSz="1066800">
            <a:lnSpc>
              <a:spcPct val="90000"/>
            </a:lnSpc>
            <a:spcBef>
              <a:spcPct val="0"/>
            </a:spcBef>
            <a:spcAft>
              <a:spcPct val="35000"/>
            </a:spcAft>
            <a:buNone/>
          </a:pPr>
          <a:r>
            <a:rPr lang="it-IT" sz="2400" b="0" kern="1200" dirty="0">
              <a:solidFill>
                <a:srgbClr val="00B050"/>
              </a:solidFill>
            </a:rPr>
            <a:t>2. Gestione politiche del personale e PIAO </a:t>
          </a:r>
        </a:p>
      </dsp:txBody>
      <dsp:txXfrm>
        <a:off x="2971895" y="348726"/>
        <a:ext cx="1880853" cy="1683797"/>
      </dsp:txXfrm>
    </dsp:sp>
    <dsp:sp modelId="{80A77378-6E65-4551-8DF2-05CE8F757107}">
      <dsp:nvSpPr>
        <dsp:cNvPr id="0" name=""/>
        <dsp:cNvSpPr/>
      </dsp:nvSpPr>
      <dsp:spPr>
        <a:xfrm>
          <a:off x="4766035" y="0"/>
          <a:ext cx="2659927" cy="2381249"/>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048" tIns="30480" rIns="131048" bIns="30480" numCol="1" spcCol="1270" anchor="ctr" anchorCtr="0">
          <a:noAutofit/>
        </a:bodyPr>
        <a:lstStyle/>
        <a:p>
          <a:pPr marL="0" lvl="0" indent="0" algn="ctr" defTabSz="1066800">
            <a:lnSpc>
              <a:spcPct val="90000"/>
            </a:lnSpc>
            <a:spcBef>
              <a:spcPct val="0"/>
            </a:spcBef>
            <a:spcAft>
              <a:spcPct val="35000"/>
            </a:spcAft>
            <a:buNone/>
          </a:pPr>
          <a:r>
            <a:rPr lang="it-IT" sz="2400" b="0" kern="1200" dirty="0">
              <a:solidFill>
                <a:srgbClr val="00B050"/>
              </a:solidFill>
            </a:rPr>
            <a:t>3. Gestione risorse umane – organizzazione interna</a:t>
          </a:r>
        </a:p>
      </dsp:txBody>
      <dsp:txXfrm>
        <a:off x="5155572" y="348726"/>
        <a:ext cx="1880853" cy="1683797"/>
      </dsp:txXfrm>
    </dsp:sp>
    <dsp:sp modelId="{E3F82130-7065-4396-92D5-538CC4D46794}">
      <dsp:nvSpPr>
        <dsp:cNvPr id="0" name=""/>
        <dsp:cNvSpPr/>
      </dsp:nvSpPr>
      <dsp:spPr>
        <a:xfrm>
          <a:off x="6949713" y="0"/>
          <a:ext cx="2659927" cy="2381249"/>
        </a:xfrm>
        <a:prstGeom prst="ellipse">
          <a:avLst/>
        </a:prstGeom>
        <a:solidFill>
          <a:schemeClr val="accent4">
            <a:alpha val="50000"/>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048" tIns="30480" rIns="131048"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0070C0"/>
              </a:solidFill>
            </a:rPr>
            <a:t>4. Servizi di supporto ai Comuni nelle politiche del personale</a:t>
          </a:r>
        </a:p>
      </dsp:txBody>
      <dsp:txXfrm>
        <a:off x="7339250" y="348726"/>
        <a:ext cx="1880853" cy="1683797"/>
      </dsp:txXfrm>
    </dsp:sp>
    <dsp:sp modelId="{B6BFC865-9A2E-49FE-9B6C-187FFC710758}">
      <dsp:nvSpPr>
        <dsp:cNvPr id="0" name=""/>
        <dsp:cNvSpPr/>
      </dsp:nvSpPr>
      <dsp:spPr>
        <a:xfrm>
          <a:off x="9133390" y="0"/>
          <a:ext cx="2659927" cy="2381249"/>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048" tIns="30480" rIns="131048" bIns="3048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rgbClr val="0070C0"/>
              </a:solidFill>
            </a:rPr>
            <a:t>5. Formazione e crescita delle competenze</a:t>
          </a:r>
        </a:p>
      </dsp:txBody>
      <dsp:txXfrm>
        <a:off x="9522927" y="348726"/>
        <a:ext cx="1880853" cy="1683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78C57-6481-48C2-9730-0AFA71D1D7A2}">
      <dsp:nvSpPr>
        <dsp:cNvPr id="0" name=""/>
        <dsp:cNvSpPr/>
      </dsp:nvSpPr>
      <dsp:spPr>
        <a:xfrm>
          <a:off x="4647045" y="0"/>
          <a:ext cx="1327727" cy="615372"/>
        </a:xfrm>
        <a:prstGeom prst="trapezoid">
          <a:avLst>
            <a:gd name="adj" fmla="val 10788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it-IT" sz="2000" kern="1200" dirty="0"/>
            <a:t>2 (4,4%)</a:t>
          </a:r>
        </a:p>
      </dsp:txBody>
      <dsp:txXfrm>
        <a:off x="4647045" y="0"/>
        <a:ext cx="1327727" cy="615372"/>
      </dsp:txXfrm>
    </dsp:sp>
    <dsp:sp modelId="{B09D557A-E4F9-456B-BAC8-1C8643D2BCF9}">
      <dsp:nvSpPr>
        <dsp:cNvPr id="0" name=""/>
        <dsp:cNvSpPr/>
      </dsp:nvSpPr>
      <dsp:spPr>
        <a:xfrm>
          <a:off x="3983181" y="615372"/>
          <a:ext cx="2655454" cy="615372"/>
        </a:xfrm>
        <a:prstGeom prst="trapezoid">
          <a:avLst>
            <a:gd name="adj" fmla="val 107880"/>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it-IT" sz="2000" kern="1200" dirty="0"/>
            <a:t>3 (6,7%)</a:t>
          </a:r>
          <a:endParaRPr lang="it-IT" sz="1600" kern="1200" dirty="0"/>
        </a:p>
      </dsp:txBody>
      <dsp:txXfrm>
        <a:off x="4447886" y="615372"/>
        <a:ext cx="1726045" cy="615372"/>
      </dsp:txXfrm>
    </dsp:sp>
    <dsp:sp modelId="{C9BA46B4-7905-4BA1-92A4-800793E6B2F9}">
      <dsp:nvSpPr>
        <dsp:cNvPr id="0" name=""/>
        <dsp:cNvSpPr/>
      </dsp:nvSpPr>
      <dsp:spPr>
        <a:xfrm>
          <a:off x="3319318" y="1230745"/>
          <a:ext cx="3983181" cy="615372"/>
        </a:xfrm>
        <a:prstGeom prst="trapezoid">
          <a:avLst>
            <a:gd name="adj" fmla="val 107880"/>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7 (15,6%) Gestione presenze e retribuzioni</a:t>
          </a:r>
        </a:p>
      </dsp:txBody>
      <dsp:txXfrm>
        <a:off x="4016374" y="1230745"/>
        <a:ext cx="2589068" cy="615372"/>
      </dsp:txXfrm>
    </dsp:sp>
    <dsp:sp modelId="{D51CC4AB-1279-495B-A446-937FB221C600}">
      <dsp:nvSpPr>
        <dsp:cNvPr id="0" name=""/>
        <dsp:cNvSpPr/>
      </dsp:nvSpPr>
      <dsp:spPr>
        <a:xfrm>
          <a:off x="2655454" y="1846118"/>
          <a:ext cx="5310909" cy="615372"/>
        </a:xfrm>
        <a:prstGeom prst="trapezoid">
          <a:avLst>
            <a:gd name="adj" fmla="val 107880"/>
          </a:avLst>
        </a:prstGeom>
        <a:solidFill>
          <a:srgbClr val="97F3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8 (17,8%) Previdenza</a:t>
          </a:r>
        </a:p>
      </dsp:txBody>
      <dsp:txXfrm>
        <a:off x="3584863" y="1846118"/>
        <a:ext cx="3452090" cy="615372"/>
      </dsp:txXfrm>
    </dsp:sp>
    <dsp:sp modelId="{8812BCDF-C8E9-440C-9AE8-B3818F4BAF34}">
      <dsp:nvSpPr>
        <dsp:cNvPr id="0" name=""/>
        <dsp:cNvSpPr/>
      </dsp:nvSpPr>
      <dsp:spPr>
        <a:xfrm>
          <a:off x="1991590" y="2461491"/>
          <a:ext cx="6638636" cy="615372"/>
        </a:xfrm>
        <a:prstGeom prst="trapezoid">
          <a:avLst>
            <a:gd name="adj" fmla="val 107880"/>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11 (24,4%) Supporto alla formazione</a:t>
          </a:r>
        </a:p>
      </dsp:txBody>
      <dsp:txXfrm>
        <a:off x="3153352" y="2461491"/>
        <a:ext cx="4315113" cy="615372"/>
      </dsp:txXfrm>
    </dsp:sp>
    <dsp:sp modelId="{4FFDBB69-0C55-434C-9779-6009FCBC6BFB}">
      <dsp:nvSpPr>
        <dsp:cNvPr id="0" name=""/>
        <dsp:cNvSpPr/>
      </dsp:nvSpPr>
      <dsp:spPr>
        <a:xfrm>
          <a:off x="1327727" y="3076864"/>
          <a:ext cx="7966363" cy="615372"/>
        </a:xfrm>
        <a:prstGeom prst="trapezoid">
          <a:avLst>
            <a:gd name="adj" fmla="val 107880"/>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15 (33,3%) Assistenza gestione contenzioso e procedimenti disciplinari</a:t>
          </a:r>
        </a:p>
      </dsp:txBody>
      <dsp:txXfrm>
        <a:off x="2721840" y="3076864"/>
        <a:ext cx="5178136" cy="615372"/>
      </dsp:txXfrm>
    </dsp:sp>
    <dsp:sp modelId="{3C0BE112-FAFD-484E-9687-811C88205163}">
      <dsp:nvSpPr>
        <dsp:cNvPr id="0" name=""/>
        <dsp:cNvSpPr/>
      </dsp:nvSpPr>
      <dsp:spPr>
        <a:xfrm>
          <a:off x="663863" y="3692237"/>
          <a:ext cx="9294090" cy="615372"/>
        </a:xfrm>
        <a:prstGeom prst="trapezoid">
          <a:avLst>
            <a:gd name="adj" fmla="val 107880"/>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it-IT" sz="2000" kern="1200" dirty="0"/>
            <a:t>27 (60,0%)  Gestione concorsi in forma associata</a:t>
          </a:r>
        </a:p>
      </dsp:txBody>
      <dsp:txXfrm>
        <a:off x="2290329" y="3692237"/>
        <a:ext cx="6041158" cy="615372"/>
      </dsp:txXfrm>
    </dsp:sp>
    <dsp:sp modelId="{2EC150D0-73F5-48C3-BBFC-9692CA3BA761}">
      <dsp:nvSpPr>
        <dsp:cNvPr id="0" name=""/>
        <dsp:cNvSpPr/>
      </dsp:nvSpPr>
      <dsp:spPr>
        <a:xfrm>
          <a:off x="0" y="4307610"/>
          <a:ext cx="10621818" cy="615372"/>
        </a:xfrm>
        <a:prstGeom prst="trapezoid">
          <a:avLst>
            <a:gd name="adj" fmla="val 10788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it-IT" sz="2000" kern="1200" dirty="0"/>
            <a:t>33 (73,3%) Consulenza e supporto sulle procedure di assunzione</a:t>
          </a:r>
        </a:p>
      </dsp:txBody>
      <dsp:txXfrm>
        <a:off x="1858818" y="4307610"/>
        <a:ext cx="6904181" cy="615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2CE41-6E6B-46B0-A102-C5066F4A379D}">
      <dsp:nvSpPr>
        <dsp:cNvPr id="0" name=""/>
        <dsp:cNvSpPr/>
      </dsp:nvSpPr>
      <dsp:spPr>
        <a:xfrm>
          <a:off x="1886534" y="2100"/>
          <a:ext cx="3674884" cy="22049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Mappatura, formalizzazione e standardizzazione dei processi e delle attività esistenti in ambito HR</a:t>
          </a:r>
        </a:p>
      </dsp:txBody>
      <dsp:txXfrm>
        <a:off x="1886534" y="2100"/>
        <a:ext cx="3674884" cy="2204930"/>
      </dsp:txXfrm>
    </dsp:sp>
    <dsp:sp modelId="{D1F19DFB-4FAA-4EA8-B635-186139AD1ADF}">
      <dsp:nvSpPr>
        <dsp:cNvPr id="0" name=""/>
        <dsp:cNvSpPr/>
      </dsp:nvSpPr>
      <dsp:spPr>
        <a:xfrm>
          <a:off x="5928906" y="2100"/>
          <a:ext cx="3674884" cy="2204930"/>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Misurazione delle performance, mediante indicatori chiave (KPI) </a:t>
          </a:r>
          <a:r>
            <a:rPr lang="it-IT" sz="1600" kern="1200" dirty="0" err="1"/>
            <a:t>es.n</a:t>
          </a:r>
          <a:r>
            <a:rPr lang="it-IT" sz="1600" kern="1200" dirty="0"/>
            <a:t>. dipendenti gestiti per addetto, tempi medi di espletamento selezioni, tasso di turnover e ore di formazione erogate  </a:t>
          </a:r>
        </a:p>
      </dsp:txBody>
      <dsp:txXfrm>
        <a:off x="5928906" y="2100"/>
        <a:ext cx="3674884" cy="2204930"/>
      </dsp:txXfrm>
    </dsp:sp>
    <dsp:sp modelId="{D07A6A08-E20E-40B3-A7BF-E7C2979C28EB}">
      <dsp:nvSpPr>
        <dsp:cNvPr id="0" name=""/>
        <dsp:cNvSpPr/>
      </dsp:nvSpPr>
      <dsp:spPr>
        <a:xfrm>
          <a:off x="1886534" y="2574519"/>
          <a:ext cx="3674884" cy="2204930"/>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Individuazione dei/del Servizi/o da erogare in ambito HR ai comuni</a:t>
          </a:r>
        </a:p>
      </dsp:txBody>
      <dsp:txXfrm>
        <a:off x="1886534" y="2574519"/>
        <a:ext cx="3674884" cy="2204930"/>
      </dsp:txXfrm>
    </dsp:sp>
    <dsp:sp modelId="{7846830E-AE11-4585-9365-7D3FDE7FEFE1}">
      <dsp:nvSpPr>
        <dsp:cNvPr id="0" name=""/>
        <dsp:cNvSpPr/>
      </dsp:nvSpPr>
      <dsp:spPr>
        <a:xfrm>
          <a:off x="5928906" y="2574519"/>
          <a:ext cx="3674884" cy="2204930"/>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Formalizzazione e sviluppo dei ruoli, dei profili professionali e delle competenze</a:t>
          </a:r>
        </a:p>
      </dsp:txBody>
      <dsp:txXfrm>
        <a:off x="5928906" y="2574519"/>
        <a:ext cx="3674884" cy="2204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2CE41-6E6B-46B0-A102-C5066F4A379D}">
      <dsp:nvSpPr>
        <dsp:cNvPr id="0" name=""/>
        <dsp:cNvSpPr/>
      </dsp:nvSpPr>
      <dsp:spPr>
        <a:xfrm>
          <a:off x="1886534" y="2100"/>
          <a:ext cx="3674884" cy="22049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Promozione di consenso tra gli attori istituzionali coinvolti per l’adesione ad accordi/convenzioni </a:t>
          </a:r>
        </a:p>
      </dsp:txBody>
      <dsp:txXfrm>
        <a:off x="1886534" y="2100"/>
        <a:ext cx="3674884" cy="2204930"/>
      </dsp:txXfrm>
    </dsp:sp>
    <dsp:sp modelId="{D1F19DFB-4FAA-4EA8-B635-186139AD1ADF}">
      <dsp:nvSpPr>
        <dsp:cNvPr id="0" name=""/>
        <dsp:cNvSpPr/>
      </dsp:nvSpPr>
      <dsp:spPr>
        <a:xfrm>
          <a:off x="5928906" y="2100"/>
          <a:ext cx="3674884" cy="22049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Utilizzo di piattaforme digitali a support della gestione centralizzata e standardizzata dei Servizi </a:t>
          </a:r>
        </a:p>
      </dsp:txBody>
      <dsp:txXfrm>
        <a:off x="5928906" y="2100"/>
        <a:ext cx="3674884" cy="2204930"/>
      </dsp:txXfrm>
    </dsp:sp>
    <dsp:sp modelId="{D07A6A08-E20E-40B3-A7BF-E7C2979C28EB}">
      <dsp:nvSpPr>
        <dsp:cNvPr id="0" name=""/>
        <dsp:cNvSpPr/>
      </dsp:nvSpPr>
      <dsp:spPr>
        <a:xfrm>
          <a:off x="1904981" y="2574519"/>
          <a:ext cx="3674884" cy="2204930"/>
        </a:xfrm>
        <a:prstGeom prst="rect">
          <a:avLst/>
        </a:prstGeom>
        <a:solidFill>
          <a:srgbClr val="FF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Implementazione di un Sistema di monitoraggio, valutazione e miglioramento dei Servizi erogati e dei KPI operativi</a:t>
          </a:r>
        </a:p>
      </dsp:txBody>
      <dsp:txXfrm>
        <a:off x="1904981" y="2574519"/>
        <a:ext cx="3674884" cy="2204930"/>
      </dsp:txXfrm>
    </dsp:sp>
    <dsp:sp modelId="{7846830E-AE11-4585-9365-7D3FDE7FEFE1}">
      <dsp:nvSpPr>
        <dsp:cNvPr id="0" name=""/>
        <dsp:cNvSpPr/>
      </dsp:nvSpPr>
      <dsp:spPr>
        <a:xfrm>
          <a:off x="5928906" y="2574519"/>
          <a:ext cx="3674884" cy="220493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Strategia di comunicazione per l’allargamento del numero di Servizi erogati e dei comuni interessati</a:t>
          </a:r>
        </a:p>
      </dsp:txBody>
      <dsp:txXfrm>
        <a:off x="5928906" y="2574519"/>
        <a:ext cx="3674884" cy="220493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EEF3F-9397-40DC-A5D2-785FE715A2E0}" type="datetimeFigureOut">
              <a:rPr lang="it-IT" smtClean="0"/>
              <a:t>17/03/2026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0FFFE-EC3C-48C3-BDFD-6B513AB9A984}" type="slidenum">
              <a:rPr lang="it-IT" smtClean="0"/>
              <a:t>‹N›</a:t>
            </a:fld>
            <a:endParaRPr lang="it-IT"/>
          </a:p>
        </p:txBody>
      </p:sp>
    </p:spTree>
    <p:extLst>
      <p:ext uri="{BB962C8B-B14F-4D97-AF65-F5344CB8AC3E}">
        <p14:creationId xmlns:p14="http://schemas.microsoft.com/office/powerpoint/2010/main" val="265201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ABCA23-0ADE-48A0-F46A-A2CCC813B89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21E18C3-9F56-9560-2DE8-C84AA6B33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B29FBF3-6E08-FDB4-C793-17B5193231AC}"/>
              </a:ext>
            </a:extLst>
          </p:cNvPr>
          <p:cNvSpPr>
            <a:spLocks noGrp="1"/>
          </p:cNvSpPr>
          <p:nvPr>
            <p:ph type="dt" sz="half" idx="10"/>
          </p:nvPr>
        </p:nvSpPr>
        <p:spPr/>
        <p:txBody>
          <a:bodyPr/>
          <a:lstStyle/>
          <a:p>
            <a:fld id="{77B52B71-8AF0-4D36-A632-846A89D37E06}" type="datetime1">
              <a:rPr lang="it-IT" smtClean="0"/>
              <a:t>17/03/2026</a:t>
            </a:fld>
            <a:endParaRPr lang="it-IT"/>
          </a:p>
        </p:txBody>
      </p:sp>
      <p:sp>
        <p:nvSpPr>
          <p:cNvPr id="5" name="Segnaposto piè di pagina 4">
            <a:extLst>
              <a:ext uri="{FF2B5EF4-FFF2-40B4-BE49-F238E27FC236}">
                <a16:creationId xmlns:a16="http://schemas.microsoft.com/office/drawing/2014/main" id="{CB854935-03AF-A524-0AF6-7EE75B0687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2A7B83-C00D-E22A-CEF1-ED06F68A2BD0}"/>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239699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19E33-A5D2-B653-CE8B-F43A0A0B956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6CB6A4-1B5A-FB7B-8748-3FBE3E6CF2D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EC03FF-AECB-BC4D-A455-0092801F807B}"/>
              </a:ext>
            </a:extLst>
          </p:cNvPr>
          <p:cNvSpPr>
            <a:spLocks noGrp="1"/>
          </p:cNvSpPr>
          <p:nvPr>
            <p:ph type="dt" sz="half" idx="10"/>
          </p:nvPr>
        </p:nvSpPr>
        <p:spPr/>
        <p:txBody>
          <a:bodyPr/>
          <a:lstStyle/>
          <a:p>
            <a:fld id="{1E1A7097-7592-44D7-BDFE-A7E67D07EDF8}" type="datetime1">
              <a:rPr lang="it-IT" smtClean="0"/>
              <a:t>17/03/2026</a:t>
            </a:fld>
            <a:endParaRPr lang="it-IT"/>
          </a:p>
        </p:txBody>
      </p:sp>
      <p:sp>
        <p:nvSpPr>
          <p:cNvPr id="5" name="Segnaposto piè di pagina 4">
            <a:extLst>
              <a:ext uri="{FF2B5EF4-FFF2-40B4-BE49-F238E27FC236}">
                <a16:creationId xmlns:a16="http://schemas.microsoft.com/office/drawing/2014/main" id="{759C946E-ABE5-B959-B7F4-4184AC0AC4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4EEEAA-3529-37B5-6418-990ACA5D9752}"/>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162168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E13E3C2-F63A-7969-8D89-CFCF8C171DE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5E680FE-6E4D-86E1-A0E4-9760026633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0DDE4D-1BF1-B6EE-6F0B-BA9D3A871EDA}"/>
              </a:ext>
            </a:extLst>
          </p:cNvPr>
          <p:cNvSpPr>
            <a:spLocks noGrp="1"/>
          </p:cNvSpPr>
          <p:nvPr>
            <p:ph type="dt" sz="half" idx="10"/>
          </p:nvPr>
        </p:nvSpPr>
        <p:spPr/>
        <p:txBody>
          <a:bodyPr/>
          <a:lstStyle/>
          <a:p>
            <a:fld id="{6F15E49A-9DF7-47D5-8162-FB69A85DBB9D}" type="datetime1">
              <a:rPr lang="it-IT" smtClean="0"/>
              <a:t>17/03/2026</a:t>
            </a:fld>
            <a:endParaRPr lang="it-IT"/>
          </a:p>
        </p:txBody>
      </p:sp>
      <p:sp>
        <p:nvSpPr>
          <p:cNvPr id="5" name="Segnaposto piè di pagina 4">
            <a:extLst>
              <a:ext uri="{FF2B5EF4-FFF2-40B4-BE49-F238E27FC236}">
                <a16:creationId xmlns:a16="http://schemas.microsoft.com/office/drawing/2014/main" id="{16A47C6D-50C5-E2E9-1154-23E9780EA0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8DD225-FCA4-C071-6C72-041D398D4A4A}"/>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147688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424B4-9ECD-059F-E19A-776877A0AA97}"/>
              </a:ext>
            </a:extLst>
          </p:cNvPr>
          <p:cNvSpPr>
            <a:spLocks noGrp="1"/>
          </p:cNvSpPr>
          <p:nvPr>
            <p:ph type="title"/>
          </p:nvPr>
        </p:nvSpPr>
        <p:spPr>
          <a:xfrm>
            <a:off x="360218" y="185422"/>
            <a:ext cx="11471564" cy="735422"/>
          </a:xfrm>
        </p:spPr>
        <p:txBody>
          <a:bodyPr>
            <a:normAutofit/>
          </a:bodyPr>
          <a:lstStyle>
            <a:lvl1pPr marL="12700">
              <a:lnSpc>
                <a:spcPct val="100000"/>
              </a:lnSpc>
              <a:spcBef>
                <a:spcPts val="100"/>
              </a:spcBef>
              <a:defRPr lang="it-IT" sz="3200" b="1" i="0" spc="-140" dirty="0">
                <a:solidFill>
                  <a:srgbClr val="00449E"/>
                </a:solidFill>
                <a:latin typeface="Trebuchet MS"/>
                <a:ea typeface="+mj-ea"/>
                <a:cs typeface="Trebuchet MS"/>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AC9C6F5E-075D-D9FD-2E98-E6CFCBFCB8A3}"/>
              </a:ext>
            </a:extLst>
          </p:cNvPr>
          <p:cNvSpPr>
            <a:spLocks noGrp="1"/>
          </p:cNvSpPr>
          <p:nvPr>
            <p:ph idx="1"/>
          </p:nvPr>
        </p:nvSpPr>
        <p:spPr>
          <a:xfrm>
            <a:off x="341745" y="1394691"/>
            <a:ext cx="11490037" cy="4782272"/>
          </a:xfrm>
        </p:spPr>
        <p:txBody>
          <a:bodyPr/>
          <a:lstStyle>
            <a:lvl1pPr algn="just">
              <a:defRPr sz="2400"/>
            </a:lvl1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a:extLst>
              <a:ext uri="{FF2B5EF4-FFF2-40B4-BE49-F238E27FC236}">
                <a16:creationId xmlns:a16="http://schemas.microsoft.com/office/drawing/2014/main" id="{6D002A68-F11C-C750-A2E9-5F19CCC49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Tree>
    <p:extLst>
      <p:ext uri="{BB962C8B-B14F-4D97-AF65-F5344CB8AC3E}">
        <p14:creationId xmlns:p14="http://schemas.microsoft.com/office/powerpoint/2010/main" val="126081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39077-3BFF-244B-DEDF-D41A98D854FA}"/>
              </a:ext>
            </a:extLst>
          </p:cNvPr>
          <p:cNvSpPr>
            <a:spLocks noGrp="1"/>
          </p:cNvSpPr>
          <p:nvPr>
            <p:ph type="title"/>
          </p:nvPr>
        </p:nvSpPr>
        <p:spPr>
          <a:xfrm>
            <a:off x="831850" y="1709739"/>
            <a:ext cx="10515600" cy="1596880"/>
          </a:xfrm>
        </p:spPr>
        <p:txBody>
          <a:bodyPr anchor="b">
            <a:normAutofit/>
          </a:bodyPr>
          <a:lstStyle>
            <a:lvl1pPr>
              <a:defRPr sz="4800">
                <a:solidFill>
                  <a:schemeClr val="accent1">
                    <a:lumMod val="75000"/>
                  </a:schemeClr>
                </a:solidFill>
                <a:latin typeface="+mj-lt"/>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E06B01D9-584C-2EDA-F9E7-A1119CD5595B}"/>
              </a:ext>
            </a:extLst>
          </p:cNvPr>
          <p:cNvSpPr>
            <a:spLocks noGrp="1"/>
          </p:cNvSpPr>
          <p:nvPr>
            <p:ph type="body" idx="1"/>
          </p:nvPr>
        </p:nvSpPr>
        <p:spPr>
          <a:xfrm>
            <a:off x="831850" y="3306619"/>
            <a:ext cx="10515600" cy="278303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828DFB-A139-3887-A6B4-4A2D068E679D}"/>
              </a:ext>
            </a:extLst>
          </p:cNvPr>
          <p:cNvSpPr>
            <a:spLocks noGrp="1"/>
          </p:cNvSpPr>
          <p:nvPr>
            <p:ph type="dt" sz="half" idx="10"/>
          </p:nvPr>
        </p:nvSpPr>
        <p:spPr/>
        <p:txBody>
          <a:bodyPr/>
          <a:lstStyle/>
          <a:p>
            <a:fld id="{2B1B7879-BAF0-4253-BE7D-FF517ED0E62C}" type="datetime1">
              <a:rPr lang="it-IT" smtClean="0"/>
              <a:t>17/03/2026</a:t>
            </a:fld>
            <a:endParaRPr lang="it-IT"/>
          </a:p>
        </p:txBody>
      </p:sp>
      <p:sp>
        <p:nvSpPr>
          <p:cNvPr id="5" name="Segnaposto piè di pagina 4">
            <a:extLst>
              <a:ext uri="{FF2B5EF4-FFF2-40B4-BE49-F238E27FC236}">
                <a16:creationId xmlns:a16="http://schemas.microsoft.com/office/drawing/2014/main" id="{5C833A28-1C40-86D8-9792-5AC6DB619E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816BC9-E954-907E-9B8A-75464305ADDC}"/>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47644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B9FB6E-0A9C-EFE8-A89F-797646A3DC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C6CB48-6AEE-F83D-14DE-FE86DDBC5D5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20D71B3-F759-43A9-627B-9CC86BE608A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7BC5ADB-CDD7-8D1C-39F6-0F0808EB4DEB}"/>
              </a:ext>
            </a:extLst>
          </p:cNvPr>
          <p:cNvSpPr>
            <a:spLocks noGrp="1"/>
          </p:cNvSpPr>
          <p:nvPr>
            <p:ph type="dt" sz="half" idx="10"/>
          </p:nvPr>
        </p:nvSpPr>
        <p:spPr/>
        <p:txBody>
          <a:bodyPr/>
          <a:lstStyle/>
          <a:p>
            <a:fld id="{424E5A73-E056-4B4A-9D58-7292E6874254}" type="datetime1">
              <a:rPr lang="it-IT" smtClean="0"/>
              <a:t>17/03/2026</a:t>
            </a:fld>
            <a:endParaRPr lang="it-IT"/>
          </a:p>
        </p:txBody>
      </p:sp>
      <p:sp>
        <p:nvSpPr>
          <p:cNvPr id="6" name="Segnaposto piè di pagina 5">
            <a:extLst>
              <a:ext uri="{FF2B5EF4-FFF2-40B4-BE49-F238E27FC236}">
                <a16:creationId xmlns:a16="http://schemas.microsoft.com/office/drawing/2014/main" id="{320C24DB-54ED-298C-269F-36C128CE4F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C8EFE6-FDE6-7658-B50C-B4B764530EDF}"/>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87620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5F1CB-80AA-1594-9A3A-D61606D94F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7AD4B1-52A0-62C9-9170-592BB2457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15DA0D4-0F52-FB4D-CB17-165FA7E50F3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FB1365-FF19-750D-FFD9-11AA9B752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9427322-A85E-B556-78D4-AB55997AB0A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6992347-3005-F2A6-E0F2-027C202D5C41}"/>
              </a:ext>
            </a:extLst>
          </p:cNvPr>
          <p:cNvSpPr>
            <a:spLocks noGrp="1"/>
          </p:cNvSpPr>
          <p:nvPr>
            <p:ph type="dt" sz="half" idx="10"/>
          </p:nvPr>
        </p:nvSpPr>
        <p:spPr/>
        <p:txBody>
          <a:bodyPr/>
          <a:lstStyle/>
          <a:p>
            <a:fld id="{BBEBCBE7-CD5C-4814-8FDC-FDA6564D7CEF}" type="datetime1">
              <a:rPr lang="it-IT" smtClean="0"/>
              <a:t>17/03/2026</a:t>
            </a:fld>
            <a:endParaRPr lang="it-IT"/>
          </a:p>
        </p:txBody>
      </p:sp>
      <p:sp>
        <p:nvSpPr>
          <p:cNvPr id="8" name="Segnaposto piè di pagina 7">
            <a:extLst>
              <a:ext uri="{FF2B5EF4-FFF2-40B4-BE49-F238E27FC236}">
                <a16:creationId xmlns:a16="http://schemas.microsoft.com/office/drawing/2014/main" id="{7E38DC9C-7B8C-4074-2046-F0F357055AA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3BAB96C-6187-0B36-CEEE-EBF2B3BC9991}"/>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23824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49FF3-DFF7-8EE2-EFBB-212B7BD2805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448E95A-4A1C-3C52-B90F-CBB27BFEDE06}"/>
              </a:ext>
            </a:extLst>
          </p:cNvPr>
          <p:cNvSpPr>
            <a:spLocks noGrp="1"/>
          </p:cNvSpPr>
          <p:nvPr>
            <p:ph type="dt" sz="half" idx="10"/>
          </p:nvPr>
        </p:nvSpPr>
        <p:spPr/>
        <p:txBody>
          <a:bodyPr/>
          <a:lstStyle/>
          <a:p>
            <a:fld id="{85F95AD6-84BF-4B4D-87F0-8E583B748E90}" type="datetime1">
              <a:rPr lang="it-IT" smtClean="0"/>
              <a:t>17/03/2026</a:t>
            </a:fld>
            <a:endParaRPr lang="it-IT"/>
          </a:p>
        </p:txBody>
      </p:sp>
      <p:sp>
        <p:nvSpPr>
          <p:cNvPr id="4" name="Segnaposto piè di pagina 3">
            <a:extLst>
              <a:ext uri="{FF2B5EF4-FFF2-40B4-BE49-F238E27FC236}">
                <a16:creationId xmlns:a16="http://schemas.microsoft.com/office/drawing/2014/main" id="{904A69E8-2993-C0CB-8C51-FF9470BE829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ACF44D0-DF72-B8C5-64FA-3391A31F316F}"/>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9606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C0D3EFE-4596-34E0-0FFF-2538EDC2EF70}"/>
              </a:ext>
            </a:extLst>
          </p:cNvPr>
          <p:cNvSpPr>
            <a:spLocks noGrp="1"/>
          </p:cNvSpPr>
          <p:nvPr>
            <p:ph type="dt" sz="half" idx="10"/>
          </p:nvPr>
        </p:nvSpPr>
        <p:spPr/>
        <p:txBody>
          <a:bodyPr/>
          <a:lstStyle/>
          <a:p>
            <a:fld id="{ACB2EDC0-9207-4F73-8A12-84D4CE73DE78}" type="datetime1">
              <a:rPr lang="it-IT" smtClean="0"/>
              <a:t>17/03/2026</a:t>
            </a:fld>
            <a:endParaRPr lang="it-IT"/>
          </a:p>
        </p:txBody>
      </p:sp>
      <p:sp>
        <p:nvSpPr>
          <p:cNvPr id="3" name="Segnaposto piè di pagina 2">
            <a:extLst>
              <a:ext uri="{FF2B5EF4-FFF2-40B4-BE49-F238E27FC236}">
                <a16:creationId xmlns:a16="http://schemas.microsoft.com/office/drawing/2014/main" id="{776EEC1B-B6C5-AC71-19DB-4BA2970F104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D645A7F-BFB7-E094-AD86-003C2C4B99FF}"/>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115208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7A4ECB-2BFE-479B-7927-FD78EED0A1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C2739A-FE76-3164-7F11-D03D2DDE4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A5F3840-0F29-A5D7-4B3A-1DCD4E8E9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2DF8CD-7710-44CA-4D08-8F0A4A576D0A}"/>
              </a:ext>
            </a:extLst>
          </p:cNvPr>
          <p:cNvSpPr>
            <a:spLocks noGrp="1"/>
          </p:cNvSpPr>
          <p:nvPr>
            <p:ph type="dt" sz="half" idx="10"/>
          </p:nvPr>
        </p:nvSpPr>
        <p:spPr/>
        <p:txBody>
          <a:bodyPr/>
          <a:lstStyle/>
          <a:p>
            <a:fld id="{B2FF4589-996C-47F4-8512-2D1372B8CC54}" type="datetime1">
              <a:rPr lang="it-IT" smtClean="0"/>
              <a:t>17/03/2026</a:t>
            </a:fld>
            <a:endParaRPr lang="it-IT"/>
          </a:p>
        </p:txBody>
      </p:sp>
      <p:sp>
        <p:nvSpPr>
          <p:cNvPr id="6" name="Segnaposto piè di pagina 5">
            <a:extLst>
              <a:ext uri="{FF2B5EF4-FFF2-40B4-BE49-F238E27FC236}">
                <a16:creationId xmlns:a16="http://schemas.microsoft.com/office/drawing/2014/main" id="{EFD6799E-8AC3-AF32-09D5-69785FB333C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0B9394-F32F-1B55-B485-E499D34ACF77}"/>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19741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44C249-AE3B-87D3-EC47-7733E85F63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934DD84-DD98-A857-5F78-C549B56F9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5103891-CB01-54B5-3372-7BE96B3F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BEF8F84-D557-6B16-D024-548B8AB47B19}"/>
              </a:ext>
            </a:extLst>
          </p:cNvPr>
          <p:cNvSpPr>
            <a:spLocks noGrp="1"/>
          </p:cNvSpPr>
          <p:nvPr>
            <p:ph type="dt" sz="half" idx="10"/>
          </p:nvPr>
        </p:nvSpPr>
        <p:spPr/>
        <p:txBody>
          <a:bodyPr/>
          <a:lstStyle/>
          <a:p>
            <a:fld id="{B16E865D-362B-42EA-B175-D7A82E6F3F20}" type="datetime1">
              <a:rPr lang="it-IT" smtClean="0"/>
              <a:t>17/03/2026</a:t>
            </a:fld>
            <a:endParaRPr lang="it-IT"/>
          </a:p>
        </p:txBody>
      </p:sp>
      <p:sp>
        <p:nvSpPr>
          <p:cNvPr id="6" name="Segnaposto piè di pagina 5">
            <a:extLst>
              <a:ext uri="{FF2B5EF4-FFF2-40B4-BE49-F238E27FC236}">
                <a16:creationId xmlns:a16="http://schemas.microsoft.com/office/drawing/2014/main" id="{821F0547-FBC5-2750-2311-8595919C55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EADA70-BF6C-ABAE-DC68-7010213F5841}"/>
              </a:ext>
            </a:extLst>
          </p:cNvPr>
          <p:cNvSpPr>
            <a:spLocks noGrp="1"/>
          </p:cNvSpPr>
          <p:nvPr>
            <p:ph type="sldNum" sz="quarter" idx="12"/>
          </p:nvPr>
        </p:nvSpPr>
        <p:spPr/>
        <p:txBody>
          <a:bodyPr/>
          <a:lstStyle/>
          <a:p>
            <a:fld id="{6C79A015-D06E-468F-9876-C37AB971EA2F}" type="slidenum">
              <a:rPr lang="it-IT" smtClean="0"/>
              <a:t>‹N›</a:t>
            </a:fld>
            <a:endParaRPr lang="it-IT"/>
          </a:p>
        </p:txBody>
      </p:sp>
    </p:spTree>
    <p:extLst>
      <p:ext uri="{BB962C8B-B14F-4D97-AF65-F5344CB8AC3E}">
        <p14:creationId xmlns:p14="http://schemas.microsoft.com/office/powerpoint/2010/main" val="252986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32A8EC9-7B9B-8D55-7FA3-7EDC8FFB2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53B13A-3470-D377-F115-CF41644E2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767AD5-3FB7-ECB9-721C-89DB64534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6AC71-1955-4C9F-BD1E-6545A5BFEFB9}" type="datetime1">
              <a:rPr lang="it-IT" smtClean="0"/>
              <a:t>17/03/2026</a:t>
            </a:fld>
            <a:endParaRPr lang="it-IT"/>
          </a:p>
        </p:txBody>
      </p:sp>
      <p:sp>
        <p:nvSpPr>
          <p:cNvPr id="5" name="Segnaposto piè di pagina 4">
            <a:extLst>
              <a:ext uri="{FF2B5EF4-FFF2-40B4-BE49-F238E27FC236}">
                <a16:creationId xmlns:a16="http://schemas.microsoft.com/office/drawing/2014/main" id="{D8C875BB-47A4-E7BB-F344-3F0B67C5B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7FF3EE5-E028-09D9-5C30-290EDA8CD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9A015-D06E-468F-9876-C37AB971EA2F}" type="slidenum">
              <a:rPr lang="it-IT" smtClean="0"/>
              <a:t>‹N›</a:t>
            </a:fld>
            <a:endParaRPr lang="it-IT"/>
          </a:p>
        </p:txBody>
      </p:sp>
    </p:spTree>
    <p:extLst>
      <p:ext uri="{BB962C8B-B14F-4D97-AF65-F5344CB8AC3E}">
        <p14:creationId xmlns:p14="http://schemas.microsoft.com/office/powerpoint/2010/main" val="353896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a:spLocks noGrp="1"/>
          </p:cNvSpPr>
          <p:nvPr>
            <p:ph type="sldNum" sz="quarter" idx="7"/>
          </p:nvPr>
        </p:nvSpPr>
        <p:spPr>
          <a:xfrm>
            <a:off x="11241023" y="6236673"/>
            <a:ext cx="305689" cy="305673"/>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lang="it-IT" spc="-25" smtClean="0">
                <a:solidFill>
                  <a:srgbClr val="FFFFFF"/>
                </a:solidFill>
              </a:rPr>
              <a:pPr marL="38100">
                <a:spcBef>
                  <a:spcPts val="290"/>
                </a:spcBef>
              </a:pPr>
              <a:t>1</a:t>
            </a:fld>
            <a:endParaRPr spc="-25" dirty="0">
              <a:solidFill>
                <a:srgbClr val="FFFFFF"/>
              </a:solidFill>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9C2D3C98-1A6D-66EA-3AF1-99379772DA73}"/>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solidFill>
              <a:latin typeface="Aharoni" panose="020F0502020204030204" pitchFamily="2" charset="-79"/>
              <a:cs typeface="Aharoni" panose="020F0502020204030204" pitchFamily="2" charset="-79"/>
            </a:endParaRPr>
          </a:p>
          <a:p>
            <a:pPr algn="ctr"/>
            <a:r>
              <a:rPr lang="it-IT" sz="2800" b="1" dirty="0">
                <a:solidFill>
                  <a:schemeClr val="bg1"/>
                </a:solidFill>
                <a:latin typeface="Aharoni" panose="020F0502020204030204" pitchFamily="2" charset="-79"/>
                <a:cs typeface="Aharoni" panose="020F0502020204030204" pitchFamily="2" charset="-79"/>
              </a:rPr>
              <a:t>* </a:t>
            </a:r>
          </a:p>
          <a:p>
            <a:pPr algn="ctr">
              <a:lnSpc>
                <a:spcPct val="107000"/>
              </a:lnSpc>
              <a:spcAft>
                <a:spcPts val="800"/>
              </a:spcAft>
              <a:buNone/>
            </a:pPr>
            <a:endParaRPr lang="it-IT" sz="2800" b="1" dirty="0">
              <a:solidFill>
                <a:schemeClr val="bg1"/>
              </a:solidFill>
              <a:latin typeface="Aharoni" panose="020F0502020204030204" pitchFamily="2" charset="-79"/>
              <a:cs typeface="Aharoni" panose="020F0502020204030204" pitchFamily="2" charset="-79"/>
            </a:endParaRPr>
          </a:p>
          <a:p>
            <a:pPr algn="ctr">
              <a:lnSpc>
                <a:spcPct val="107000"/>
              </a:lnSpc>
              <a:spcAft>
                <a:spcPts val="800"/>
              </a:spcAft>
              <a:buNone/>
            </a:pPr>
            <a:endParaRPr lang="it-IT" sz="2800" b="1" dirty="0">
              <a:solidFill>
                <a:schemeClr val="bg1"/>
              </a:solidFill>
              <a:latin typeface="Aharoni" panose="020F0502020204030204" pitchFamily="2" charset="-79"/>
              <a:cs typeface="Aharoni" panose="020F0502020204030204" pitchFamily="2" charset="-79"/>
            </a:endParaRPr>
          </a:p>
          <a:p>
            <a:pPr algn="ctr"/>
            <a:endParaRPr lang="it-IT" sz="2800" b="1" dirty="0">
              <a:solidFill>
                <a:schemeClr val="bg1"/>
              </a:solidFill>
              <a:latin typeface="Aharoni" panose="020F0502020204030204" pitchFamily="2" charset="-79"/>
              <a:cs typeface="Aharoni" panose="020F0502020204030204" pitchFamily="2" charset="-79"/>
            </a:endParaRP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989AB6C2-31FD-608D-9DEB-FB422A068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46" y="198268"/>
            <a:ext cx="2594105" cy="1452495"/>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01751DE6-E180-E58B-3C0B-EDD6B0D3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3476190" cy="1076190"/>
          </a:xfrm>
          <a:prstGeom prst="rect">
            <a:avLst/>
          </a:prstGeom>
        </p:spPr>
      </p:pic>
      <p:pic>
        <p:nvPicPr>
          <p:cNvPr id="4" name="Immagine 3">
            <a:extLst>
              <a:ext uri="{FF2B5EF4-FFF2-40B4-BE49-F238E27FC236}">
                <a16:creationId xmlns:a16="http://schemas.microsoft.com/office/drawing/2014/main" id="{3AA56B97-D8CA-AF6F-C117-057278E9A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1398" y="4307409"/>
            <a:ext cx="1792552" cy="600956"/>
          </a:xfrm>
          <a:prstGeom prst="rect">
            <a:avLst/>
          </a:prstGeom>
        </p:spPr>
      </p:pic>
      <p:sp>
        <p:nvSpPr>
          <p:cNvPr id="2" name="CasellaDiTesto 1">
            <a:extLst>
              <a:ext uri="{FF2B5EF4-FFF2-40B4-BE49-F238E27FC236}">
                <a16:creationId xmlns:a16="http://schemas.microsoft.com/office/drawing/2014/main" id="{7954F803-FF44-5ECD-DD22-A94B431A6699}"/>
              </a:ext>
            </a:extLst>
          </p:cNvPr>
          <p:cNvSpPr txBox="1"/>
          <p:nvPr/>
        </p:nvSpPr>
        <p:spPr>
          <a:xfrm>
            <a:off x="942881" y="1632926"/>
            <a:ext cx="10173502" cy="717569"/>
          </a:xfrm>
          <a:prstGeom prst="rect">
            <a:avLst/>
          </a:prstGeom>
          <a:noFill/>
        </p:spPr>
        <p:txBody>
          <a:bodyPr wrap="square">
            <a:spAutoFit/>
          </a:bodyPr>
          <a:lstStyle/>
          <a:p>
            <a:pPr algn="ctr">
              <a:lnSpc>
                <a:spcPct val="107000"/>
              </a:lnSpc>
              <a:spcAft>
                <a:spcPts val="800"/>
              </a:spcAft>
              <a:buNone/>
            </a:pPr>
            <a:r>
              <a:rPr lang="it-IT" sz="1600" b="1" dirty="0">
                <a:solidFill>
                  <a:schemeClr val="bg1"/>
                </a:solidFill>
                <a:latin typeface="Aharoni" panose="020F0502020204030204" pitchFamily="2" charset="-79"/>
                <a:cs typeface="Aharoni" panose="020F0502020204030204" pitchFamily="2" charset="-79"/>
              </a:rPr>
              <a:t>Progetto «PROVINCE &amp; COMUNI»</a:t>
            </a:r>
          </a:p>
          <a:p>
            <a:pPr algn="ctr">
              <a:lnSpc>
                <a:spcPct val="107000"/>
              </a:lnSpc>
              <a:spcAft>
                <a:spcPts val="800"/>
              </a:spcAft>
              <a:buNone/>
            </a:pPr>
            <a:r>
              <a:rPr lang="it-IT" sz="1600" b="1" i="1" dirty="0">
                <a:solidFill>
                  <a:schemeClr val="bg1"/>
                </a:solidFill>
                <a:latin typeface="Aharoni" panose="020F0502020204030204" pitchFamily="2" charset="-79"/>
                <a:cs typeface="Aharoni" panose="020F0502020204030204" pitchFamily="2" charset="-79"/>
              </a:rPr>
              <a:t>Il rafforzamento delle politiche del personale delle Province a supporto dei Comuni</a:t>
            </a:r>
            <a:endParaRPr lang="it-IT" sz="1800" b="1" dirty="0">
              <a:solidFill>
                <a:schemeClr val="bg1"/>
              </a:solidFill>
              <a:latin typeface="Aharoni" panose="020F0502020204030204" pitchFamily="2" charset="-79"/>
              <a:cs typeface="Aharoni" panose="020F0502020204030204" pitchFamily="2" charset="-79"/>
            </a:endParaRPr>
          </a:p>
        </p:txBody>
      </p:sp>
      <p:sp>
        <p:nvSpPr>
          <p:cNvPr id="3" name="CasellaDiTesto 2">
            <a:extLst>
              <a:ext uri="{FF2B5EF4-FFF2-40B4-BE49-F238E27FC236}">
                <a16:creationId xmlns:a16="http://schemas.microsoft.com/office/drawing/2014/main" id="{44ABD3EE-EA93-9515-BA25-56B0DA6F07D9}"/>
              </a:ext>
            </a:extLst>
          </p:cNvPr>
          <p:cNvSpPr txBox="1"/>
          <p:nvPr/>
        </p:nvSpPr>
        <p:spPr>
          <a:xfrm>
            <a:off x="942881" y="2872518"/>
            <a:ext cx="10173502" cy="1866858"/>
          </a:xfrm>
          <a:prstGeom prst="rect">
            <a:avLst/>
          </a:prstGeom>
          <a:noFill/>
        </p:spPr>
        <p:txBody>
          <a:bodyPr wrap="square">
            <a:spAutoFit/>
          </a:bodyPr>
          <a:lstStyle/>
          <a:p>
            <a:pPr algn="ctr">
              <a:lnSpc>
                <a:spcPct val="107000"/>
              </a:lnSpc>
              <a:spcAft>
                <a:spcPts val="800"/>
              </a:spcAft>
              <a:buNone/>
            </a:pPr>
            <a:r>
              <a:rPr lang="it-IT" sz="2800" b="1" dirty="0">
                <a:solidFill>
                  <a:schemeClr val="bg1"/>
                </a:solidFill>
                <a:latin typeface="Aharoni" panose="020F0502020204030204" pitchFamily="2" charset="-79"/>
                <a:cs typeface="Aharoni" panose="020F0502020204030204" pitchFamily="2" charset="-79"/>
              </a:rPr>
              <a:t>Lezione «I servizi provinciali di supporti ai comuni in materia di politiche del personale: una ricerca di PromoPA»</a:t>
            </a:r>
          </a:p>
          <a:p>
            <a:pPr algn="ctr">
              <a:lnSpc>
                <a:spcPct val="107000"/>
              </a:lnSpc>
              <a:spcAft>
                <a:spcPts val="800"/>
              </a:spcAft>
              <a:buNone/>
            </a:pPr>
            <a:br>
              <a:rPr lang="it-IT" sz="1800" b="1" dirty="0">
                <a:solidFill>
                  <a:schemeClr val="bg1"/>
                </a:solidFill>
                <a:latin typeface="Aharoni" panose="020F0502020204030204" pitchFamily="2" charset="-79"/>
                <a:cs typeface="Aharoni" panose="020F0502020204030204" pitchFamily="2" charset="-79"/>
              </a:rPr>
            </a:br>
            <a:r>
              <a:rPr lang="it-IT" sz="2800" b="1" dirty="0">
                <a:solidFill>
                  <a:schemeClr val="bg1"/>
                </a:solidFill>
                <a:latin typeface="Aharoni" panose="020F0502020204030204" pitchFamily="2" charset="-79"/>
                <a:cs typeface="Aharoni" panose="020F0502020204030204" pitchFamily="2" charset="-79"/>
              </a:rPr>
              <a:t>Prof.ssa Ioletta Pannocchia</a:t>
            </a:r>
            <a:endParaRPr lang="it-IT" sz="1800" b="1" dirty="0">
              <a:solidFill>
                <a:schemeClr val="bg1"/>
              </a:solidFill>
              <a:latin typeface="Aharoni" panose="020F0502020204030204" pitchFamily="2" charset="-79"/>
              <a:cs typeface="Aharoni" panose="020F0502020204030204"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2301265-D098-EF60-1D79-863494141F51}"/>
              </a:ext>
            </a:extLst>
          </p:cNvPr>
          <p:cNvPicPr>
            <a:picLocks noChangeAspect="1"/>
          </p:cNvPicPr>
          <p:nvPr/>
        </p:nvPicPr>
        <p:blipFill>
          <a:blip r:embed="rId2"/>
          <a:stretch>
            <a:fillRect/>
          </a:stretch>
        </p:blipFill>
        <p:spPr>
          <a:xfrm>
            <a:off x="6448701" y="1394521"/>
            <a:ext cx="4706983" cy="4821788"/>
          </a:xfrm>
          <a:prstGeom prst="rect">
            <a:avLst/>
          </a:prstGeom>
        </p:spPr>
      </p:pic>
      <p:sp>
        <p:nvSpPr>
          <p:cNvPr id="4" name="CasellaDiTesto 3">
            <a:extLst>
              <a:ext uri="{FF2B5EF4-FFF2-40B4-BE49-F238E27FC236}">
                <a16:creationId xmlns:a16="http://schemas.microsoft.com/office/drawing/2014/main" id="{0BAFAF70-E662-8B2B-508F-DCF11BF2ED8A}"/>
              </a:ext>
            </a:extLst>
          </p:cNvPr>
          <p:cNvSpPr txBox="1"/>
          <p:nvPr/>
        </p:nvSpPr>
        <p:spPr>
          <a:xfrm>
            <a:off x="761224" y="1817448"/>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9" name="Titolo 8">
            <a:extLst>
              <a:ext uri="{FF2B5EF4-FFF2-40B4-BE49-F238E27FC236}">
                <a16:creationId xmlns:a16="http://schemas.microsoft.com/office/drawing/2014/main" id="{E113C241-FAB3-B06B-AC96-4894E9603938}"/>
              </a:ext>
            </a:extLst>
          </p:cNvPr>
          <p:cNvSpPr>
            <a:spLocks noGrp="1"/>
          </p:cNvSpPr>
          <p:nvPr>
            <p:ph type="title"/>
          </p:nvPr>
        </p:nvSpPr>
        <p:spPr>
          <a:xfrm>
            <a:off x="341745" y="147783"/>
            <a:ext cx="11490037" cy="1496288"/>
          </a:xfrm>
        </p:spPr>
        <p:txBody>
          <a:bodyPr>
            <a:normAutofit/>
          </a:bodyPr>
          <a:lstStyle/>
          <a:p>
            <a:r>
              <a:rPr lang="it-IT" sz="2800" dirty="0"/>
              <a:t>La Provincia </a:t>
            </a:r>
            <a:r>
              <a:rPr lang="it-IT" sz="2800" u="sng" dirty="0"/>
              <a:t>ha identificato tra gli obiettivi di Valore Pubblico prioritari </a:t>
            </a:r>
            <a:r>
              <a:rPr lang="it-IT" sz="2800" dirty="0"/>
              <a:t>l'implementazione di politiche del personale a supporto dei comuni del territorio?  (si 65%)</a:t>
            </a:r>
          </a:p>
        </p:txBody>
      </p:sp>
      <p:graphicFrame>
        <p:nvGraphicFramePr>
          <p:cNvPr id="7" name="Grafico 6">
            <a:extLst>
              <a:ext uri="{FF2B5EF4-FFF2-40B4-BE49-F238E27FC236}">
                <a16:creationId xmlns:a16="http://schemas.microsoft.com/office/drawing/2014/main" id="{D92BA3D1-1BE9-4489-A928-D989EA19F3B0}"/>
              </a:ext>
            </a:extLst>
          </p:cNvPr>
          <p:cNvGraphicFramePr>
            <a:graphicFrameLocks/>
          </p:cNvGraphicFramePr>
          <p:nvPr>
            <p:extLst>
              <p:ext uri="{D42A27DB-BD31-4B8C-83A1-F6EECF244321}">
                <p14:modId xmlns:p14="http://schemas.microsoft.com/office/powerpoint/2010/main" val="1395043356"/>
              </p:ext>
            </p:extLst>
          </p:nvPr>
        </p:nvGraphicFramePr>
        <p:xfrm>
          <a:off x="626783" y="2156002"/>
          <a:ext cx="5231405" cy="34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428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BAFAF70-E662-8B2B-508F-DCF11BF2ED8A}"/>
              </a:ext>
            </a:extLst>
          </p:cNvPr>
          <p:cNvSpPr txBox="1"/>
          <p:nvPr/>
        </p:nvSpPr>
        <p:spPr>
          <a:xfrm>
            <a:off x="807877" y="1588048"/>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graphicFrame>
        <p:nvGraphicFramePr>
          <p:cNvPr id="8" name="Grafico 7">
            <a:extLst>
              <a:ext uri="{FF2B5EF4-FFF2-40B4-BE49-F238E27FC236}">
                <a16:creationId xmlns:a16="http://schemas.microsoft.com/office/drawing/2014/main" id="{8755CDEE-902F-461D-BAFF-FA0C8A903B0F}"/>
              </a:ext>
            </a:extLst>
          </p:cNvPr>
          <p:cNvGraphicFramePr>
            <a:graphicFrameLocks/>
          </p:cNvGraphicFramePr>
          <p:nvPr>
            <p:extLst>
              <p:ext uri="{D42A27DB-BD31-4B8C-83A1-F6EECF244321}">
                <p14:modId xmlns:p14="http://schemas.microsoft.com/office/powerpoint/2010/main" val="867090125"/>
              </p:ext>
            </p:extLst>
          </p:nvPr>
        </p:nvGraphicFramePr>
        <p:xfrm>
          <a:off x="807877" y="1926602"/>
          <a:ext cx="5454378" cy="3253477"/>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olo 10">
            <a:extLst>
              <a:ext uri="{FF2B5EF4-FFF2-40B4-BE49-F238E27FC236}">
                <a16:creationId xmlns:a16="http://schemas.microsoft.com/office/drawing/2014/main" id="{9E860B9A-5E0B-C14C-8621-526877EB5B3C}"/>
              </a:ext>
            </a:extLst>
          </p:cNvPr>
          <p:cNvSpPr>
            <a:spLocks noGrp="1"/>
          </p:cNvSpPr>
          <p:nvPr>
            <p:ph type="title"/>
          </p:nvPr>
        </p:nvSpPr>
        <p:spPr>
          <a:xfrm>
            <a:off x="360218" y="545637"/>
            <a:ext cx="11471564" cy="735422"/>
          </a:xfrm>
        </p:spPr>
        <p:txBody>
          <a:bodyPr>
            <a:normAutofit fontScale="90000"/>
          </a:bodyPr>
          <a:lstStyle/>
          <a:p>
            <a:r>
              <a:rPr lang="it-IT" dirty="0"/>
              <a:t>La Provincia ha </a:t>
            </a:r>
            <a:r>
              <a:rPr lang="it-IT" u="sng" dirty="0"/>
              <a:t>convenzioni attive </a:t>
            </a:r>
            <a:r>
              <a:rPr lang="it-IT" dirty="0"/>
              <a:t>in materia di gestione delle politiche del personale con Comuni del proprio territorio? (si 42%)</a:t>
            </a:r>
          </a:p>
        </p:txBody>
      </p:sp>
      <p:pic>
        <p:nvPicPr>
          <p:cNvPr id="2" name="Immagine 1">
            <a:extLst>
              <a:ext uri="{FF2B5EF4-FFF2-40B4-BE49-F238E27FC236}">
                <a16:creationId xmlns:a16="http://schemas.microsoft.com/office/drawing/2014/main" id="{EA57BA7F-68DF-5150-31FA-AD0955457629}"/>
              </a:ext>
            </a:extLst>
          </p:cNvPr>
          <p:cNvPicPr>
            <a:picLocks noChangeAspect="1"/>
          </p:cNvPicPr>
          <p:nvPr/>
        </p:nvPicPr>
        <p:blipFill>
          <a:blip r:embed="rId3"/>
          <a:stretch>
            <a:fillRect/>
          </a:stretch>
        </p:blipFill>
        <p:spPr>
          <a:xfrm>
            <a:off x="6699337" y="1571967"/>
            <a:ext cx="4485555" cy="4541449"/>
          </a:xfrm>
          <a:prstGeom prst="rect">
            <a:avLst/>
          </a:prstGeom>
        </p:spPr>
      </p:pic>
    </p:spTree>
    <p:extLst>
      <p:ext uri="{BB962C8B-B14F-4D97-AF65-F5344CB8AC3E}">
        <p14:creationId xmlns:p14="http://schemas.microsoft.com/office/powerpoint/2010/main" val="319088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BAFAF70-E662-8B2B-508F-DCF11BF2ED8A}"/>
              </a:ext>
            </a:extLst>
          </p:cNvPr>
          <p:cNvSpPr txBox="1"/>
          <p:nvPr/>
        </p:nvSpPr>
        <p:spPr>
          <a:xfrm>
            <a:off x="807877" y="1680415"/>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6" name="CasellaDiTesto 5">
            <a:extLst>
              <a:ext uri="{FF2B5EF4-FFF2-40B4-BE49-F238E27FC236}">
                <a16:creationId xmlns:a16="http://schemas.microsoft.com/office/drawing/2014/main" id="{BA303814-27A5-3A1E-9248-CD0E273E1205}"/>
              </a:ext>
            </a:extLst>
          </p:cNvPr>
          <p:cNvSpPr txBox="1"/>
          <p:nvPr/>
        </p:nvSpPr>
        <p:spPr>
          <a:xfrm>
            <a:off x="6874680" y="1362908"/>
            <a:ext cx="3627065"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 dei «si»</a:t>
            </a:r>
            <a:endParaRPr lang="it-IT" sz="1600" i="1" dirty="0"/>
          </a:p>
        </p:txBody>
      </p:sp>
      <p:sp>
        <p:nvSpPr>
          <p:cNvPr id="8" name="Titolo 7">
            <a:extLst>
              <a:ext uri="{FF2B5EF4-FFF2-40B4-BE49-F238E27FC236}">
                <a16:creationId xmlns:a16="http://schemas.microsoft.com/office/drawing/2014/main" id="{F074DB15-2FFC-E085-060B-3CA26D482205}"/>
              </a:ext>
            </a:extLst>
          </p:cNvPr>
          <p:cNvSpPr>
            <a:spLocks noGrp="1"/>
          </p:cNvSpPr>
          <p:nvPr>
            <p:ph type="title"/>
          </p:nvPr>
        </p:nvSpPr>
        <p:spPr>
          <a:xfrm>
            <a:off x="360218" y="537109"/>
            <a:ext cx="11471564" cy="735422"/>
          </a:xfrm>
        </p:spPr>
        <p:txBody>
          <a:bodyPr>
            <a:normAutofit fontScale="90000"/>
          </a:bodyPr>
          <a:lstStyle/>
          <a:p>
            <a:pPr>
              <a:lnSpc>
                <a:spcPct val="100000"/>
              </a:lnSpc>
            </a:pPr>
            <a:r>
              <a:rPr lang="it-IT" dirty="0"/>
              <a:t>La Provincia </a:t>
            </a:r>
            <a:r>
              <a:rPr lang="it-IT" u="sng" dirty="0"/>
              <a:t>offre servizi di supporto ai Comuni </a:t>
            </a:r>
            <a:r>
              <a:rPr lang="it-IT" dirty="0"/>
              <a:t>in materia di politiche del personale ? (si 52,4%)</a:t>
            </a:r>
          </a:p>
        </p:txBody>
      </p:sp>
      <p:sp>
        <p:nvSpPr>
          <p:cNvPr id="9" name="Segnaposto numero diapositiva 8">
            <a:extLst>
              <a:ext uri="{FF2B5EF4-FFF2-40B4-BE49-F238E27FC236}">
                <a16:creationId xmlns:a16="http://schemas.microsoft.com/office/drawing/2014/main" id="{F9B41987-EC78-E77F-AD5B-A33DDF3F143F}"/>
              </a:ext>
            </a:extLst>
          </p:cNvPr>
          <p:cNvSpPr>
            <a:spLocks noGrp="1"/>
          </p:cNvSpPr>
          <p:nvPr>
            <p:ph type="sldNum" sz="quarter" idx="4294967295"/>
          </p:nvPr>
        </p:nvSpPr>
        <p:spPr>
          <a:xfrm>
            <a:off x="9448800" y="5423478"/>
            <a:ext cx="2743200" cy="365125"/>
          </a:xfrm>
        </p:spPr>
        <p:txBody>
          <a:bodyPr/>
          <a:lstStyle/>
          <a:p>
            <a:fld id="{6C79A015-D06E-468F-9876-C37AB971EA2F}" type="slidenum">
              <a:rPr lang="it-IT" smtClean="0"/>
              <a:t>12</a:t>
            </a:fld>
            <a:endParaRPr lang="it-IT"/>
          </a:p>
        </p:txBody>
      </p:sp>
      <p:graphicFrame>
        <p:nvGraphicFramePr>
          <p:cNvPr id="10" name="Grafico 9">
            <a:extLst>
              <a:ext uri="{FF2B5EF4-FFF2-40B4-BE49-F238E27FC236}">
                <a16:creationId xmlns:a16="http://schemas.microsoft.com/office/drawing/2014/main" id="{B7D93246-F79E-4056-B42A-53FA418A329C}"/>
              </a:ext>
            </a:extLst>
          </p:cNvPr>
          <p:cNvGraphicFramePr>
            <a:graphicFrameLocks/>
          </p:cNvGraphicFramePr>
          <p:nvPr>
            <p:extLst>
              <p:ext uri="{D42A27DB-BD31-4B8C-83A1-F6EECF244321}">
                <p14:modId xmlns:p14="http://schemas.microsoft.com/office/powerpoint/2010/main" val="3173702755"/>
              </p:ext>
            </p:extLst>
          </p:nvPr>
        </p:nvGraphicFramePr>
        <p:xfrm>
          <a:off x="618484" y="2018969"/>
          <a:ext cx="4541345" cy="3036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co 2">
            <a:extLst>
              <a:ext uri="{FF2B5EF4-FFF2-40B4-BE49-F238E27FC236}">
                <a16:creationId xmlns:a16="http://schemas.microsoft.com/office/drawing/2014/main" id="{50361FAF-CE31-4407-ABA8-3BAF27A167F9}"/>
              </a:ext>
            </a:extLst>
          </p:cNvPr>
          <p:cNvGraphicFramePr>
            <a:graphicFrameLocks/>
          </p:cNvGraphicFramePr>
          <p:nvPr>
            <p:extLst>
              <p:ext uri="{D42A27DB-BD31-4B8C-83A1-F6EECF244321}">
                <p14:modId xmlns:p14="http://schemas.microsoft.com/office/powerpoint/2010/main" val="252923995"/>
              </p:ext>
            </p:extLst>
          </p:nvPr>
        </p:nvGraphicFramePr>
        <p:xfrm>
          <a:off x="6894197" y="1676783"/>
          <a:ext cx="4313734" cy="3927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11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CFA533-4F56-E275-AB69-FA0E6EB10056}"/>
              </a:ext>
            </a:extLst>
          </p:cNvPr>
          <p:cNvSpPr txBox="1"/>
          <p:nvPr/>
        </p:nvSpPr>
        <p:spPr>
          <a:xfrm>
            <a:off x="350676" y="561009"/>
            <a:ext cx="11324087" cy="984885"/>
          </a:xfrm>
          <a:prstGeom prst="rect">
            <a:avLst/>
          </a:prstGeom>
          <a:noFill/>
        </p:spPr>
        <p:txBody>
          <a:bodyPr wrap="square">
            <a:spAutoFit/>
          </a:bodyPr>
          <a:lstStyle/>
          <a:p>
            <a:pPr>
              <a:spcAft>
                <a:spcPts val="600"/>
              </a:spcAft>
            </a:pPr>
            <a:r>
              <a:rPr lang="it-IT" sz="2900" b="1" spc="-140" dirty="0">
                <a:solidFill>
                  <a:srgbClr val="00449E"/>
                </a:solidFill>
                <a:latin typeface="Trebuchet MS"/>
                <a:ea typeface="+mj-ea"/>
              </a:rPr>
              <a:t>Come vengono </a:t>
            </a:r>
            <a:r>
              <a:rPr lang="it-IT" sz="2900" b="1" u="sng" spc="-140" dirty="0">
                <a:solidFill>
                  <a:srgbClr val="00449E"/>
                </a:solidFill>
                <a:latin typeface="Trebuchet MS"/>
                <a:ea typeface="+mj-ea"/>
              </a:rPr>
              <a:t>retribuiti</a:t>
            </a:r>
            <a:r>
              <a:rPr lang="it-IT" sz="2900" b="1" spc="-140" dirty="0">
                <a:solidFill>
                  <a:srgbClr val="00449E"/>
                </a:solidFill>
                <a:latin typeface="Trebuchet MS"/>
                <a:ea typeface="+mj-ea"/>
              </a:rPr>
              <a:t> questi servizi da parte dei Comuni alla Provincia?  </a:t>
            </a:r>
          </a:p>
        </p:txBody>
      </p:sp>
      <p:sp>
        <p:nvSpPr>
          <p:cNvPr id="4" name="CasellaDiTesto 3">
            <a:extLst>
              <a:ext uri="{FF2B5EF4-FFF2-40B4-BE49-F238E27FC236}">
                <a16:creationId xmlns:a16="http://schemas.microsoft.com/office/drawing/2014/main" id="{0BAFAF70-E662-8B2B-508F-DCF11BF2ED8A}"/>
              </a:ext>
            </a:extLst>
          </p:cNvPr>
          <p:cNvSpPr txBox="1"/>
          <p:nvPr/>
        </p:nvSpPr>
        <p:spPr>
          <a:xfrm>
            <a:off x="807877" y="1652706"/>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6" name="Segnaposto numero diapositiva 5">
            <a:extLst>
              <a:ext uri="{FF2B5EF4-FFF2-40B4-BE49-F238E27FC236}">
                <a16:creationId xmlns:a16="http://schemas.microsoft.com/office/drawing/2014/main" id="{029C1221-357E-83F1-7C14-E42A69FB88A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79A015-D06E-468F-9876-C37AB971EA2F}" type="slidenum">
              <a:rPr lang="it-IT" smtClean="0"/>
              <a:pPr/>
              <a:t>13</a:t>
            </a:fld>
            <a:endParaRPr lang="it-IT"/>
          </a:p>
        </p:txBody>
      </p:sp>
      <p:graphicFrame>
        <p:nvGraphicFramePr>
          <p:cNvPr id="7" name="Grafico 6">
            <a:extLst>
              <a:ext uri="{FF2B5EF4-FFF2-40B4-BE49-F238E27FC236}">
                <a16:creationId xmlns:a16="http://schemas.microsoft.com/office/drawing/2014/main" id="{CAB2CBE7-17E0-434A-8038-61E2C78A6080}"/>
              </a:ext>
            </a:extLst>
          </p:cNvPr>
          <p:cNvGraphicFramePr>
            <a:graphicFrameLocks/>
          </p:cNvGraphicFramePr>
          <p:nvPr>
            <p:extLst>
              <p:ext uri="{D42A27DB-BD31-4B8C-83A1-F6EECF244321}">
                <p14:modId xmlns:p14="http://schemas.microsoft.com/office/powerpoint/2010/main" val="2993439829"/>
              </p:ext>
            </p:extLst>
          </p:nvPr>
        </p:nvGraphicFramePr>
        <p:xfrm>
          <a:off x="807877" y="2183580"/>
          <a:ext cx="4971269" cy="3172191"/>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16100AEC-D39C-C098-F649-F02321546074}"/>
              </a:ext>
            </a:extLst>
          </p:cNvPr>
          <p:cNvSpPr txBox="1"/>
          <p:nvPr/>
        </p:nvSpPr>
        <p:spPr>
          <a:xfrm>
            <a:off x="6400800" y="1744882"/>
            <a:ext cx="4953000" cy="3970318"/>
          </a:xfrm>
          <a:prstGeom prst="rect">
            <a:avLst/>
          </a:prstGeom>
          <a:solidFill>
            <a:srgbClr val="00449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dirty="0">
                <a:solidFill>
                  <a:schemeClr val="bg1"/>
                </a:solidFill>
              </a:rPr>
              <a:t>La modalità di retribuzione dei servizi da parte dei Comuni è diversificata:</a:t>
            </a:r>
          </a:p>
          <a:p>
            <a:pPr marL="457200" indent="-457200">
              <a:buFont typeface="Arial" panose="020B0604020202020204" pitchFamily="34" charset="0"/>
              <a:buChar char="•"/>
            </a:pPr>
            <a:r>
              <a:rPr lang="it-IT" sz="2800" dirty="0">
                <a:solidFill>
                  <a:schemeClr val="bg1"/>
                </a:solidFill>
              </a:rPr>
              <a:t>prevale il pagamento in base al numero di prestazioni;</a:t>
            </a:r>
          </a:p>
          <a:p>
            <a:pPr marL="457200" indent="-457200">
              <a:buFont typeface="Arial" panose="020B0604020202020204" pitchFamily="34" charset="0"/>
              <a:buChar char="•"/>
            </a:pPr>
            <a:r>
              <a:rPr lang="it-IT" sz="2800" dirty="0">
                <a:solidFill>
                  <a:schemeClr val="bg1"/>
                </a:solidFill>
              </a:rPr>
              <a:t>segue in base al numero degli abitanti;</a:t>
            </a:r>
          </a:p>
          <a:p>
            <a:pPr marL="457200" indent="-457200">
              <a:buFont typeface="Arial" panose="020B0604020202020204" pitchFamily="34" charset="0"/>
              <a:buChar char="•"/>
            </a:pPr>
            <a:r>
              <a:rPr lang="it-IT" sz="2800" dirty="0">
                <a:solidFill>
                  <a:schemeClr val="bg1"/>
                </a:solidFill>
              </a:rPr>
              <a:t>in più di un caso su cinque i servizi sono gratuiti.</a:t>
            </a:r>
          </a:p>
        </p:txBody>
      </p:sp>
    </p:spTree>
    <p:extLst>
      <p:ext uri="{BB962C8B-B14F-4D97-AF65-F5344CB8AC3E}">
        <p14:creationId xmlns:p14="http://schemas.microsoft.com/office/powerpoint/2010/main" val="375773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CFA533-4F56-E275-AB69-FA0E6EB10056}"/>
              </a:ext>
            </a:extLst>
          </p:cNvPr>
          <p:cNvSpPr txBox="1"/>
          <p:nvPr/>
        </p:nvSpPr>
        <p:spPr>
          <a:xfrm>
            <a:off x="341440" y="413231"/>
            <a:ext cx="11388742" cy="984885"/>
          </a:xfrm>
          <a:prstGeom prst="rect">
            <a:avLst/>
          </a:prstGeom>
          <a:noFill/>
        </p:spPr>
        <p:txBody>
          <a:bodyPr wrap="square">
            <a:spAutoFit/>
          </a:bodyPr>
          <a:lstStyle/>
          <a:p>
            <a:pPr>
              <a:spcAft>
                <a:spcPts val="600"/>
              </a:spcAft>
            </a:pPr>
            <a:r>
              <a:rPr lang="it-IT" sz="2900" b="1" spc="-140" dirty="0">
                <a:solidFill>
                  <a:srgbClr val="00449E"/>
                </a:solidFill>
                <a:latin typeface="Trebuchet MS"/>
                <a:ea typeface="+mj-ea"/>
              </a:rPr>
              <a:t>La Provincia ha del </a:t>
            </a:r>
            <a:r>
              <a:rPr lang="it-IT" sz="2900" b="1" u="sng" spc="-140" dirty="0">
                <a:solidFill>
                  <a:srgbClr val="00449E"/>
                </a:solidFill>
                <a:latin typeface="Trebuchet MS"/>
                <a:ea typeface="+mj-ea"/>
              </a:rPr>
              <a:t>personale dedicato esclusivamente </a:t>
            </a:r>
            <a:r>
              <a:rPr lang="it-IT" sz="2900" b="1" spc="-140" dirty="0">
                <a:solidFill>
                  <a:srgbClr val="00449E"/>
                </a:solidFill>
                <a:latin typeface="Trebuchet MS"/>
                <a:ea typeface="+mj-ea"/>
              </a:rPr>
              <a:t>al supporto ai servizi svolti per i Comuni?</a:t>
            </a:r>
          </a:p>
        </p:txBody>
      </p:sp>
      <p:sp>
        <p:nvSpPr>
          <p:cNvPr id="4" name="CasellaDiTesto 3">
            <a:extLst>
              <a:ext uri="{FF2B5EF4-FFF2-40B4-BE49-F238E27FC236}">
                <a16:creationId xmlns:a16="http://schemas.microsoft.com/office/drawing/2014/main" id="{0BAFAF70-E662-8B2B-508F-DCF11BF2ED8A}"/>
              </a:ext>
            </a:extLst>
          </p:cNvPr>
          <p:cNvSpPr txBox="1"/>
          <p:nvPr/>
        </p:nvSpPr>
        <p:spPr>
          <a:xfrm>
            <a:off x="807877" y="1652706"/>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6" name="CasellaDiTesto 5">
            <a:extLst>
              <a:ext uri="{FF2B5EF4-FFF2-40B4-BE49-F238E27FC236}">
                <a16:creationId xmlns:a16="http://schemas.microsoft.com/office/drawing/2014/main" id="{3EE7B671-0DFA-43CA-2DB6-6F5F2FE09684}"/>
              </a:ext>
            </a:extLst>
          </p:cNvPr>
          <p:cNvSpPr txBox="1"/>
          <p:nvPr/>
        </p:nvSpPr>
        <p:spPr>
          <a:xfrm>
            <a:off x="6094446" y="1652706"/>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 dei «si»</a:t>
            </a:r>
            <a:endParaRPr lang="it-IT" sz="1600" i="1" dirty="0"/>
          </a:p>
        </p:txBody>
      </p:sp>
      <p:sp>
        <p:nvSpPr>
          <p:cNvPr id="7" name="Segnaposto numero diapositiva 6">
            <a:extLst>
              <a:ext uri="{FF2B5EF4-FFF2-40B4-BE49-F238E27FC236}">
                <a16:creationId xmlns:a16="http://schemas.microsoft.com/office/drawing/2014/main" id="{5881245E-0A9F-B101-219C-B15478E2E60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79A015-D06E-468F-9876-C37AB971EA2F}" type="slidenum">
              <a:rPr lang="it-IT" smtClean="0"/>
              <a:pPr/>
              <a:t>14</a:t>
            </a:fld>
            <a:endParaRPr lang="it-IT"/>
          </a:p>
        </p:txBody>
      </p:sp>
      <p:graphicFrame>
        <p:nvGraphicFramePr>
          <p:cNvPr id="8" name="Grafico 7">
            <a:extLst>
              <a:ext uri="{FF2B5EF4-FFF2-40B4-BE49-F238E27FC236}">
                <a16:creationId xmlns:a16="http://schemas.microsoft.com/office/drawing/2014/main" id="{4CC20B56-48AD-45C2-8BE1-13BE0058F9D8}"/>
              </a:ext>
            </a:extLst>
          </p:cNvPr>
          <p:cNvGraphicFramePr>
            <a:graphicFrameLocks/>
          </p:cNvGraphicFramePr>
          <p:nvPr>
            <p:extLst>
              <p:ext uri="{D42A27DB-BD31-4B8C-83A1-F6EECF244321}">
                <p14:modId xmlns:p14="http://schemas.microsoft.com/office/powerpoint/2010/main" val="1635736767"/>
              </p:ext>
            </p:extLst>
          </p:nvPr>
        </p:nvGraphicFramePr>
        <p:xfrm>
          <a:off x="264144" y="1991260"/>
          <a:ext cx="5139129" cy="33338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co 2">
            <a:extLst>
              <a:ext uri="{FF2B5EF4-FFF2-40B4-BE49-F238E27FC236}">
                <a16:creationId xmlns:a16="http://schemas.microsoft.com/office/drawing/2014/main" id="{E31A65B0-2B52-4C87-ADA2-6C351C95C9B1}"/>
              </a:ext>
            </a:extLst>
          </p:cNvPr>
          <p:cNvGraphicFramePr>
            <a:graphicFrameLocks/>
          </p:cNvGraphicFramePr>
          <p:nvPr>
            <p:extLst>
              <p:ext uri="{D42A27DB-BD31-4B8C-83A1-F6EECF244321}">
                <p14:modId xmlns:p14="http://schemas.microsoft.com/office/powerpoint/2010/main" val="3481408828"/>
              </p:ext>
            </p:extLst>
          </p:nvPr>
        </p:nvGraphicFramePr>
        <p:xfrm>
          <a:off x="6094446" y="1993978"/>
          <a:ext cx="4862648" cy="3333802"/>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51A854A2-8A0F-6BA6-E0BA-706F9F310461}"/>
              </a:ext>
            </a:extLst>
          </p:cNvPr>
          <p:cNvSpPr txBox="1"/>
          <p:nvPr/>
        </p:nvSpPr>
        <p:spPr>
          <a:xfrm>
            <a:off x="10150764" y="1468582"/>
            <a:ext cx="1497503" cy="523220"/>
          </a:xfrm>
          <a:prstGeom prst="rect">
            <a:avLst/>
          </a:prstGeom>
          <a:noFill/>
        </p:spPr>
        <p:txBody>
          <a:bodyPr wrap="square" rtlCol="0">
            <a:spAutoFit/>
          </a:bodyPr>
          <a:lstStyle/>
          <a:p>
            <a:r>
              <a:rPr lang="it-IT" sz="1400" i="1" dirty="0">
                <a:solidFill>
                  <a:srgbClr val="002060"/>
                </a:solidFill>
              </a:rPr>
              <a:t>(5 Province in numeri assoluti)</a:t>
            </a:r>
          </a:p>
        </p:txBody>
      </p:sp>
    </p:spTree>
    <p:extLst>
      <p:ext uri="{BB962C8B-B14F-4D97-AF65-F5344CB8AC3E}">
        <p14:creationId xmlns:p14="http://schemas.microsoft.com/office/powerpoint/2010/main" val="238828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CFA533-4F56-E275-AB69-FA0E6EB10056}"/>
              </a:ext>
            </a:extLst>
          </p:cNvPr>
          <p:cNvSpPr txBox="1"/>
          <p:nvPr/>
        </p:nvSpPr>
        <p:spPr>
          <a:xfrm>
            <a:off x="350677" y="1419983"/>
            <a:ext cx="8979936" cy="369332"/>
          </a:xfrm>
          <a:prstGeom prst="rect">
            <a:avLst/>
          </a:prstGeom>
          <a:noFill/>
        </p:spPr>
        <p:txBody>
          <a:bodyPr wrap="square">
            <a:spAutoFit/>
          </a:bodyPr>
          <a:lstStyle/>
          <a:p>
            <a:pPr>
              <a:spcAft>
                <a:spcPts val="600"/>
              </a:spcAft>
            </a:pPr>
            <a:r>
              <a:rPr lang="it-IT" sz="1800" b="1" i="0" u="none" strike="noStrike" dirty="0">
                <a:solidFill>
                  <a:srgbClr val="000000"/>
                </a:solidFill>
                <a:effectLst/>
                <a:latin typeface="Calibri" panose="020F0502020204030204" pitchFamily="34" charset="0"/>
              </a:rPr>
              <a:t>La Provincia ha </a:t>
            </a:r>
            <a:r>
              <a:rPr lang="it-IT" sz="1800" b="1" i="0" u="sng" strike="noStrike" dirty="0">
                <a:solidFill>
                  <a:srgbClr val="000000"/>
                </a:solidFill>
                <a:effectLst/>
                <a:latin typeface="Calibri" panose="020F0502020204030204" pitchFamily="34" charset="0"/>
              </a:rPr>
              <a:t>intenzione di potenziare </a:t>
            </a:r>
            <a:r>
              <a:rPr lang="it-IT" sz="1800" b="1" i="0" u="none" strike="noStrike" dirty="0">
                <a:solidFill>
                  <a:srgbClr val="000000"/>
                </a:solidFill>
                <a:effectLst/>
                <a:latin typeface="Calibri" panose="020F0502020204030204" pitchFamily="34" charset="0"/>
              </a:rPr>
              <a:t>i servizi erogati ai comuni o attivarne di nuovi?</a:t>
            </a:r>
            <a:r>
              <a:rPr lang="it-IT" dirty="0"/>
              <a:t> </a:t>
            </a:r>
            <a:endParaRPr lang="it-IT" sz="24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BAFAF70-E662-8B2B-508F-DCF11BF2ED8A}"/>
              </a:ext>
            </a:extLst>
          </p:cNvPr>
          <p:cNvSpPr txBox="1"/>
          <p:nvPr/>
        </p:nvSpPr>
        <p:spPr>
          <a:xfrm>
            <a:off x="807877" y="1726594"/>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6" name="CasellaDiTesto 5">
            <a:extLst>
              <a:ext uri="{FF2B5EF4-FFF2-40B4-BE49-F238E27FC236}">
                <a16:creationId xmlns:a16="http://schemas.microsoft.com/office/drawing/2014/main" id="{3EE7B671-0DFA-43CA-2DB6-6F5F2FE09684}"/>
              </a:ext>
            </a:extLst>
          </p:cNvPr>
          <p:cNvSpPr txBox="1"/>
          <p:nvPr/>
        </p:nvSpPr>
        <p:spPr>
          <a:xfrm>
            <a:off x="3884646" y="1726594"/>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 dei «si»</a:t>
            </a:r>
            <a:endParaRPr lang="it-IT" sz="1600" i="1" dirty="0"/>
          </a:p>
        </p:txBody>
      </p:sp>
      <p:sp>
        <p:nvSpPr>
          <p:cNvPr id="9" name="Titolo 8">
            <a:extLst>
              <a:ext uri="{FF2B5EF4-FFF2-40B4-BE49-F238E27FC236}">
                <a16:creationId xmlns:a16="http://schemas.microsoft.com/office/drawing/2014/main" id="{E5528E2B-138E-1DF6-6B70-23CB5061AAD0}"/>
              </a:ext>
            </a:extLst>
          </p:cNvPr>
          <p:cNvSpPr>
            <a:spLocks noGrp="1"/>
          </p:cNvSpPr>
          <p:nvPr>
            <p:ph type="title"/>
          </p:nvPr>
        </p:nvSpPr>
        <p:spPr>
          <a:xfrm>
            <a:off x="341745" y="360911"/>
            <a:ext cx="11490037" cy="845827"/>
          </a:xfrm>
        </p:spPr>
        <p:txBody>
          <a:bodyPr>
            <a:normAutofit fontScale="90000"/>
          </a:bodyPr>
          <a:lstStyle/>
          <a:p>
            <a:pPr>
              <a:lnSpc>
                <a:spcPct val="100000"/>
              </a:lnSpc>
            </a:pPr>
            <a:r>
              <a:rPr lang="it-IT" dirty="0"/>
              <a:t>Indipendentemente dal fatto che la Provincia eroghi o meno servizi, il 46,5% intende comunque </a:t>
            </a:r>
            <a:r>
              <a:rPr lang="it-IT" u="sng" dirty="0"/>
              <a:t>espandere l’attività </a:t>
            </a:r>
            <a:r>
              <a:rPr lang="it-IT" dirty="0"/>
              <a:t>(attivarli o aumentarli)</a:t>
            </a:r>
          </a:p>
        </p:txBody>
      </p:sp>
      <p:graphicFrame>
        <p:nvGraphicFramePr>
          <p:cNvPr id="5" name="Grafico 4">
            <a:extLst>
              <a:ext uri="{FF2B5EF4-FFF2-40B4-BE49-F238E27FC236}">
                <a16:creationId xmlns:a16="http://schemas.microsoft.com/office/drawing/2014/main" id="{56826F8A-CB7C-4EE9-B930-AA8B7FFF11B7}"/>
              </a:ext>
            </a:extLst>
          </p:cNvPr>
          <p:cNvGraphicFramePr>
            <a:graphicFrameLocks/>
          </p:cNvGraphicFramePr>
          <p:nvPr>
            <p:extLst>
              <p:ext uri="{D42A27DB-BD31-4B8C-83A1-F6EECF244321}">
                <p14:modId xmlns:p14="http://schemas.microsoft.com/office/powerpoint/2010/main" val="3101910514"/>
              </p:ext>
            </p:extLst>
          </p:nvPr>
        </p:nvGraphicFramePr>
        <p:xfrm>
          <a:off x="361739" y="2025474"/>
          <a:ext cx="3526971" cy="24151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a:extLst>
              <a:ext uri="{FF2B5EF4-FFF2-40B4-BE49-F238E27FC236}">
                <a16:creationId xmlns:a16="http://schemas.microsoft.com/office/drawing/2014/main" id="{BBF9EA70-BEC1-497B-9044-BB62004DA4F9}"/>
              </a:ext>
            </a:extLst>
          </p:cNvPr>
          <p:cNvGraphicFramePr>
            <a:graphicFrameLocks/>
          </p:cNvGraphicFramePr>
          <p:nvPr>
            <p:extLst>
              <p:ext uri="{D42A27DB-BD31-4B8C-83A1-F6EECF244321}">
                <p14:modId xmlns:p14="http://schemas.microsoft.com/office/powerpoint/2010/main" val="4060237638"/>
              </p:ext>
            </p:extLst>
          </p:nvPr>
        </p:nvGraphicFramePr>
        <p:xfrm>
          <a:off x="3884646" y="2087424"/>
          <a:ext cx="3803778" cy="3398219"/>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1A483495-08FE-9CEC-B210-976A21E9E630}"/>
              </a:ext>
            </a:extLst>
          </p:cNvPr>
          <p:cNvSpPr txBox="1"/>
          <p:nvPr/>
        </p:nvSpPr>
        <p:spPr>
          <a:xfrm>
            <a:off x="341745" y="5619568"/>
            <a:ext cx="11563927"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Si tratta soprattutto di quelle del Nord, delle più popolose e, più marcatamente, di quelle del modello avanzato</a:t>
            </a:r>
          </a:p>
        </p:txBody>
      </p:sp>
      <p:pic>
        <p:nvPicPr>
          <p:cNvPr id="13" name="Immagine 12">
            <a:extLst>
              <a:ext uri="{FF2B5EF4-FFF2-40B4-BE49-F238E27FC236}">
                <a16:creationId xmlns:a16="http://schemas.microsoft.com/office/drawing/2014/main" id="{F9CF1E96-4DFD-6D71-345C-5C53472D786A}"/>
              </a:ext>
            </a:extLst>
          </p:cNvPr>
          <p:cNvPicPr>
            <a:picLocks noChangeAspect="1"/>
          </p:cNvPicPr>
          <p:nvPr/>
        </p:nvPicPr>
        <p:blipFill>
          <a:blip r:embed="rId4"/>
          <a:stretch>
            <a:fillRect/>
          </a:stretch>
        </p:blipFill>
        <p:spPr>
          <a:xfrm>
            <a:off x="7718186" y="1726594"/>
            <a:ext cx="4176122" cy="3828620"/>
          </a:xfrm>
          <a:prstGeom prst="rect">
            <a:avLst/>
          </a:prstGeom>
        </p:spPr>
      </p:pic>
      <p:sp>
        <p:nvSpPr>
          <p:cNvPr id="3" name="Ovale 2">
            <a:extLst>
              <a:ext uri="{FF2B5EF4-FFF2-40B4-BE49-F238E27FC236}">
                <a16:creationId xmlns:a16="http://schemas.microsoft.com/office/drawing/2014/main" id="{4E597ABB-3A46-8753-C1B1-6C4EFF57C717}"/>
              </a:ext>
            </a:extLst>
          </p:cNvPr>
          <p:cNvSpPr/>
          <p:nvPr/>
        </p:nvSpPr>
        <p:spPr>
          <a:xfrm>
            <a:off x="4221018" y="2493818"/>
            <a:ext cx="3657600" cy="75028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6068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CFA533-4F56-E275-AB69-FA0E6EB10056}"/>
              </a:ext>
            </a:extLst>
          </p:cNvPr>
          <p:cNvSpPr txBox="1"/>
          <p:nvPr/>
        </p:nvSpPr>
        <p:spPr>
          <a:xfrm>
            <a:off x="350677" y="1022835"/>
            <a:ext cx="8979936" cy="646331"/>
          </a:xfrm>
          <a:prstGeom prst="rect">
            <a:avLst/>
          </a:prstGeom>
          <a:noFill/>
        </p:spPr>
        <p:txBody>
          <a:bodyPr wrap="square">
            <a:spAutoFit/>
          </a:bodyPr>
          <a:lstStyle/>
          <a:p>
            <a:pPr>
              <a:spcAft>
                <a:spcPts val="600"/>
              </a:spcAft>
            </a:pPr>
            <a:r>
              <a:rPr lang="it-IT" sz="1800" b="1" i="0" u="none" strike="noStrike" dirty="0">
                <a:solidFill>
                  <a:srgbClr val="000000"/>
                </a:solidFill>
                <a:effectLst/>
                <a:latin typeface="Calibri" panose="020F0502020204030204" pitchFamily="34" charset="0"/>
              </a:rPr>
              <a:t>Quanto sono </a:t>
            </a:r>
            <a:r>
              <a:rPr lang="it-IT" sz="1800" b="1" i="0" u="none" strike="noStrike" dirty="0">
                <a:solidFill>
                  <a:schemeClr val="accent1">
                    <a:lumMod val="75000"/>
                  </a:schemeClr>
                </a:solidFill>
                <a:effectLst/>
                <a:latin typeface="Calibri" panose="020F0502020204030204" pitchFamily="34" charset="0"/>
              </a:rPr>
              <a:t>rilevanti i seguenti obiettivi </a:t>
            </a:r>
            <a:r>
              <a:rPr lang="it-IT" sz="1800" b="1" i="0" u="none" strike="noStrike" dirty="0">
                <a:solidFill>
                  <a:srgbClr val="000000"/>
                </a:solidFill>
                <a:effectLst/>
                <a:latin typeface="Calibri" panose="020F0502020204030204" pitchFamily="34" charset="0"/>
              </a:rPr>
              <a:t>per lo sviluppo delle politiche del personale e che il suo ufficio intende raggiungere nei prossimi 2-3 anni?</a:t>
            </a:r>
            <a:endParaRPr lang="it-IT" sz="24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0BAFAF70-E662-8B2B-508F-DCF11BF2ED8A}"/>
              </a:ext>
            </a:extLst>
          </p:cNvPr>
          <p:cNvSpPr txBox="1"/>
          <p:nvPr/>
        </p:nvSpPr>
        <p:spPr>
          <a:xfrm>
            <a:off x="922176" y="1912487"/>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Indice di rilevanza (scala 0-10)</a:t>
            </a:r>
            <a:endParaRPr lang="it-IT" sz="1600" i="1" dirty="0"/>
          </a:p>
        </p:txBody>
      </p:sp>
      <p:sp>
        <p:nvSpPr>
          <p:cNvPr id="7" name="Titolo 6">
            <a:extLst>
              <a:ext uri="{FF2B5EF4-FFF2-40B4-BE49-F238E27FC236}">
                <a16:creationId xmlns:a16="http://schemas.microsoft.com/office/drawing/2014/main" id="{2C544124-52DF-03A4-D9C4-0B793C7AA02B}"/>
              </a:ext>
            </a:extLst>
          </p:cNvPr>
          <p:cNvSpPr>
            <a:spLocks noGrp="1"/>
          </p:cNvSpPr>
          <p:nvPr>
            <p:ph type="title"/>
          </p:nvPr>
        </p:nvSpPr>
        <p:spPr>
          <a:xfrm>
            <a:off x="360218" y="306000"/>
            <a:ext cx="11471564" cy="735422"/>
          </a:xfrm>
        </p:spPr>
        <p:txBody>
          <a:bodyPr/>
          <a:lstStyle/>
          <a:p>
            <a:r>
              <a:rPr lang="it-IT" u="sng" dirty="0"/>
              <a:t>Obiettivi prioritari </a:t>
            </a:r>
            <a:r>
              <a:rPr lang="it-IT" dirty="0"/>
              <a:t>di sviluppo delle politiche del personale</a:t>
            </a:r>
          </a:p>
        </p:txBody>
      </p:sp>
      <p:sp>
        <p:nvSpPr>
          <p:cNvPr id="3" name="Segnaposto numero diapositiva 2">
            <a:extLst>
              <a:ext uri="{FF2B5EF4-FFF2-40B4-BE49-F238E27FC236}">
                <a16:creationId xmlns:a16="http://schemas.microsoft.com/office/drawing/2014/main" id="{1AFC4DFE-2E7D-8E9A-9B59-95EB4CC0B2CB}"/>
              </a:ext>
            </a:extLst>
          </p:cNvPr>
          <p:cNvSpPr>
            <a:spLocks noGrp="1"/>
          </p:cNvSpPr>
          <p:nvPr>
            <p:ph type="sldNum" sz="quarter" idx="4294967295"/>
          </p:nvPr>
        </p:nvSpPr>
        <p:spPr>
          <a:xfrm>
            <a:off x="9448800" y="6652643"/>
            <a:ext cx="2743200" cy="365125"/>
          </a:xfrm>
        </p:spPr>
        <p:txBody>
          <a:bodyPr/>
          <a:lstStyle/>
          <a:p>
            <a:fld id="{6C79A015-D06E-468F-9876-C37AB971EA2F}" type="slidenum">
              <a:rPr lang="it-IT" smtClean="0"/>
              <a:t>16</a:t>
            </a:fld>
            <a:endParaRPr lang="it-IT"/>
          </a:p>
        </p:txBody>
      </p:sp>
      <p:graphicFrame>
        <p:nvGraphicFramePr>
          <p:cNvPr id="6" name="Grafico 5">
            <a:extLst>
              <a:ext uri="{FF2B5EF4-FFF2-40B4-BE49-F238E27FC236}">
                <a16:creationId xmlns:a16="http://schemas.microsoft.com/office/drawing/2014/main" id="{64200F18-FEB1-434B-8272-CCB91E5A07D8}"/>
              </a:ext>
            </a:extLst>
          </p:cNvPr>
          <p:cNvGraphicFramePr>
            <a:graphicFrameLocks/>
          </p:cNvGraphicFramePr>
          <p:nvPr>
            <p:extLst>
              <p:ext uri="{D42A27DB-BD31-4B8C-83A1-F6EECF244321}">
                <p14:modId xmlns:p14="http://schemas.microsoft.com/office/powerpoint/2010/main" val="116293711"/>
              </p:ext>
            </p:extLst>
          </p:nvPr>
        </p:nvGraphicFramePr>
        <p:xfrm>
          <a:off x="922175" y="1911767"/>
          <a:ext cx="5073676" cy="4138964"/>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a:extLst>
              <a:ext uri="{FF2B5EF4-FFF2-40B4-BE49-F238E27FC236}">
                <a16:creationId xmlns:a16="http://schemas.microsoft.com/office/drawing/2014/main" id="{EFB8D8FE-6BB5-A38B-152A-DAEA96FBB47B}"/>
              </a:ext>
            </a:extLst>
          </p:cNvPr>
          <p:cNvSpPr txBox="1"/>
          <p:nvPr/>
        </p:nvSpPr>
        <p:spPr>
          <a:xfrm>
            <a:off x="6696075" y="1895747"/>
            <a:ext cx="4657725" cy="4154984"/>
          </a:xfrm>
          <a:prstGeom prst="rect">
            <a:avLst/>
          </a:prstGeom>
          <a:solidFill>
            <a:srgbClr val="00449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it-IT" sz="2400" i="0" u="none" strike="noStrike" dirty="0">
                <a:solidFill>
                  <a:schemeClr val="bg1"/>
                </a:solidFill>
                <a:effectLst/>
                <a:latin typeface="Calibri" panose="020F0502020204030204" pitchFamily="34" charset="0"/>
              </a:rPr>
              <a:t>promuovere il benessere organizzativo e la sicurezza dei lavori;</a:t>
            </a:r>
          </a:p>
          <a:p>
            <a:pPr marL="342900" indent="-342900">
              <a:buFont typeface="+mj-lt"/>
              <a:buAutoNum type="arabicPeriod"/>
            </a:pPr>
            <a:r>
              <a:rPr lang="it-IT" sz="2400" i="0" u="none" strike="noStrike" dirty="0">
                <a:solidFill>
                  <a:schemeClr val="bg1"/>
                </a:solidFill>
                <a:effectLst/>
                <a:latin typeface="Calibri" panose="020F0502020204030204" pitchFamily="34" charset="0"/>
              </a:rPr>
              <a:t>migliorare la digitalizzazione dei processi HR;</a:t>
            </a:r>
          </a:p>
          <a:p>
            <a:pPr marL="342900" indent="-342900">
              <a:buFont typeface="+mj-lt"/>
              <a:buAutoNum type="arabicPeriod"/>
            </a:pPr>
            <a:r>
              <a:rPr lang="it-IT" sz="2400" i="0" u="none" strike="noStrike" dirty="0">
                <a:solidFill>
                  <a:schemeClr val="bg1"/>
                </a:solidFill>
                <a:effectLst/>
                <a:latin typeface="Calibri" panose="020F0502020204030204" pitchFamily="34" charset="0"/>
              </a:rPr>
              <a:t>aumentare le competenze digitali</a:t>
            </a:r>
          </a:p>
          <a:p>
            <a:pPr marL="342900" indent="-342900">
              <a:buFont typeface="+mj-lt"/>
              <a:buAutoNum type="arabicPeriod"/>
            </a:pPr>
            <a:r>
              <a:rPr lang="it-IT" sz="2400" dirty="0">
                <a:solidFill>
                  <a:schemeClr val="bg1"/>
                </a:solidFill>
                <a:latin typeface="Calibri" panose="020F0502020204030204" pitchFamily="34" charset="0"/>
              </a:rPr>
              <a:t>sviluppare le competenze tecniche e manageriali;</a:t>
            </a:r>
          </a:p>
          <a:p>
            <a:pPr marL="342900" indent="-342900">
              <a:buFont typeface="+mj-lt"/>
              <a:buAutoNum type="arabicPeriod"/>
            </a:pPr>
            <a:r>
              <a:rPr lang="it-IT" sz="2400" i="0" u="none" strike="noStrike" dirty="0">
                <a:solidFill>
                  <a:schemeClr val="bg1"/>
                </a:solidFill>
                <a:effectLst/>
                <a:latin typeface="Calibri" panose="020F0502020204030204" pitchFamily="34" charset="0"/>
              </a:rPr>
              <a:t>sostenere la collaborazione tra enti per una gestione più integrata delle risorse.</a:t>
            </a:r>
          </a:p>
        </p:txBody>
      </p:sp>
    </p:spTree>
    <p:extLst>
      <p:ext uri="{BB962C8B-B14F-4D97-AF65-F5344CB8AC3E}">
        <p14:creationId xmlns:p14="http://schemas.microsoft.com/office/powerpoint/2010/main" val="89744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D8E8-DFC9-6F92-3FBC-7CD53EC17254}"/>
              </a:ext>
            </a:extLst>
          </p:cNvPr>
          <p:cNvSpPr>
            <a:spLocks noGrp="1"/>
          </p:cNvSpPr>
          <p:nvPr>
            <p:ph type="title"/>
          </p:nvPr>
        </p:nvSpPr>
        <p:spPr/>
        <p:txBody>
          <a:bodyPr>
            <a:normAutofit/>
          </a:bodyPr>
          <a:lstStyle/>
          <a:p>
            <a:r>
              <a:rPr lang="it-IT" u="sng" dirty="0"/>
              <a:t>Criticità</a:t>
            </a:r>
            <a:r>
              <a:rPr lang="it-IT" dirty="0"/>
              <a:t> nella gestione del personale: principali ostacoli</a:t>
            </a:r>
          </a:p>
        </p:txBody>
      </p:sp>
      <p:sp>
        <p:nvSpPr>
          <p:cNvPr id="4" name="CasellaDiTesto 3">
            <a:extLst>
              <a:ext uri="{FF2B5EF4-FFF2-40B4-BE49-F238E27FC236}">
                <a16:creationId xmlns:a16="http://schemas.microsoft.com/office/drawing/2014/main" id="{DDCFA533-4F56-E275-AB69-FA0E6EB10056}"/>
              </a:ext>
            </a:extLst>
          </p:cNvPr>
          <p:cNvSpPr txBox="1"/>
          <p:nvPr/>
        </p:nvSpPr>
        <p:spPr>
          <a:xfrm>
            <a:off x="526170" y="1156269"/>
            <a:ext cx="10723723" cy="369332"/>
          </a:xfrm>
          <a:prstGeom prst="rect">
            <a:avLst/>
          </a:prstGeom>
          <a:noFill/>
        </p:spPr>
        <p:txBody>
          <a:bodyPr wrap="square">
            <a:spAutoFit/>
          </a:bodyPr>
          <a:lstStyle/>
          <a:p>
            <a:pPr>
              <a:spcAft>
                <a:spcPts val="600"/>
              </a:spcAft>
            </a:pPr>
            <a:r>
              <a:rPr lang="it-IT" b="1" kern="100" dirty="0">
                <a:effectLst/>
                <a:latin typeface="Calibri" panose="020F0502020204030204" pitchFamily="34" charset="0"/>
                <a:ea typeface="Aptos" panose="020B0004020202020204" pitchFamily="34" charset="0"/>
                <a:cs typeface="Calibri" panose="020F0502020204030204" pitchFamily="34" charset="0"/>
              </a:rPr>
              <a:t>Qual è il livello di criticità delle seguenti sfide, che affronta nella gestione del personale/risorse umane?</a:t>
            </a:r>
            <a:endParaRPr lang="it-IT"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E4F3404-DCCB-72DF-C8FA-AD1DBDC5DA27}"/>
              </a:ext>
            </a:extLst>
          </p:cNvPr>
          <p:cNvSpPr txBox="1"/>
          <p:nvPr/>
        </p:nvSpPr>
        <p:spPr>
          <a:xfrm>
            <a:off x="960277" y="1611142"/>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Indice di criticità (scala 0-10)</a:t>
            </a:r>
            <a:endParaRPr lang="it-IT" sz="1600" i="1" dirty="0"/>
          </a:p>
        </p:txBody>
      </p:sp>
      <p:graphicFrame>
        <p:nvGraphicFramePr>
          <p:cNvPr id="8" name="Grafico 7">
            <a:extLst>
              <a:ext uri="{FF2B5EF4-FFF2-40B4-BE49-F238E27FC236}">
                <a16:creationId xmlns:a16="http://schemas.microsoft.com/office/drawing/2014/main" id="{E4C15446-73AB-46D3-ADA0-7FC6761AFACD}"/>
              </a:ext>
            </a:extLst>
          </p:cNvPr>
          <p:cNvGraphicFramePr>
            <a:graphicFrameLocks/>
          </p:cNvGraphicFramePr>
          <p:nvPr>
            <p:extLst>
              <p:ext uri="{D42A27DB-BD31-4B8C-83A1-F6EECF244321}">
                <p14:modId xmlns:p14="http://schemas.microsoft.com/office/powerpoint/2010/main" val="4030018340"/>
              </p:ext>
            </p:extLst>
          </p:nvPr>
        </p:nvGraphicFramePr>
        <p:xfrm>
          <a:off x="450279" y="1885040"/>
          <a:ext cx="5288048" cy="334274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EF8F68C0-1FA3-159C-5CD5-9D546717501B}"/>
              </a:ext>
            </a:extLst>
          </p:cNvPr>
          <p:cNvSpPr txBox="1"/>
          <p:nvPr/>
        </p:nvSpPr>
        <p:spPr>
          <a:xfrm>
            <a:off x="6696075" y="1888491"/>
            <a:ext cx="4657725" cy="3046988"/>
          </a:xfrm>
          <a:prstGeom prst="rect">
            <a:avLst/>
          </a:prstGeom>
          <a:solidFill>
            <a:srgbClr val="00449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it-IT" sz="2400" dirty="0">
                <a:solidFill>
                  <a:schemeClr val="bg1"/>
                </a:solidFill>
              </a:rPr>
              <a:t>limitazione delle risorse economiche ;</a:t>
            </a:r>
          </a:p>
          <a:p>
            <a:pPr marL="342900" indent="-342900">
              <a:buFont typeface="+mj-lt"/>
              <a:buAutoNum type="arabicPeriod"/>
            </a:pPr>
            <a:r>
              <a:rPr lang="it-IT" sz="2400" dirty="0">
                <a:solidFill>
                  <a:schemeClr val="bg1"/>
                </a:solidFill>
              </a:rPr>
              <a:t>difficoltà nel reclutamento ;</a:t>
            </a:r>
          </a:p>
          <a:p>
            <a:pPr marL="342900" indent="-342900">
              <a:buFont typeface="+mj-lt"/>
              <a:buAutoNum type="arabicPeriod"/>
            </a:pPr>
            <a:r>
              <a:rPr lang="it-IT" sz="2400" dirty="0">
                <a:solidFill>
                  <a:schemeClr val="bg1"/>
                </a:solidFill>
              </a:rPr>
              <a:t>carenza di personale qualificato; </a:t>
            </a:r>
          </a:p>
          <a:p>
            <a:pPr marL="342900" indent="-342900">
              <a:buFont typeface="+mj-lt"/>
              <a:buAutoNum type="arabicPeriod"/>
            </a:pPr>
            <a:r>
              <a:rPr lang="it-IT" sz="2400" dirty="0">
                <a:solidFill>
                  <a:schemeClr val="bg1"/>
                </a:solidFill>
              </a:rPr>
              <a:t>difficoltà nella digitalizzazione dei processi;</a:t>
            </a:r>
          </a:p>
          <a:p>
            <a:pPr marL="342900" indent="-342900">
              <a:buFont typeface="+mj-lt"/>
              <a:buAutoNum type="arabicPeriod"/>
            </a:pPr>
            <a:r>
              <a:rPr lang="it-IT" sz="2400" dirty="0">
                <a:solidFill>
                  <a:schemeClr val="bg1"/>
                </a:solidFill>
              </a:rPr>
              <a:t>necessità di migliorare la comunicazione interna. </a:t>
            </a:r>
          </a:p>
        </p:txBody>
      </p:sp>
    </p:spTree>
    <p:extLst>
      <p:ext uri="{BB962C8B-B14F-4D97-AF65-F5344CB8AC3E}">
        <p14:creationId xmlns:p14="http://schemas.microsoft.com/office/powerpoint/2010/main" val="197202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40340-1209-4F35-8137-86F30325701A}"/>
              </a:ext>
            </a:extLst>
          </p:cNvPr>
          <p:cNvSpPr>
            <a:spLocks noGrp="1"/>
          </p:cNvSpPr>
          <p:nvPr>
            <p:ph type="title"/>
          </p:nvPr>
        </p:nvSpPr>
        <p:spPr>
          <a:xfrm>
            <a:off x="360218" y="496919"/>
            <a:ext cx="11471564" cy="735422"/>
          </a:xfrm>
        </p:spPr>
        <p:txBody>
          <a:bodyPr>
            <a:normAutofit fontScale="90000"/>
          </a:bodyPr>
          <a:lstStyle/>
          <a:p>
            <a:r>
              <a:rPr lang="it-IT" dirty="0"/>
              <a:t>Quali </a:t>
            </a:r>
            <a:r>
              <a:rPr lang="it-IT" u="sng" dirty="0"/>
              <a:t>procedure</a:t>
            </a:r>
            <a:r>
              <a:rPr lang="it-IT" dirty="0"/>
              <a:t> di gestione del personale sono </a:t>
            </a:r>
            <a:r>
              <a:rPr lang="it-IT" u="sng" dirty="0"/>
              <a:t>formalizzate</a:t>
            </a:r>
            <a:r>
              <a:rPr lang="it-IT" dirty="0"/>
              <a:t> e standardizzate? </a:t>
            </a:r>
          </a:p>
        </p:txBody>
      </p:sp>
      <p:sp>
        <p:nvSpPr>
          <p:cNvPr id="4" name="CasellaDiTesto 3">
            <a:extLst>
              <a:ext uri="{FF2B5EF4-FFF2-40B4-BE49-F238E27FC236}">
                <a16:creationId xmlns:a16="http://schemas.microsoft.com/office/drawing/2014/main" id="{5AE4B27A-E1DF-D0B9-9146-AC55AE17312E}"/>
              </a:ext>
            </a:extLst>
          </p:cNvPr>
          <p:cNvSpPr txBox="1"/>
          <p:nvPr/>
        </p:nvSpPr>
        <p:spPr>
          <a:xfrm>
            <a:off x="660095" y="1467977"/>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 (risposta multipla)</a:t>
            </a:r>
            <a:endParaRPr lang="it-IT" sz="1600" i="1" dirty="0"/>
          </a:p>
        </p:txBody>
      </p:sp>
      <p:graphicFrame>
        <p:nvGraphicFramePr>
          <p:cNvPr id="5" name="Grafico 4">
            <a:extLst>
              <a:ext uri="{FF2B5EF4-FFF2-40B4-BE49-F238E27FC236}">
                <a16:creationId xmlns:a16="http://schemas.microsoft.com/office/drawing/2014/main" id="{2DCCD932-6C12-0FE9-17B6-6D9949F0F5F3}"/>
              </a:ext>
            </a:extLst>
          </p:cNvPr>
          <p:cNvGraphicFramePr>
            <a:graphicFrameLocks/>
          </p:cNvGraphicFramePr>
          <p:nvPr>
            <p:extLst>
              <p:ext uri="{D42A27DB-BD31-4B8C-83A1-F6EECF244321}">
                <p14:modId xmlns:p14="http://schemas.microsoft.com/office/powerpoint/2010/main" val="3527636211"/>
              </p:ext>
            </p:extLst>
          </p:nvPr>
        </p:nvGraphicFramePr>
        <p:xfrm>
          <a:off x="660095" y="1875495"/>
          <a:ext cx="4865836" cy="3451139"/>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a:extLst>
              <a:ext uri="{FF2B5EF4-FFF2-40B4-BE49-F238E27FC236}">
                <a16:creationId xmlns:a16="http://schemas.microsoft.com/office/drawing/2014/main" id="{C9487D23-125C-4B7A-45A7-59A4F891A12D}"/>
              </a:ext>
            </a:extLst>
          </p:cNvPr>
          <p:cNvSpPr txBox="1"/>
          <p:nvPr/>
        </p:nvSpPr>
        <p:spPr>
          <a:xfrm>
            <a:off x="6486661" y="1806531"/>
            <a:ext cx="4861250" cy="3046988"/>
          </a:xfrm>
          <a:prstGeom prst="rect">
            <a:avLst/>
          </a:prstGeom>
          <a:solidFill>
            <a:srgbClr val="00449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mj-lt"/>
              <a:buAutoNum type="arabicPeriod"/>
            </a:pPr>
            <a:r>
              <a:rPr lang="it-IT" sz="2400" dirty="0">
                <a:solidFill>
                  <a:schemeClr val="bg1"/>
                </a:solidFill>
              </a:rPr>
              <a:t>reclutamento e selezione o gestione dei concorsi;</a:t>
            </a:r>
          </a:p>
          <a:p>
            <a:pPr marL="457200" indent="-457200">
              <a:buFont typeface="+mj-lt"/>
              <a:buAutoNum type="arabicPeriod"/>
            </a:pPr>
            <a:r>
              <a:rPr lang="it-IT" sz="2400" dirty="0">
                <a:solidFill>
                  <a:schemeClr val="bg1"/>
                </a:solidFill>
              </a:rPr>
              <a:t>valutazione delle performance;</a:t>
            </a:r>
          </a:p>
          <a:p>
            <a:pPr marL="457200" indent="-457200">
              <a:buFont typeface="+mj-lt"/>
              <a:buAutoNum type="arabicPeriod"/>
            </a:pPr>
            <a:r>
              <a:rPr lang="it-IT" sz="2400" dirty="0">
                <a:solidFill>
                  <a:schemeClr val="bg1"/>
                </a:solidFill>
              </a:rPr>
              <a:t>gestione dei procedimenti disciplinari;</a:t>
            </a:r>
          </a:p>
          <a:p>
            <a:pPr marL="457200" indent="-457200">
              <a:buFont typeface="+mj-lt"/>
              <a:buAutoNum type="arabicPeriod"/>
            </a:pPr>
            <a:r>
              <a:rPr lang="it-IT" sz="2400" dirty="0">
                <a:solidFill>
                  <a:schemeClr val="bg1"/>
                </a:solidFill>
              </a:rPr>
              <a:t>mobilità interna;</a:t>
            </a:r>
          </a:p>
          <a:p>
            <a:pPr marL="457200" indent="-457200">
              <a:buFont typeface="+mj-lt"/>
              <a:buAutoNum type="arabicPeriod"/>
            </a:pPr>
            <a:r>
              <a:rPr lang="it-IT" sz="2400" dirty="0">
                <a:solidFill>
                  <a:schemeClr val="bg1"/>
                </a:solidFill>
              </a:rPr>
              <a:t>convenzioni con i comuni;</a:t>
            </a:r>
          </a:p>
          <a:p>
            <a:pPr marL="457200" indent="-457200">
              <a:buFont typeface="+mj-lt"/>
              <a:buAutoNum type="arabicPeriod"/>
            </a:pPr>
            <a:r>
              <a:rPr lang="it-IT" sz="2400" dirty="0">
                <a:solidFill>
                  <a:schemeClr val="bg1"/>
                </a:solidFill>
              </a:rPr>
              <a:t>formazione.</a:t>
            </a:r>
          </a:p>
        </p:txBody>
      </p:sp>
    </p:spTree>
    <p:extLst>
      <p:ext uri="{BB962C8B-B14F-4D97-AF65-F5344CB8AC3E}">
        <p14:creationId xmlns:p14="http://schemas.microsoft.com/office/powerpoint/2010/main" val="157407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9A1AC-414C-28DA-6885-8542557F0D50}"/>
              </a:ext>
            </a:extLst>
          </p:cNvPr>
          <p:cNvSpPr>
            <a:spLocks noGrp="1"/>
          </p:cNvSpPr>
          <p:nvPr>
            <p:ph type="title"/>
          </p:nvPr>
        </p:nvSpPr>
        <p:spPr/>
        <p:txBody>
          <a:bodyPr/>
          <a:lstStyle/>
          <a:p>
            <a:r>
              <a:rPr lang="it-IT" dirty="0"/>
              <a:t>Ambiti prioritari e modalità di gestione della </a:t>
            </a:r>
            <a:r>
              <a:rPr lang="it-IT" u="sng" dirty="0"/>
              <a:t>formazione</a:t>
            </a:r>
          </a:p>
        </p:txBody>
      </p:sp>
      <p:graphicFrame>
        <p:nvGraphicFramePr>
          <p:cNvPr id="9" name="Grafico 8">
            <a:extLst>
              <a:ext uri="{FF2B5EF4-FFF2-40B4-BE49-F238E27FC236}">
                <a16:creationId xmlns:a16="http://schemas.microsoft.com/office/drawing/2014/main" id="{BA62DCC4-FD33-4A1A-A68C-0DA245EF2111}"/>
              </a:ext>
            </a:extLst>
          </p:cNvPr>
          <p:cNvGraphicFramePr>
            <a:graphicFrameLocks/>
          </p:cNvGraphicFramePr>
          <p:nvPr>
            <p:extLst>
              <p:ext uri="{D42A27DB-BD31-4B8C-83A1-F6EECF244321}">
                <p14:modId xmlns:p14="http://schemas.microsoft.com/office/powerpoint/2010/main" val="3283796562"/>
              </p:ext>
            </p:extLst>
          </p:nvPr>
        </p:nvGraphicFramePr>
        <p:xfrm>
          <a:off x="6045321" y="1853398"/>
          <a:ext cx="4734955" cy="2396534"/>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DDCFA533-4F56-E275-AB69-FA0E6EB10056}"/>
              </a:ext>
            </a:extLst>
          </p:cNvPr>
          <p:cNvSpPr txBox="1"/>
          <p:nvPr/>
        </p:nvSpPr>
        <p:spPr>
          <a:xfrm>
            <a:off x="350677" y="1244496"/>
            <a:ext cx="8979936" cy="369332"/>
          </a:xfrm>
          <a:prstGeom prst="rect">
            <a:avLst/>
          </a:prstGeom>
          <a:noFill/>
        </p:spPr>
        <p:txBody>
          <a:bodyPr wrap="square">
            <a:spAutoFit/>
          </a:bodyPr>
          <a:lstStyle/>
          <a:p>
            <a:pPr>
              <a:spcAft>
                <a:spcPts val="600"/>
              </a:spcAft>
            </a:pPr>
            <a:r>
              <a:rPr lang="it-IT" sz="1800" b="1" i="0" u="none" strike="noStrike" dirty="0">
                <a:solidFill>
                  <a:schemeClr val="accent1">
                    <a:lumMod val="75000"/>
                  </a:schemeClr>
                </a:solidFill>
                <a:effectLst/>
                <a:latin typeface="Calibri" panose="020F0502020204030204" pitchFamily="34" charset="0"/>
              </a:rPr>
              <a:t>Ha </a:t>
            </a:r>
            <a:r>
              <a:rPr lang="it-IT" sz="1800" b="1" i="0" u="sng" strike="noStrike" dirty="0">
                <a:solidFill>
                  <a:schemeClr val="accent1">
                    <a:lumMod val="75000"/>
                  </a:schemeClr>
                </a:solidFill>
                <a:effectLst/>
                <a:latin typeface="Calibri" panose="020F0502020204030204" pitchFamily="34" charset="0"/>
              </a:rPr>
              <a:t>erogato formazione </a:t>
            </a:r>
            <a:r>
              <a:rPr lang="it-IT" sz="1800" b="1" i="0" u="none" strike="noStrike" dirty="0">
                <a:solidFill>
                  <a:srgbClr val="000000"/>
                </a:solidFill>
                <a:effectLst/>
                <a:latin typeface="Calibri" panose="020F0502020204030204" pitchFamily="34" charset="0"/>
              </a:rPr>
              <a:t>nell'ultimo anno?</a:t>
            </a:r>
            <a:endParaRPr lang="it-IT" sz="24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0BAFAF70-E662-8B2B-508F-DCF11BF2ED8A}"/>
              </a:ext>
            </a:extLst>
          </p:cNvPr>
          <p:cNvSpPr txBox="1"/>
          <p:nvPr/>
        </p:nvSpPr>
        <p:spPr>
          <a:xfrm>
            <a:off x="807877" y="1719898"/>
            <a:ext cx="265880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6" name="CasellaDiTesto 5">
            <a:extLst>
              <a:ext uri="{FF2B5EF4-FFF2-40B4-BE49-F238E27FC236}">
                <a16:creationId xmlns:a16="http://schemas.microsoft.com/office/drawing/2014/main" id="{3EE7B671-0DFA-43CA-2DB6-6F5F2FE09684}"/>
              </a:ext>
            </a:extLst>
          </p:cNvPr>
          <p:cNvSpPr txBox="1"/>
          <p:nvPr/>
        </p:nvSpPr>
        <p:spPr>
          <a:xfrm>
            <a:off x="4576999" y="1208064"/>
            <a:ext cx="6774801" cy="646331"/>
          </a:xfrm>
          <a:prstGeom prst="rect">
            <a:avLst/>
          </a:prstGeom>
          <a:noFill/>
        </p:spPr>
        <p:txBody>
          <a:bodyPr wrap="square">
            <a:spAutoFit/>
          </a:bodyPr>
          <a:lstStyle/>
          <a:p>
            <a:r>
              <a:rPr lang="it-IT" b="1" u="none" strike="noStrike" dirty="0">
                <a:solidFill>
                  <a:srgbClr val="000000"/>
                </a:solidFill>
                <a:effectLst/>
                <a:latin typeface="Calibri" panose="020F0502020204030204" pitchFamily="34" charset="0"/>
              </a:rPr>
              <a:t>Se si, in quale delle seguenti </a:t>
            </a:r>
            <a:r>
              <a:rPr lang="it-IT" b="1" u="sng" strike="noStrike" dirty="0">
                <a:solidFill>
                  <a:srgbClr val="000000"/>
                </a:solidFill>
                <a:effectLst/>
                <a:latin typeface="Calibri" panose="020F0502020204030204" pitchFamily="34" charset="0"/>
              </a:rPr>
              <a:t>aree </a:t>
            </a:r>
            <a:r>
              <a:rPr lang="it-IT" b="1" u="none" strike="noStrike" dirty="0">
                <a:solidFill>
                  <a:srgbClr val="000000"/>
                </a:solidFill>
                <a:effectLst/>
                <a:latin typeface="Calibri" panose="020F0502020204030204" pitchFamily="34" charset="0"/>
              </a:rPr>
              <a:t>è stata erogata formazione nell’ultimo anno? </a:t>
            </a:r>
            <a:r>
              <a:rPr lang="it-IT" sz="1600" b="1" i="1" u="none" strike="noStrike" dirty="0">
                <a:solidFill>
                  <a:srgbClr val="000000"/>
                </a:solidFill>
                <a:effectLst/>
                <a:latin typeface="Calibri" panose="020F0502020204030204" pitchFamily="34" charset="0"/>
              </a:rPr>
              <a:t>(percentuale sul totale, risposta multipla)</a:t>
            </a:r>
            <a:endParaRPr lang="it-IT" sz="1600" i="1" dirty="0"/>
          </a:p>
        </p:txBody>
      </p:sp>
      <p:sp>
        <p:nvSpPr>
          <p:cNvPr id="12" name="CasellaDiTesto 11">
            <a:extLst>
              <a:ext uri="{FF2B5EF4-FFF2-40B4-BE49-F238E27FC236}">
                <a16:creationId xmlns:a16="http://schemas.microsoft.com/office/drawing/2014/main" id="{E2FD889E-6C38-72A7-0223-74BDF8D27B24}"/>
              </a:ext>
            </a:extLst>
          </p:cNvPr>
          <p:cNvSpPr txBox="1"/>
          <p:nvPr/>
        </p:nvSpPr>
        <p:spPr>
          <a:xfrm>
            <a:off x="4959220" y="4206263"/>
            <a:ext cx="6989404" cy="369332"/>
          </a:xfrm>
          <a:prstGeom prst="rect">
            <a:avLst/>
          </a:prstGeom>
          <a:noFill/>
        </p:spPr>
        <p:txBody>
          <a:bodyPr wrap="square">
            <a:spAutoFit/>
          </a:bodyPr>
          <a:lstStyle/>
          <a:p>
            <a:r>
              <a:rPr lang="it-IT" sz="1800" b="1" i="0" u="none" strike="noStrike" dirty="0">
                <a:solidFill>
                  <a:srgbClr val="000000"/>
                </a:solidFill>
                <a:effectLst/>
                <a:latin typeface="Calibri" panose="020F0502020204030204" pitchFamily="34" charset="0"/>
              </a:rPr>
              <a:t>La formazione viene </a:t>
            </a:r>
            <a:r>
              <a:rPr lang="it-IT" sz="1800" b="1" i="0" u="sng" strike="noStrike" dirty="0">
                <a:solidFill>
                  <a:srgbClr val="000000"/>
                </a:solidFill>
                <a:effectLst/>
                <a:latin typeface="Calibri" panose="020F0502020204030204" pitchFamily="34" charset="0"/>
              </a:rPr>
              <a:t>gestita </a:t>
            </a:r>
            <a:r>
              <a:rPr lang="it-IT" sz="1800" b="1" i="1" u="none" strike="noStrike" dirty="0">
                <a:solidFill>
                  <a:srgbClr val="000000"/>
                </a:solidFill>
                <a:effectLst/>
                <a:latin typeface="Calibri" panose="020F0502020204030204" pitchFamily="34" charset="0"/>
              </a:rPr>
              <a:t>(percentuale sul totale, risposta multipla) </a:t>
            </a:r>
            <a:r>
              <a:rPr lang="it-IT" sz="1800" b="1" i="0" u="none" strike="noStrike" dirty="0">
                <a:solidFill>
                  <a:srgbClr val="000000"/>
                </a:solidFill>
                <a:effectLst/>
                <a:latin typeface="Calibri" panose="020F0502020204030204" pitchFamily="34" charset="0"/>
              </a:rPr>
              <a:t>:</a:t>
            </a:r>
            <a:r>
              <a:rPr lang="it-IT" dirty="0"/>
              <a:t> </a:t>
            </a:r>
          </a:p>
        </p:txBody>
      </p:sp>
      <p:sp>
        <p:nvSpPr>
          <p:cNvPr id="7" name="Segnaposto numero diapositiva 2">
            <a:extLst>
              <a:ext uri="{FF2B5EF4-FFF2-40B4-BE49-F238E27FC236}">
                <a16:creationId xmlns:a16="http://schemas.microsoft.com/office/drawing/2014/main" id="{129FA19D-729A-C7CF-D4FD-67D46622A0B2}"/>
              </a:ext>
            </a:extLst>
          </p:cNvPr>
          <p:cNvSpPr txBox="1">
            <a:spLocks/>
          </p:cNvSpPr>
          <p:nvPr/>
        </p:nvSpPr>
        <p:spPr>
          <a:xfrm>
            <a:off x="9448800" y="6947623"/>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79A015-D06E-468F-9876-C37AB971EA2F}" type="slidenum">
              <a:rPr lang="it-IT" smtClean="0"/>
              <a:pPr/>
              <a:t>19</a:t>
            </a:fld>
            <a:endParaRPr lang="it-IT"/>
          </a:p>
        </p:txBody>
      </p:sp>
      <p:graphicFrame>
        <p:nvGraphicFramePr>
          <p:cNvPr id="8" name="Grafico 7">
            <a:extLst>
              <a:ext uri="{FF2B5EF4-FFF2-40B4-BE49-F238E27FC236}">
                <a16:creationId xmlns:a16="http://schemas.microsoft.com/office/drawing/2014/main" id="{50C54E22-32A3-4CED-B1F9-C12783F9DD41}"/>
              </a:ext>
            </a:extLst>
          </p:cNvPr>
          <p:cNvGraphicFramePr>
            <a:graphicFrameLocks/>
          </p:cNvGraphicFramePr>
          <p:nvPr>
            <p:extLst>
              <p:ext uri="{D42A27DB-BD31-4B8C-83A1-F6EECF244321}">
                <p14:modId xmlns:p14="http://schemas.microsoft.com/office/powerpoint/2010/main" val="2425049709"/>
              </p:ext>
            </p:extLst>
          </p:nvPr>
        </p:nvGraphicFramePr>
        <p:xfrm>
          <a:off x="447884" y="2050540"/>
          <a:ext cx="4511336" cy="3200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a:extLst>
              <a:ext uri="{FF2B5EF4-FFF2-40B4-BE49-F238E27FC236}">
                <a16:creationId xmlns:a16="http://schemas.microsoft.com/office/drawing/2014/main" id="{DA99D292-C9A2-4712-ADBA-25D77F3658A2}"/>
              </a:ext>
            </a:extLst>
          </p:cNvPr>
          <p:cNvGraphicFramePr>
            <a:graphicFrameLocks/>
          </p:cNvGraphicFramePr>
          <p:nvPr>
            <p:extLst>
              <p:ext uri="{D42A27DB-BD31-4B8C-83A1-F6EECF244321}">
                <p14:modId xmlns:p14="http://schemas.microsoft.com/office/powerpoint/2010/main" val="1409845144"/>
              </p:ext>
            </p:extLst>
          </p:nvPr>
        </p:nvGraphicFramePr>
        <p:xfrm>
          <a:off x="5542384" y="4544841"/>
          <a:ext cx="4734955" cy="1763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576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360218" y="300499"/>
            <a:ext cx="11471564" cy="505267"/>
          </a:xfrm>
          <a:prstGeom prst="rect">
            <a:avLst/>
          </a:prstGeom>
        </p:spPr>
        <p:txBody>
          <a:bodyPr vert="horz" wrap="square" lIns="0" tIns="12700" rIns="0" bIns="0" rtlCol="0">
            <a:spAutoFit/>
          </a:bodyPr>
          <a:lstStyle/>
          <a:p>
            <a:pPr marL="12700">
              <a:lnSpc>
                <a:spcPct val="100000"/>
              </a:lnSpc>
              <a:spcBef>
                <a:spcPts val="100"/>
              </a:spcBef>
            </a:pPr>
            <a:r>
              <a:rPr lang="it-IT" dirty="0"/>
              <a:t>Attività</a:t>
            </a:r>
            <a:endParaRPr dirty="0"/>
          </a:p>
        </p:txBody>
      </p:sp>
      <p:sp>
        <p:nvSpPr>
          <p:cNvPr id="3" name="Rectangle 3">
            <a:extLst>
              <a:ext uri="{FF2B5EF4-FFF2-40B4-BE49-F238E27FC236}">
                <a16:creationId xmlns:a16="http://schemas.microsoft.com/office/drawing/2014/main" id="{B205D10D-E0FE-9508-DF45-06F1A3AD5E90}"/>
              </a:ext>
            </a:extLst>
          </p:cNvPr>
          <p:cNvSpPr/>
          <p:nvPr/>
        </p:nvSpPr>
        <p:spPr>
          <a:xfrm>
            <a:off x="553571" y="998034"/>
            <a:ext cx="3420000" cy="360000"/>
          </a:xfrm>
          <a:prstGeom prst="rect">
            <a:avLst/>
          </a:prstGeom>
          <a:solidFill>
            <a:srgbClr val="00B0F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sz="2000" b="1">
                <a:solidFill>
                  <a:srgbClr val="FFFFFF"/>
                </a:solidFill>
                <a:latin typeface="Calibri"/>
              </a:rPr>
              <a:t>Fasi</a:t>
            </a:r>
          </a:p>
        </p:txBody>
      </p:sp>
      <p:sp>
        <p:nvSpPr>
          <p:cNvPr id="4" name="Rectangle 4">
            <a:extLst>
              <a:ext uri="{FF2B5EF4-FFF2-40B4-BE49-F238E27FC236}">
                <a16:creationId xmlns:a16="http://schemas.microsoft.com/office/drawing/2014/main" id="{A13B1D09-58AB-EF7B-47D0-8B559F0DD33C}"/>
              </a:ext>
            </a:extLst>
          </p:cNvPr>
          <p:cNvSpPr/>
          <p:nvPr/>
        </p:nvSpPr>
        <p:spPr>
          <a:xfrm>
            <a:off x="4398570" y="998034"/>
            <a:ext cx="3420000" cy="360000"/>
          </a:xfrm>
          <a:prstGeom prst="rect">
            <a:avLst/>
          </a:prstGeom>
          <a:solidFill>
            <a:srgbClr val="FFC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sz="2000" b="1" dirty="0">
                <a:solidFill>
                  <a:srgbClr val="FFFFFF"/>
                </a:solidFill>
                <a:latin typeface="Calibri"/>
              </a:rPr>
              <a:t>Output</a:t>
            </a:r>
          </a:p>
        </p:txBody>
      </p:sp>
      <p:sp>
        <p:nvSpPr>
          <p:cNvPr id="5" name="Rectangle 5">
            <a:extLst>
              <a:ext uri="{FF2B5EF4-FFF2-40B4-BE49-F238E27FC236}">
                <a16:creationId xmlns:a16="http://schemas.microsoft.com/office/drawing/2014/main" id="{C569B627-E003-0119-BB94-D127E7D957DD}"/>
              </a:ext>
            </a:extLst>
          </p:cNvPr>
          <p:cNvSpPr/>
          <p:nvPr/>
        </p:nvSpPr>
        <p:spPr>
          <a:xfrm>
            <a:off x="8207176" y="998034"/>
            <a:ext cx="3420000" cy="360000"/>
          </a:xfrm>
          <a:prstGeom prst="rect">
            <a:avLst/>
          </a:prstGeom>
          <a:solidFill>
            <a:srgbClr val="67EF2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sz="2000" b="1" dirty="0" err="1">
                <a:solidFill>
                  <a:srgbClr val="FFFFFF"/>
                </a:solidFill>
                <a:latin typeface="Calibri"/>
              </a:rPr>
              <a:t>Tempistiche</a:t>
            </a:r>
            <a:endParaRPr sz="2000" b="1" dirty="0">
              <a:solidFill>
                <a:srgbClr val="FFFFFF"/>
              </a:solidFill>
              <a:latin typeface="Calibri"/>
            </a:endParaRPr>
          </a:p>
        </p:txBody>
      </p:sp>
      <p:sp>
        <p:nvSpPr>
          <p:cNvPr id="6" name="Rectangle 7">
            <a:extLst>
              <a:ext uri="{FF2B5EF4-FFF2-40B4-BE49-F238E27FC236}">
                <a16:creationId xmlns:a16="http://schemas.microsoft.com/office/drawing/2014/main" id="{217D5E53-24C0-548C-F62D-06ADF87AECAD}"/>
              </a:ext>
            </a:extLst>
          </p:cNvPr>
          <p:cNvSpPr/>
          <p:nvPr/>
        </p:nvSpPr>
        <p:spPr>
          <a:xfrm>
            <a:off x="553571" y="1489994"/>
            <a:ext cx="3420000" cy="720000"/>
          </a:xfrm>
          <a:prstGeom prst="rect">
            <a:avLst/>
          </a:prstGeom>
          <a:solidFill>
            <a:srgbClr val="4C78A8"/>
          </a:solidFill>
          <a:ln>
            <a:solidFill>
              <a:srgbClr val="4C78A8"/>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a:solidFill>
                  <a:srgbClr val="FFFFFF"/>
                </a:solidFill>
                <a:latin typeface="Calibri"/>
              </a:rPr>
              <a:t>1: </a:t>
            </a:r>
            <a:r>
              <a:rPr sz="1600" b="1" dirty="0" err="1">
                <a:solidFill>
                  <a:srgbClr val="FFFFFF"/>
                </a:solidFill>
                <a:latin typeface="Calibri"/>
              </a:rPr>
              <a:t>Mappatura</a:t>
            </a:r>
            <a:r>
              <a:rPr sz="1600" b="1" dirty="0">
                <a:solidFill>
                  <a:srgbClr val="FFFFFF"/>
                </a:solidFill>
                <a:latin typeface="Calibri"/>
              </a:rPr>
              <a:t> </a:t>
            </a:r>
            <a:r>
              <a:rPr sz="1600" b="1" dirty="0" err="1">
                <a:solidFill>
                  <a:srgbClr val="FFFFFF"/>
                </a:solidFill>
                <a:latin typeface="Calibri"/>
              </a:rPr>
              <a:t>della</a:t>
            </a:r>
            <a:r>
              <a:rPr sz="1600" b="1" dirty="0">
                <a:solidFill>
                  <a:srgbClr val="FFFFFF"/>
                </a:solidFill>
                <a:latin typeface="Calibri"/>
              </a:rPr>
              <a:t> situ</a:t>
            </a:r>
            <a:r>
              <a:rPr lang="it-IT" sz="1600" b="1" dirty="0">
                <a:solidFill>
                  <a:srgbClr val="FFFFFF"/>
                </a:solidFill>
                <a:latin typeface="Calibri"/>
              </a:rPr>
              <a:t>a</a:t>
            </a:r>
            <a:r>
              <a:rPr sz="1600" b="1" dirty="0" err="1">
                <a:solidFill>
                  <a:srgbClr val="FFFFFF"/>
                </a:solidFill>
                <a:latin typeface="Calibri"/>
              </a:rPr>
              <a:t>zione</a:t>
            </a:r>
            <a:r>
              <a:rPr sz="1600" b="1" dirty="0">
                <a:solidFill>
                  <a:srgbClr val="FFFFFF"/>
                </a:solidFill>
                <a:latin typeface="Calibri"/>
              </a:rPr>
              <a:t> </a:t>
            </a:r>
            <a:r>
              <a:rPr sz="1600" b="1" dirty="0" err="1">
                <a:solidFill>
                  <a:srgbClr val="FFFFFF"/>
                </a:solidFill>
                <a:latin typeface="Calibri"/>
              </a:rPr>
              <a:t>esistente</a:t>
            </a:r>
            <a:r>
              <a:rPr lang="it-IT" sz="1600" b="1" dirty="0">
                <a:solidFill>
                  <a:srgbClr val="FFFFFF"/>
                </a:solidFill>
                <a:latin typeface="Calibri"/>
              </a:rPr>
              <a:t> (questionario)</a:t>
            </a:r>
            <a:endParaRPr sz="1600" b="1" dirty="0">
              <a:solidFill>
                <a:srgbClr val="FFFFFF"/>
              </a:solidFill>
              <a:latin typeface="Calibri"/>
            </a:endParaRPr>
          </a:p>
        </p:txBody>
      </p:sp>
      <p:sp>
        <p:nvSpPr>
          <p:cNvPr id="8" name="Rectangle 8">
            <a:extLst>
              <a:ext uri="{FF2B5EF4-FFF2-40B4-BE49-F238E27FC236}">
                <a16:creationId xmlns:a16="http://schemas.microsoft.com/office/drawing/2014/main" id="{F6B90CE2-412E-56A8-FE6E-A5932C8C3A1E}"/>
              </a:ext>
            </a:extLst>
          </p:cNvPr>
          <p:cNvSpPr/>
          <p:nvPr/>
        </p:nvSpPr>
        <p:spPr>
          <a:xfrm>
            <a:off x="4382264" y="1489994"/>
            <a:ext cx="3420000" cy="720000"/>
          </a:xfrm>
          <a:prstGeom prst="rect">
            <a:avLst/>
          </a:prstGeom>
          <a:solidFill>
            <a:srgbClr val="4C78A8"/>
          </a:solidFill>
          <a:ln>
            <a:solidFill>
              <a:srgbClr val="4C78A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rgbClr val="FFFFFF"/>
                </a:solidFill>
                <a:latin typeface="Calibri"/>
              </a:rPr>
              <a:t>R</a:t>
            </a:r>
            <a:r>
              <a:rPr sz="1600" b="1" dirty="0" err="1">
                <a:solidFill>
                  <a:srgbClr val="FFFFFF"/>
                </a:solidFill>
                <a:latin typeface="Calibri"/>
              </a:rPr>
              <a:t>eport</a:t>
            </a:r>
            <a:r>
              <a:rPr sz="1600" b="1" dirty="0">
                <a:solidFill>
                  <a:srgbClr val="FFFFFF"/>
                </a:solidFill>
                <a:latin typeface="Calibri"/>
              </a:rPr>
              <a:t> di </a:t>
            </a:r>
            <a:r>
              <a:rPr sz="1600" b="1" dirty="0" err="1">
                <a:solidFill>
                  <a:srgbClr val="FFFFFF"/>
                </a:solidFill>
                <a:latin typeface="Calibri"/>
              </a:rPr>
              <a:t>analisi</a:t>
            </a:r>
            <a:endParaRPr sz="1600" b="1" dirty="0">
              <a:solidFill>
                <a:srgbClr val="FFFFFF"/>
              </a:solidFill>
              <a:latin typeface="Calibri"/>
            </a:endParaRPr>
          </a:p>
        </p:txBody>
      </p:sp>
      <p:sp>
        <p:nvSpPr>
          <p:cNvPr id="9" name="Rectangle 9">
            <a:extLst>
              <a:ext uri="{FF2B5EF4-FFF2-40B4-BE49-F238E27FC236}">
                <a16:creationId xmlns:a16="http://schemas.microsoft.com/office/drawing/2014/main" id="{6FFE179C-A6E9-CBCA-9625-0DAEFB244B51}"/>
              </a:ext>
            </a:extLst>
          </p:cNvPr>
          <p:cNvSpPr/>
          <p:nvPr/>
        </p:nvSpPr>
        <p:spPr>
          <a:xfrm>
            <a:off x="8210957" y="1489994"/>
            <a:ext cx="3420000" cy="720000"/>
          </a:xfrm>
          <a:prstGeom prst="rect">
            <a:avLst/>
          </a:prstGeom>
          <a:solidFill>
            <a:srgbClr val="4C78A8"/>
          </a:solidFill>
          <a:ln>
            <a:solidFill>
              <a:srgbClr val="4C78A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rgbClr val="FFFFFF"/>
                </a:solidFill>
                <a:latin typeface="Calibri"/>
              </a:rPr>
              <a:t>Indagine: </a:t>
            </a:r>
            <a:r>
              <a:rPr lang="it-IT" sz="1600" b="1" dirty="0" err="1">
                <a:solidFill>
                  <a:srgbClr val="FFFFFF"/>
                </a:solidFill>
                <a:latin typeface="Calibri"/>
              </a:rPr>
              <a:t>gen</a:t>
            </a:r>
            <a:r>
              <a:rPr lang="it-IT" sz="1600" b="1" dirty="0">
                <a:solidFill>
                  <a:srgbClr val="FFFFFF"/>
                </a:solidFill>
                <a:latin typeface="Calibri"/>
              </a:rPr>
              <a:t>-marzo</a:t>
            </a:r>
          </a:p>
          <a:p>
            <a:r>
              <a:rPr lang="it-IT" sz="1600" b="1" dirty="0">
                <a:solidFill>
                  <a:srgbClr val="FFFFFF"/>
                </a:solidFill>
                <a:latin typeface="Calibri"/>
              </a:rPr>
              <a:t>Report: gi</a:t>
            </a:r>
            <a:r>
              <a:rPr sz="1600" b="1" dirty="0" err="1">
                <a:solidFill>
                  <a:srgbClr val="FFFFFF"/>
                </a:solidFill>
                <a:latin typeface="Calibri"/>
              </a:rPr>
              <a:t>ugno</a:t>
            </a:r>
            <a:r>
              <a:rPr sz="1600" b="1" dirty="0">
                <a:solidFill>
                  <a:srgbClr val="FFFFFF"/>
                </a:solidFill>
                <a:latin typeface="Calibri"/>
              </a:rPr>
              <a:t> 2025</a:t>
            </a:r>
          </a:p>
        </p:txBody>
      </p:sp>
      <p:sp>
        <p:nvSpPr>
          <p:cNvPr id="12" name="Rectangle 11">
            <a:extLst>
              <a:ext uri="{FF2B5EF4-FFF2-40B4-BE49-F238E27FC236}">
                <a16:creationId xmlns:a16="http://schemas.microsoft.com/office/drawing/2014/main" id="{74031C61-C3D5-BAEB-DA93-911B3088E8E1}"/>
              </a:ext>
            </a:extLst>
          </p:cNvPr>
          <p:cNvSpPr/>
          <p:nvPr/>
        </p:nvSpPr>
        <p:spPr>
          <a:xfrm>
            <a:off x="553571" y="2291299"/>
            <a:ext cx="3420000" cy="864000"/>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a:solidFill>
                  <a:schemeClr val="tx1"/>
                </a:solidFill>
                <a:latin typeface="Calibri"/>
              </a:rPr>
              <a:t>2: </a:t>
            </a:r>
            <a:r>
              <a:rPr sz="1600" b="1" dirty="0" err="1">
                <a:solidFill>
                  <a:schemeClr val="tx1"/>
                </a:solidFill>
                <a:latin typeface="Calibri"/>
              </a:rPr>
              <a:t>Costruzione</a:t>
            </a:r>
            <a:r>
              <a:rPr sz="1600" b="1" dirty="0">
                <a:solidFill>
                  <a:schemeClr val="tx1"/>
                </a:solidFill>
                <a:latin typeface="Calibri"/>
              </a:rPr>
              <a:t> d</a:t>
            </a:r>
            <a:r>
              <a:rPr lang="it-IT" sz="1600" b="1" dirty="0">
                <a:solidFill>
                  <a:schemeClr val="tx1"/>
                </a:solidFill>
                <a:latin typeface="Calibri"/>
              </a:rPr>
              <a:t>i</a:t>
            </a:r>
            <a:r>
              <a:rPr sz="1600" b="1" dirty="0">
                <a:solidFill>
                  <a:schemeClr val="tx1"/>
                </a:solidFill>
                <a:latin typeface="Calibri"/>
              </a:rPr>
              <a:t> </a:t>
            </a:r>
            <a:r>
              <a:rPr sz="1600" b="1" dirty="0" err="1">
                <a:solidFill>
                  <a:schemeClr val="tx1"/>
                </a:solidFill>
                <a:latin typeface="Calibri"/>
              </a:rPr>
              <a:t>modelli</a:t>
            </a:r>
            <a:r>
              <a:rPr sz="1600" b="1" dirty="0">
                <a:solidFill>
                  <a:schemeClr val="tx1"/>
                </a:solidFill>
                <a:latin typeface="Calibri"/>
              </a:rPr>
              <a:t> </a:t>
            </a:r>
            <a:r>
              <a:rPr sz="1600" b="1" dirty="0" err="1">
                <a:solidFill>
                  <a:schemeClr val="tx1"/>
                </a:solidFill>
                <a:latin typeface="Calibri"/>
              </a:rPr>
              <a:t>organizzativi</a:t>
            </a:r>
            <a:r>
              <a:rPr sz="1600" b="1" dirty="0">
                <a:solidFill>
                  <a:schemeClr val="tx1"/>
                </a:solidFill>
                <a:latin typeface="Calibri"/>
              </a:rPr>
              <a:t> di </a:t>
            </a:r>
            <a:r>
              <a:rPr sz="1600" b="1" dirty="0" err="1">
                <a:solidFill>
                  <a:schemeClr val="tx1"/>
                </a:solidFill>
                <a:latin typeface="Calibri"/>
              </a:rPr>
              <a:t>servizi</a:t>
            </a:r>
            <a:r>
              <a:rPr sz="1600" b="1" dirty="0">
                <a:solidFill>
                  <a:schemeClr val="tx1"/>
                </a:solidFill>
                <a:latin typeface="Calibri"/>
              </a:rPr>
              <a:t> a </a:t>
            </a:r>
            <a:r>
              <a:rPr sz="1600" b="1" dirty="0" err="1">
                <a:solidFill>
                  <a:schemeClr val="tx1"/>
                </a:solidFill>
                <a:latin typeface="Calibri"/>
              </a:rPr>
              <a:t>supporto</a:t>
            </a:r>
            <a:r>
              <a:rPr sz="1600" b="1" dirty="0">
                <a:solidFill>
                  <a:schemeClr val="tx1"/>
                </a:solidFill>
                <a:latin typeface="Calibri"/>
              </a:rPr>
              <a:t> </a:t>
            </a:r>
            <a:r>
              <a:rPr sz="1600" b="1" dirty="0" err="1">
                <a:solidFill>
                  <a:schemeClr val="tx1"/>
                </a:solidFill>
                <a:latin typeface="Calibri"/>
              </a:rPr>
              <a:t>dei</a:t>
            </a:r>
            <a:r>
              <a:rPr sz="1600" b="1" dirty="0">
                <a:solidFill>
                  <a:schemeClr val="tx1"/>
                </a:solidFill>
                <a:latin typeface="Calibri"/>
              </a:rPr>
              <a:t> </a:t>
            </a:r>
            <a:r>
              <a:rPr sz="1600" b="1" dirty="0" err="1">
                <a:solidFill>
                  <a:schemeClr val="tx1"/>
                </a:solidFill>
                <a:latin typeface="Calibri"/>
              </a:rPr>
              <a:t>comuni</a:t>
            </a:r>
            <a:endParaRPr sz="1600" b="1" dirty="0">
              <a:solidFill>
                <a:schemeClr val="tx1"/>
              </a:solidFill>
              <a:latin typeface="Calibri"/>
            </a:endParaRPr>
          </a:p>
        </p:txBody>
      </p:sp>
      <p:sp>
        <p:nvSpPr>
          <p:cNvPr id="13" name="Rectangle 12">
            <a:extLst>
              <a:ext uri="{FF2B5EF4-FFF2-40B4-BE49-F238E27FC236}">
                <a16:creationId xmlns:a16="http://schemas.microsoft.com/office/drawing/2014/main" id="{CADB3A8F-F77D-94A2-EB79-5CEDC34569D4}"/>
              </a:ext>
            </a:extLst>
          </p:cNvPr>
          <p:cNvSpPr/>
          <p:nvPr/>
        </p:nvSpPr>
        <p:spPr>
          <a:xfrm>
            <a:off x="4382264" y="2291299"/>
            <a:ext cx="3420000" cy="864000"/>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1"/>
                </a:solidFill>
                <a:latin typeface="Calibri"/>
              </a:rPr>
              <a:t>Due</a:t>
            </a:r>
            <a:r>
              <a:rPr sz="1600" b="1" dirty="0">
                <a:solidFill>
                  <a:schemeClr val="tx1"/>
                </a:solidFill>
                <a:latin typeface="Calibri"/>
              </a:rPr>
              <a:t> </a:t>
            </a:r>
            <a:r>
              <a:rPr sz="1600" b="1" dirty="0" err="1">
                <a:solidFill>
                  <a:schemeClr val="tx1"/>
                </a:solidFill>
                <a:latin typeface="Calibri"/>
              </a:rPr>
              <a:t>modelli</a:t>
            </a:r>
            <a:r>
              <a:rPr sz="1600" b="1" dirty="0">
                <a:solidFill>
                  <a:schemeClr val="tx1"/>
                </a:solidFill>
                <a:latin typeface="Calibri"/>
              </a:rPr>
              <a:t> </a:t>
            </a:r>
            <a:r>
              <a:rPr sz="1600" b="1" dirty="0" err="1">
                <a:solidFill>
                  <a:schemeClr val="tx1"/>
                </a:solidFill>
                <a:latin typeface="Calibri"/>
              </a:rPr>
              <a:t>organizzativi</a:t>
            </a:r>
            <a:r>
              <a:rPr sz="1600" b="1" dirty="0">
                <a:solidFill>
                  <a:schemeClr val="tx1"/>
                </a:solidFill>
                <a:latin typeface="Calibri"/>
              </a:rPr>
              <a:t> di </a:t>
            </a:r>
            <a:r>
              <a:rPr sz="1600" b="1" dirty="0" err="1">
                <a:solidFill>
                  <a:schemeClr val="tx1"/>
                </a:solidFill>
                <a:latin typeface="Calibri"/>
              </a:rPr>
              <a:t>servizi</a:t>
            </a:r>
            <a:r>
              <a:rPr sz="1600" b="1" dirty="0">
                <a:solidFill>
                  <a:schemeClr val="tx1"/>
                </a:solidFill>
                <a:latin typeface="Calibri"/>
              </a:rPr>
              <a:t> ai </a:t>
            </a:r>
            <a:r>
              <a:rPr sz="1600" b="1" dirty="0" err="1">
                <a:solidFill>
                  <a:schemeClr val="tx1"/>
                </a:solidFill>
                <a:latin typeface="Calibri"/>
              </a:rPr>
              <a:t>Comuni</a:t>
            </a:r>
            <a:r>
              <a:rPr sz="1600" b="1" dirty="0">
                <a:solidFill>
                  <a:schemeClr val="tx1"/>
                </a:solidFill>
                <a:latin typeface="Calibri"/>
              </a:rPr>
              <a:t> </a:t>
            </a:r>
            <a:r>
              <a:rPr sz="1600" b="1" dirty="0" err="1">
                <a:solidFill>
                  <a:schemeClr val="tx1"/>
                </a:solidFill>
                <a:latin typeface="Calibri"/>
              </a:rPr>
              <a:t>sulle</a:t>
            </a:r>
            <a:r>
              <a:rPr sz="1600" b="1" dirty="0">
                <a:solidFill>
                  <a:schemeClr val="tx1"/>
                </a:solidFill>
                <a:latin typeface="Calibri"/>
              </a:rPr>
              <a:t> </a:t>
            </a:r>
            <a:r>
              <a:rPr sz="1600" b="1" dirty="0" err="1">
                <a:solidFill>
                  <a:schemeClr val="tx1"/>
                </a:solidFill>
                <a:latin typeface="Calibri"/>
              </a:rPr>
              <a:t>politiche</a:t>
            </a:r>
            <a:r>
              <a:rPr sz="1600" b="1" dirty="0">
                <a:solidFill>
                  <a:schemeClr val="tx1"/>
                </a:solidFill>
                <a:latin typeface="Calibri"/>
              </a:rPr>
              <a:t> del</a:t>
            </a:r>
            <a:r>
              <a:rPr lang="it-IT" sz="1600" b="1" dirty="0">
                <a:solidFill>
                  <a:schemeClr val="tx1"/>
                </a:solidFill>
                <a:latin typeface="Calibri"/>
              </a:rPr>
              <a:t> </a:t>
            </a:r>
            <a:r>
              <a:rPr sz="1600" b="1" dirty="0">
                <a:solidFill>
                  <a:schemeClr val="tx1"/>
                </a:solidFill>
                <a:latin typeface="Calibri"/>
              </a:rPr>
              <a:t>personale</a:t>
            </a:r>
          </a:p>
        </p:txBody>
      </p:sp>
      <p:sp>
        <p:nvSpPr>
          <p:cNvPr id="14" name="Rectangle 13">
            <a:extLst>
              <a:ext uri="{FF2B5EF4-FFF2-40B4-BE49-F238E27FC236}">
                <a16:creationId xmlns:a16="http://schemas.microsoft.com/office/drawing/2014/main" id="{0F183645-4F15-3746-3F83-9CFB31EF05D5}"/>
              </a:ext>
            </a:extLst>
          </p:cNvPr>
          <p:cNvSpPr/>
          <p:nvPr/>
        </p:nvSpPr>
        <p:spPr>
          <a:xfrm>
            <a:off x="8210957" y="2291299"/>
            <a:ext cx="3420000" cy="864000"/>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1"/>
                </a:solidFill>
                <a:latin typeface="Calibri"/>
              </a:rPr>
              <a:t>Settembre</a:t>
            </a:r>
            <a:r>
              <a:rPr sz="1600" b="1" dirty="0">
                <a:solidFill>
                  <a:schemeClr val="tx1"/>
                </a:solidFill>
                <a:latin typeface="Calibri"/>
              </a:rPr>
              <a:t> 2025</a:t>
            </a:r>
          </a:p>
        </p:txBody>
      </p:sp>
      <p:sp>
        <p:nvSpPr>
          <p:cNvPr id="15" name="Rectangle 15">
            <a:extLst>
              <a:ext uri="{FF2B5EF4-FFF2-40B4-BE49-F238E27FC236}">
                <a16:creationId xmlns:a16="http://schemas.microsoft.com/office/drawing/2014/main" id="{092EB794-5597-CDFA-E49D-94BCC80E77B5}"/>
              </a:ext>
            </a:extLst>
          </p:cNvPr>
          <p:cNvSpPr/>
          <p:nvPr/>
        </p:nvSpPr>
        <p:spPr>
          <a:xfrm>
            <a:off x="553571" y="4190690"/>
            <a:ext cx="3420000" cy="864000"/>
          </a:xfrm>
          <a:prstGeom prst="rect">
            <a:avLst/>
          </a:prstGeom>
          <a:solidFill>
            <a:srgbClr val="3FE19B"/>
          </a:solidFill>
          <a:ln>
            <a:solidFill>
              <a:srgbClr val="54A24B"/>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1"/>
                </a:solidFill>
                <a:latin typeface="Calibri"/>
              </a:rPr>
              <a:t>3</a:t>
            </a:r>
            <a:r>
              <a:rPr sz="1600" b="1" dirty="0">
                <a:solidFill>
                  <a:schemeClr val="tx1"/>
                </a:solidFill>
                <a:latin typeface="Calibri"/>
              </a:rPr>
              <a:t>: </a:t>
            </a:r>
            <a:r>
              <a:rPr sz="1600" b="1" dirty="0" err="1">
                <a:solidFill>
                  <a:schemeClr val="tx1"/>
                </a:solidFill>
                <a:latin typeface="Calibri"/>
              </a:rPr>
              <a:t>Elaborazione</a:t>
            </a:r>
            <a:r>
              <a:rPr sz="1600" b="1" dirty="0">
                <a:solidFill>
                  <a:schemeClr val="tx1"/>
                </a:solidFill>
                <a:latin typeface="Calibri"/>
              </a:rPr>
              <a:t> </a:t>
            </a:r>
            <a:r>
              <a:rPr sz="1600" b="1" dirty="0" err="1">
                <a:solidFill>
                  <a:schemeClr val="tx1"/>
                </a:solidFill>
                <a:latin typeface="Calibri"/>
              </a:rPr>
              <a:t>linee</a:t>
            </a:r>
            <a:r>
              <a:rPr sz="1600" b="1" dirty="0">
                <a:solidFill>
                  <a:schemeClr val="tx1"/>
                </a:solidFill>
                <a:latin typeface="Calibri"/>
              </a:rPr>
              <a:t> </a:t>
            </a:r>
            <a:r>
              <a:rPr sz="1600" b="1" dirty="0" err="1">
                <a:solidFill>
                  <a:schemeClr val="tx1"/>
                </a:solidFill>
                <a:latin typeface="Calibri"/>
              </a:rPr>
              <a:t>guida</a:t>
            </a:r>
            <a:endParaRPr sz="1600" b="1" dirty="0">
              <a:solidFill>
                <a:schemeClr val="tx1"/>
              </a:solidFill>
              <a:latin typeface="Calibri"/>
            </a:endParaRPr>
          </a:p>
        </p:txBody>
      </p:sp>
      <p:sp>
        <p:nvSpPr>
          <p:cNvPr id="16" name="Rectangle 16">
            <a:extLst>
              <a:ext uri="{FF2B5EF4-FFF2-40B4-BE49-F238E27FC236}">
                <a16:creationId xmlns:a16="http://schemas.microsoft.com/office/drawing/2014/main" id="{BB05F712-AB19-D5C2-7CD0-DB9A57076BEB}"/>
              </a:ext>
            </a:extLst>
          </p:cNvPr>
          <p:cNvSpPr/>
          <p:nvPr/>
        </p:nvSpPr>
        <p:spPr>
          <a:xfrm>
            <a:off x="4382264" y="4190690"/>
            <a:ext cx="3420000" cy="864000"/>
          </a:xfrm>
          <a:prstGeom prst="rect">
            <a:avLst/>
          </a:prstGeom>
          <a:solidFill>
            <a:srgbClr val="3FE19B"/>
          </a:solidFill>
          <a:ln>
            <a:solidFill>
              <a:srgbClr val="54A24B"/>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err="1">
                <a:solidFill>
                  <a:schemeClr val="tx1"/>
                </a:solidFill>
                <a:latin typeface="Calibri"/>
              </a:rPr>
              <a:t>Linee</a:t>
            </a:r>
            <a:r>
              <a:rPr sz="1600" b="1" dirty="0">
                <a:solidFill>
                  <a:schemeClr val="tx1"/>
                </a:solidFill>
                <a:latin typeface="Calibri"/>
              </a:rPr>
              <a:t> </a:t>
            </a:r>
            <a:r>
              <a:rPr sz="1600" b="1" dirty="0" err="1">
                <a:solidFill>
                  <a:schemeClr val="tx1"/>
                </a:solidFill>
                <a:latin typeface="Calibri"/>
              </a:rPr>
              <a:t>guida</a:t>
            </a:r>
            <a:r>
              <a:rPr sz="1600" b="1" dirty="0">
                <a:solidFill>
                  <a:schemeClr val="tx1"/>
                </a:solidFill>
                <a:latin typeface="Calibri"/>
              </a:rPr>
              <a:t> per </a:t>
            </a:r>
            <a:r>
              <a:rPr sz="1600" b="1" dirty="0" err="1">
                <a:solidFill>
                  <a:schemeClr val="tx1"/>
                </a:solidFill>
                <a:latin typeface="Calibri"/>
              </a:rPr>
              <a:t>rafforzare</a:t>
            </a:r>
            <a:r>
              <a:rPr sz="1600" b="1" dirty="0">
                <a:solidFill>
                  <a:schemeClr val="tx1"/>
                </a:solidFill>
                <a:latin typeface="Calibri"/>
              </a:rPr>
              <a:t> i </a:t>
            </a:r>
            <a:r>
              <a:rPr sz="1600" b="1" dirty="0" err="1">
                <a:solidFill>
                  <a:schemeClr val="tx1"/>
                </a:solidFill>
                <a:latin typeface="Calibri"/>
              </a:rPr>
              <a:t>servizi</a:t>
            </a:r>
            <a:r>
              <a:rPr sz="1600" b="1" dirty="0">
                <a:solidFill>
                  <a:schemeClr val="tx1"/>
                </a:solidFill>
                <a:latin typeface="Calibri"/>
              </a:rPr>
              <a:t> </a:t>
            </a:r>
            <a:r>
              <a:rPr sz="1600" b="1" dirty="0" err="1">
                <a:solidFill>
                  <a:schemeClr val="tx1"/>
                </a:solidFill>
                <a:latin typeface="Calibri"/>
              </a:rPr>
              <a:t>provinciali</a:t>
            </a:r>
            <a:r>
              <a:rPr sz="1600" b="1" dirty="0">
                <a:solidFill>
                  <a:schemeClr val="tx1"/>
                </a:solidFill>
                <a:latin typeface="Calibri"/>
              </a:rPr>
              <a:t> a </a:t>
            </a:r>
            <a:r>
              <a:rPr sz="1600" b="1" dirty="0" err="1">
                <a:solidFill>
                  <a:schemeClr val="tx1"/>
                </a:solidFill>
                <a:latin typeface="Calibri"/>
              </a:rPr>
              <a:t>supporto</a:t>
            </a:r>
            <a:r>
              <a:rPr sz="1600" b="1" dirty="0">
                <a:solidFill>
                  <a:schemeClr val="tx1"/>
                </a:solidFill>
                <a:latin typeface="Calibri"/>
              </a:rPr>
              <a:t> ai </a:t>
            </a:r>
            <a:r>
              <a:rPr sz="1600" b="1" dirty="0" err="1">
                <a:solidFill>
                  <a:schemeClr val="tx1"/>
                </a:solidFill>
                <a:latin typeface="Calibri"/>
              </a:rPr>
              <a:t>Comuni</a:t>
            </a:r>
            <a:r>
              <a:rPr sz="1600" b="1" dirty="0">
                <a:solidFill>
                  <a:schemeClr val="tx1"/>
                </a:solidFill>
                <a:latin typeface="Calibri"/>
              </a:rPr>
              <a:t> </a:t>
            </a:r>
            <a:r>
              <a:rPr sz="1600" b="1" dirty="0" err="1">
                <a:solidFill>
                  <a:schemeClr val="tx1"/>
                </a:solidFill>
                <a:latin typeface="Calibri"/>
              </a:rPr>
              <a:t>sulle</a:t>
            </a:r>
            <a:r>
              <a:rPr sz="1600" b="1" dirty="0">
                <a:solidFill>
                  <a:schemeClr val="tx1"/>
                </a:solidFill>
                <a:latin typeface="Calibri"/>
              </a:rPr>
              <a:t> </a:t>
            </a:r>
            <a:r>
              <a:rPr sz="1600" b="1" dirty="0" err="1">
                <a:solidFill>
                  <a:schemeClr val="tx1"/>
                </a:solidFill>
                <a:latin typeface="Calibri"/>
              </a:rPr>
              <a:t>politiche</a:t>
            </a:r>
            <a:r>
              <a:rPr sz="1600" b="1" dirty="0">
                <a:solidFill>
                  <a:schemeClr val="tx1"/>
                </a:solidFill>
                <a:latin typeface="Calibri"/>
              </a:rPr>
              <a:t> del personale</a:t>
            </a:r>
          </a:p>
        </p:txBody>
      </p:sp>
      <p:sp>
        <p:nvSpPr>
          <p:cNvPr id="17" name="Rectangle 17">
            <a:extLst>
              <a:ext uri="{FF2B5EF4-FFF2-40B4-BE49-F238E27FC236}">
                <a16:creationId xmlns:a16="http://schemas.microsoft.com/office/drawing/2014/main" id="{F31F8CB4-425D-BF36-E5C5-CEB214D406C7}"/>
              </a:ext>
            </a:extLst>
          </p:cNvPr>
          <p:cNvSpPr/>
          <p:nvPr/>
        </p:nvSpPr>
        <p:spPr>
          <a:xfrm>
            <a:off x="8210957" y="4190690"/>
            <a:ext cx="3420000" cy="864000"/>
          </a:xfrm>
          <a:prstGeom prst="rect">
            <a:avLst/>
          </a:prstGeom>
          <a:solidFill>
            <a:srgbClr val="3FE19B"/>
          </a:solidFill>
          <a:ln>
            <a:solidFill>
              <a:srgbClr val="54A24B"/>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a:solidFill>
                  <a:schemeClr val="tx1"/>
                </a:solidFill>
                <a:latin typeface="Calibri"/>
              </a:rPr>
              <a:t>Ottobre 2025</a:t>
            </a:r>
          </a:p>
        </p:txBody>
      </p:sp>
      <p:sp>
        <p:nvSpPr>
          <p:cNvPr id="18" name="Rectangle 19">
            <a:extLst>
              <a:ext uri="{FF2B5EF4-FFF2-40B4-BE49-F238E27FC236}">
                <a16:creationId xmlns:a16="http://schemas.microsoft.com/office/drawing/2014/main" id="{7EE66DB9-8818-4674-7DB3-73B2DABCB9A6}"/>
              </a:ext>
            </a:extLst>
          </p:cNvPr>
          <p:cNvSpPr/>
          <p:nvPr/>
        </p:nvSpPr>
        <p:spPr>
          <a:xfrm>
            <a:off x="553571" y="5138923"/>
            <a:ext cx="3420000" cy="864000"/>
          </a:xfrm>
          <a:prstGeom prst="rect">
            <a:avLst/>
          </a:prstGeom>
          <a:solidFill>
            <a:srgbClr val="E45756"/>
          </a:solidFill>
          <a:ln>
            <a:solidFill>
              <a:srgbClr val="E45756"/>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bg1"/>
                </a:solidFill>
                <a:latin typeface="Calibri"/>
              </a:rPr>
              <a:t>4</a:t>
            </a:r>
            <a:r>
              <a:rPr sz="1600" b="1" dirty="0">
                <a:solidFill>
                  <a:schemeClr val="bg1"/>
                </a:solidFill>
                <a:latin typeface="Calibri"/>
              </a:rPr>
              <a:t>: </a:t>
            </a:r>
            <a:r>
              <a:rPr sz="1600" b="1" dirty="0" err="1">
                <a:solidFill>
                  <a:schemeClr val="bg1"/>
                </a:solidFill>
                <a:latin typeface="Calibri"/>
              </a:rPr>
              <a:t>Condivisione</a:t>
            </a:r>
            <a:r>
              <a:rPr sz="1600" b="1" dirty="0">
                <a:solidFill>
                  <a:schemeClr val="bg1"/>
                </a:solidFill>
                <a:latin typeface="Calibri"/>
              </a:rPr>
              <a:t> del </a:t>
            </a:r>
            <a:r>
              <a:rPr sz="1600" b="1" dirty="0" err="1">
                <a:solidFill>
                  <a:schemeClr val="bg1"/>
                </a:solidFill>
                <a:latin typeface="Calibri"/>
              </a:rPr>
              <a:t>lavoro</a:t>
            </a:r>
            <a:r>
              <a:rPr sz="1600" b="1" dirty="0">
                <a:solidFill>
                  <a:schemeClr val="bg1"/>
                </a:solidFill>
                <a:latin typeface="Calibri"/>
              </a:rPr>
              <a:t> con le Province</a:t>
            </a:r>
          </a:p>
        </p:txBody>
      </p:sp>
      <p:sp>
        <p:nvSpPr>
          <p:cNvPr id="19" name="Rectangle 20">
            <a:extLst>
              <a:ext uri="{FF2B5EF4-FFF2-40B4-BE49-F238E27FC236}">
                <a16:creationId xmlns:a16="http://schemas.microsoft.com/office/drawing/2014/main" id="{C86A8EF9-BA18-6E11-057A-3FF65D4AC6F1}"/>
              </a:ext>
            </a:extLst>
          </p:cNvPr>
          <p:cNvSpPr/>
          <p:nvPr/>
        </p:nvSpPr>
        <p:spPr>
          <a:xfrm>
            <a:off x="4382264" y="5138923"/>
            <a:ext cx="3420000" cy="864000"/>
          </a:xfrm>
          <a:prstGeom prst="rect">
            <a:avLst/>
          </a:prstGeom>
          <a:solidFill>
            <a:srgbClr val="E45756"/>
          </a:solidFill>
          <a:ln>
            <a:solidFill>
              <a:srgbClr val="E45756"/>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err="1">
                <a:solidFill>
                  <a:schemeClr val="bg1"/>
                </a:solidFill>
                <a:latin typeface="Calibri"/>
              </a:rPr>
              <a:t>Materiali</a:t>
            </a:r>
            <a:r>
              <a:rPr sz="1600" b="1" dirty="0">
                <a:solidFill>
                  <a:schemeClr val="bg1"/>
                </a:solidFill>
                <a:latin typeface="Calibri"/>
              </a:rPr>
              <a:t> per </a:t>
            </a:r>
            <a:r>
              <a:rPr sz="1600" b="1" dirty="0" err="1">
                <a:solidFill>
                  <a:schemeClr val="bg1"/>
                </a:solidFill>
                <a:latin typeface="Calibri"/>
              </a:rPr>
              <a:t>piattaforma</a:t>
            </a:r>
            <a:r>
              <a:rPr sz="1600" b="1" dirty="0">
                <a:solidFill>
                  <a:schemeClr val="bg1"/>
                </a:solidFill>
                <a:latin typeface="Calibri"/>
              </a:rPr>
              <a:t> Pi.Co</a:t>
            </a:r>
          </a:p>
        </p:txBody>
      </p:sp>
      <p:sp>
        <p:nvSpPr>
          <p:cNvPr id="21" name="Rectangle 12">
            <a:extLst>
              <a:ext uri="{FF2B5EF4-FFF2-40B4-BE49-F238E27FC236}">
                <a16:creationId xmlns:a16="http://schemas.microsoft.com/office/drawing/2014/main" id="{D0CF4C04-CD49-7D9D-9405-2E4D7B3EA780}"/>
              </a:ext>
            </a:extLst>
          </p:cNvPr>
          <p:cNvSpPr/>
          <p:nvPr/>
        </p:nvSpPr>
        <p:spPr>
          <a:xfrm>
            <a:off x="4382264" y="3242458"/>
            <a:ext cx="3420000" cy="864000"/>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1"/>
                </a:solidFill>
                <a:latin typeface="Calibri"/>
              </a:rPr>
              <a:t>Modelli organizzativi validati dalle Province</a:t>
            </a:r>
            <a:endParaRPr sz="1600" b="1" dirty="0">
              <a:solidFill>
                <a:schemeClr val="tx1"/>
              </a:solidFill>
              <a:latin typeface="Calibri"/>
            </a:endParaRPr>
          </a:p>
        </p:txBody>
      </p:sp>
      <p:sp>
        <p:nvSpPr>
          <p:cNvPr id="22" name="Rectangle 13">
            <a:extLst>
              <a:ext uri="{FF2B5EF4-FFF2-40B4-BE49-F238E27FC236}">
                <a16:creationId xmlns:a16="http://schemas.microsoft.com/office/drawing/2014/main" id="{5A95A51E-C5A3-2E65-04E8-4E2553C3F462}"/>
              </a:ext>
            </a:extLst>
          </p:cNvPr>
          <p:cNvSpPr/>
          <p:nvPr/>
        </p:nvSpPr>
        <p:spPr>
          <a:xfrm>
            <a:off x="8210957" y="3242458"/>
            <a:ext cx="3420000" cy="863451"/>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err="1">
                <a:solidFill>
                  <a:schemeClr val="tx1"/>
                </a:solidFill>
                <a:latin typeface="Calibri"/>
              </a:rPr>
              <a:t>Sett</a:t>
            </a:r>
            <a:r>
              <a:rPr lang="it-IT" sz="1600" b="1" dirty="0">
                <a:solidFill>
                  <a:schemeClr val="tx1"/>
                </a:solidFill>
                <a:latin typeface="Calibri"/>
              </a:rPr>
              <a:t>/Ottobre</a:t>
            </a:r>
            <a:r>
              <a:rPr sz="1600" b="1" dirty="0">
                <a:solidFill>
                  <a:schemeClr val="tx1"/>
                </a:solidFill>
                <a:latin typeface="Calibri"/>
              </a:rPr>
              <a:t> 2025</a:t>
            </a:r>
          </a:p>
        </p:txBody>
      </p:sp>
      <p:sp>
        <p:nvSpPr>
          <p:cNvPr id="23" name="Rectangle 11">
            <a:extLst>
              <a:ext uri="{FF2B5EF4-FFF2-40B4-BE49-F238E27FC236}">
                <a16:creationId xmlns:a16="http://schemas.microsoft.com/office/drawing/2014/main" id="{9B2E3907-BD24-CD7F-AF1F-868F7B5B51E7}"/>
              </a:ext>
            </a:extLst>
          </p:cNvPr>
          <p:cNvSpPr/>
          <p:nvPr/>
        </p:nvSpPr>
        <p:spPr>
          <a:xfrm>
            <a:off x="553571" y="3242458"/>
            <a:ext cx="3420000" cy="864000"/>
          </a:xfrm>
          <a:prstGeom prst="rect">
            <a:avLst/>
          </a:prstGeom>
          <a:solidFill>
            <a:srgbClr val="FFC000"/>
          </a:solidFill>
          <a:ln>
            <a:solidFill>
              <a:srgbClr val="F58518"/>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1"/>
                </a:solidFill>
                <a:latin typeface="Calibri"/>
              </a:rPr>
              <a:t>2.1</a:t>
            </a:r>
            <a:r>
              <a:rPr sz="1600" b="1" dirty="0">
                <a:solidFill>
                  <a:schemeClr val="tx1"/>
                </a:solidFill>
                <a:latin typeface="Calibri"/>
              </a:rPr>
              <a:t>: </a:t>
            </a:r>
            <a:r>
              <a:rPr lang="it-IT" sz="1600" b="1" dirty="0">
                <a:solidFill>
                  <a:schemeClr val="tx1"/>
                </a:solidFill>
                <a:latin typeface="Calibri"/>
              </a:rPr>
              <a:t>Focus group con le Province</a:t>
            </a:r>
            <a:endParaRPr sz="1600" b="1" dirty="0">
              <a:solidFill>
                <a:schemeClr val="tx1"/>
              </a:solidFill>
              <a:latin typeface="Calibri"/>
            </a:endParaRPr>
          </a:p>
        </p:txBody>
      </p:sp>
      <p:sp>
        <p:nvSpPr>
          <p:cNvPr id="24" name="Rectangle 21">
            <a:extLst>
              <a:ext uri="{FF2B5EF4-FFF2-40B4-BE49-F238E27FC236}">
                <a16:creationId xmlns:a16="http://schemas.microsoft.com/office/drawing/2014/main" id="{0943D159-26AA-0AFE-AA0E-BCD9BE073F94}"/>
              </a:ext>
            </a:extLst>
          </p:cNvPr>
          <p:cNvSpPr/>
          <p:nvPr/>
        </p:nvSpPr>
        <p:spPr>
          <a:xfrm>
            <a:off x="8210957" y="5138923"/>
            <a:ext cx="3420000" cy="864000"/>
          </a:xfrm>
          <a:prstGeom prst="rect">
            <a:avLst/>
          </a:prstGeom>
          <a:solidFill>
            <a:srgbClr val="E45756"/>
          </a:solidFill>
          <a:ln>
            <a:solidFill>
              <a:srgbClr val="E45756"/>
            </a:solidFill>
          </a:ln>
        </p:spPr>
        <p:style>
          <a:lnRef idx="1">
            <a:schemeClr val="accent1"/>
          </a:lnRef>
          <a:fillRef idx="3">
            <a:schemeClr val="accent1"/>
          </a:fillRef>
          <a:effectRef idx="2">
            <a:schemeClr val="accent1"/>
          </a:effectRef>
          <a:fontRef idx="minor">
            <a:schemeClr val="lt1"/>
          </a:fontRef>
        </p:style>
        <p:txBody>
          <a:bodyPr rtlCol="0" anchor="ctr"/>
          <a:lstStyle/>
          <a:p>
            <a:r>
              <a:rPr sz="1600" b="1" dirty="0" err="1">
                <a:solidFill>
                  <a:schemeClr val="bg1"/>
                </a:solidFill>
                <a:latin typeface="Calibri"/>
              </a:rPr>
              <a:t>Dicembre</a:t>
            </a:r>
            <a:r>
              <a:rPr sz="1600" b="1" dirty="0">
                <a:solidFill>
                  <a:schemeClr val="bg1"/>
                </a:solidFill>
                <a:latin typeface="Calibri"/>
              </a:rPr>
              <a:t> 2025</a:t>
            </a:r>
          </a:p>
        </p:txBody>
      </p:sp>
    </p:spTree>
    <p:extLst>
      <p:ext uri="{BB962C8B-B14F-4D97-AF65-F5344CB8AC3E}">
        <p14:creationId xmlns:p14="http://schemas.microsoft.com/office/powerpoint/2010/main" val="310547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3A678-26ED-D498-BC75-DFCFE2447D23}"/>
              </a:ext>
            </a:extLst>
          </p:cNvPr>
          <p:cNvSpPr>
            <a:spLocks noGrp="1"/>
          </p:cNvSpPr>
          <p:nvPr>
            <p:ph type="title"/>
          </p:nvPr>
        </p:nvSpPr>
        <p:spPr/>
        <p:txBody>
          <a:bodyPr>
            <a:normAutofit/>
          </a:bodyPr>
          <a:lstStyle/>
          <a:p>
            <a:r>
              <a:rPr lang="it-IT" dirty="0"/>
              <a:t>La formazione viene erogata </a:t>
            </a:r>
            <a:r>
              <a:rPr lang="it-IT" u="sng" dirty="0"/>
              <a:t>anche ai Comuni del territorio</a:t>
            </a:r>
            <a:r>
              <a:rPr lang="it-IT" dirty="0"/>
              <a:t>?</a:t>
            </a:r>
          </a:p>
        </p:txBody>
      </p:sp>
      <p:sp>
        <p:nvSpPr>
          <p:cNvPr id="7" name="CasellaDiTesto 6">
            <a:extLst>
              <a:ext uri="{FF2B5EF4-FFF2-40B4-BE49-F238E27FC236}">
                <a16:creationId xmlns:a16="http://schemas.microsoft.com/office/drawing/2014/main" id="{ACF972D4-A622-49EE-D481-F80FF4018DD5}"/>
              </a:ext>
            </a:extLst>
          </p:cNvPr>
          <p:cNvSpPr txBox="1"/>
          <p:nvPr/>
        </p:nvSpPr>
        <p:spPr>
          <a:xfrm>
            <a:off x="807877" y="1652706"/>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a:t>
            </a:r>
            <a:endParaRPr lang="it-IT" sz="1600" i="1" dirty="0"/>
          </a:p>
        </p:txBody>
      </p:sp>
      <p:sp>
        <p:nvSpPr>
          <p:cNvPr id="8" name="CasellaDiTesto 7">
            <a:extLst>
              <a:ext uri="{FF2B5EF4-FFF2-40B4-BE49-F238E27FC236}">
                <a16:creationId xmlns:a16="http://schemas.microsoft.com/office/drawing/2014/main" id="{2F681D47-0B26-565A-DFC0-CEDA8AEB9730}"/>
              </a:ext>
            </a:extLst>
          </p:cNvPr>
          <p:cNvSpPr txBox="1"/>
          <p:nvPr/>
        </p:nvSpPr>
        <p:spPr>
          <a:xfrm>
            <a:off x="3664676" y="1641974"/>
            <a:ext cx="6097554" cy="338554"/>
          </a:xfrm>
          <a:prstGeom prst="rect">
            <a:avLst/>
          </a:prstGeom>
          <a:noFill/>
        </p:spPr>
        <p:txBody>
          <a:bodyPr wrap="square">
            <a:spAutoFit/>
          </a:bodyPr>
          <a:lstStyle/>
          <a:p>
            <a:r>
              <a:rPr lang="it-IT" sz="1600" b="1" i="1" u="none" strike="noStrike" dirty="0">
                <a:solidFill>
                  <a:srgbClr val="000000"/>
                </a:solidFill>
                <a:effectLst/>
                <a:latin typeface="Calibri" panose="020F0502020204030204" pitchFamily="34" charset="0"/>
              </a:rPr>
              <a:t>Percentuale sul totale dei «si»</a:t>
            </a:r>
            <a:endParaRPr lang="it-IT" sz="1600" i="1" dirty="0"/>
          </a:p>
        </p:txBody>
      </p:sp>
      <p:graphicFrame>
        <p:nvGraphicFramePr>
          <p:cNvPr id="9" name="Grafico 8">
            <a:extLst>
              <a:ext uri="{FF2B5EF4-FFF2-40B4-BE49-F238E27FC236}">
                <a16:creationId xmlns:a16="http://schemas.microsoft.com/office/drawing/2014/main" id="{F8E2B410-7E06-1456-EBCB-8AF50B725F5F}"/>
              </a:ext>
            </a:extLst>
          </p:cNvPr>
          <p:cNvGraphicFramePr>
            <a:graphicFrameLocks/>
          </p:cNvGraphicFramePr>
          <p:nvPr>
            <p:extLst>
              <p:ext uri="{D42A27DB-BD31-4B8C-83A1-F6EECF244321}">
                <p14:modId xmlns:p14="http://schemas.microsoft.com/office/powerpoint/2010/main" val="2881053978"/>
              </p:ext>
            </p:extLst>
          </p:nvPr>
        </p:nvGraphicFramePr>
        <p:xfrm>
          <a:off x="271910" y="2070849"/>
          <a:ext cx="3136307" cy="3027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co 9">
            <a:extLst>
              <a:ext uri="{FF2B5EF4-FFF2-40B4-BE49-F238E27FC236}">
                <a16:creationId xmlns:a16="http://schemas.microsoft.com/office/drawing/2014/main" id="{720FB790-9B30-3499-0C31-BF4C7BCBC45D}"/>
              </a:ext>
            </a:extLst>
          </p:cNvPr>
          <p:cNvGraphicFramePr>
            <a:graphicFrameLocks/>
          </p:cNvGraphicFramePr>
          <p:nvPr>
            <p:extLst>
              <p:ext uri="{D42A27DB-BD31-4B8C-83A1-F6EECF244321}">
                <p14:modId xmlns:p14="http://schemas.microsoft.com/office/powerpoint/2010/main" val="1598311878"/>
              </p:ext>
            </p:extLst>
          </p:nvPr>
        </p:nvGraphicFramePr>
        <p:xfrm>
          <a:off x="3664676" y="2028552"/>
          <a:ext cx="3955324" cy="3561153"/>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magine 2">
            <a:extLst>
              <a:ext uri="{FF2B5EF4-FFF2-40B4-BE49-F238E27FC236}">
                <a16:creationId xmlns:a16="http://schemas.microsoft.com/office/drawing/2014/main" id="{30EFD088-5D44-4AA9-E2FF-87A1C020A1F0}"/>
              </a:ext>
            </a:extLst>
          </p:cNvPr>
          <p:cNvPicPr>
            <a:picLocks noChangeAspect="1"/>
          </p:cNvPicPr>
          <p:nvPr/>
        </p:nvPicPr>
        <p:blipFill>
          <a:blip r:embed="rId4"/>
          <a:stretch>
            <a:fillRect/>
          </a:stretch>
        </p:blipFill>
        <p:spPr>
          <a:xfrm>
            <a:off x="7701292" y="1652706"/>
            <a:ext cx="4541404" cy="4055763"/>
          </a:xfrm>
          <a:prstGeom prst="rect">
            <a:avLst/>
          </a:prstGeom>
        </p:spPr>
      </p:pic>
    </p:spTree>
    <p:extLst>
      <p:ext uri="{BB962C8B-B14F-4D97-AF65-F5344CB8AC3E}">
        <p14:creationId xmlns:p14="http://schemas.microsoft.com/office/powerpoint/2010/main" val="383872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A1BB4E0-16F2-AE89-71B2-D8C3A3FF9346}"/>
              </a:ext>
            </a:extLst>
          </p:cNvPr>
          <p:cNvSpPr>
            <a:spLocks noGrp="1"/>
          </p:cNvSpPr>
          <p:nvPr>
            <p:ph type="title"/>
          </p:nvPr>
        </p:nvSpPr>
        <p:spPr>
          <a:xfrm>
            <a:off x="360218" y="203903"/>
            <a:ext cx="11471564" cy="735422"/>
          </a:xfrm>
          <a:solidFill>
            <a:schemeClr val="accent5">
              <a:lumMod val="20000"/>
              <a:lumOff val="80000"/>
            </a:schemeClr>
          </a:solidFill>
        </p:spPr>
        <p:txBody>
          <a:bodyPr/>
          <a:lstStyle/>
          <a:p>
            <a:pPr algn="ctr"/>
            <a:r>
              <a:rPr lang="it-IT" dirty="0"/>
              <a:t>2. Individuazione e definizione dei modelli</a:t>
            </a:r>
          </a:p>
        </p:txBody>
      </p:sp>
      <p:pic>
        <p:nvPicPr>
          <p:cNvPr id="3" name="Immagine 2">
            <a:extLst>
              <a:ext uri="{FF2B5EF4-FFF2-40B4-BE49-F238E27FC236}">
                <a16:creationId xmlns:a16="http://schemas.microsoft.com/office/drawing/2014/main" id="{B3A575CC-7023-8096-F3EA-6C8D157A1AF4}"/>
              </a:ext>
            </a:extLst>
          </p:cNvPr>
          <p:cNvPicPr>
            <a:picLocks noChangeAspect="1"/>
          </p:cNvPicPr>
          <p:nvPr/>
        </p:nvPicPr>
        <p:blipFill>
          <a:blip r:embed="rId2">
            <a:extLst>
              <a:ext uri="{28A0092B-C50C-407E-A947-70E740481C1C}">
                <a14:useLocalDpi xmlns:a14="http://schemas.microsoft.com/office/drawing/2010/main" val="0"/>
              </a:ext>
            </a:extLst>
          </a:blip>
          <a:srcRect t="28690" b="28690"/>
          <a:stretch/>
        </p:blipFill>
        <p:spPr>
          <a:xfrm>
            <a:off x="360218" y="1110342"/>
            <a:ext cx="11471564" cy="4889241"/>
          </a:xfrm>
          <a:prstGeom prst="rect">
            <a:avLst/>
          </a:prstGeom>
        </p:spPr>
      </p:pic>
    </p:spTree>
    <p:extLst>
      <p:ext uri="{BB962C8B-B14F-4D97-AF65-F5344CB8AC3E}">
        <p14:creationId xmlns:p14="http://schemas.microsoft.com/office/powerpoint/2010/main" val="104470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27AC41A-8B2E-ECBA-6977-7E017AFAA1A1}"/>
              </a:ext>
            </a:extLst>
          </p:cNvPr>
          <p:cNvSpPr>
            <a:spLocks noGrp="1"/>
          </p:cNvSpPr>
          <p:nvPr>
            <p:ph type="title"/>
          </p:nvPr>
        </p:nvSpPr>
        <p:spPr>
          <a:xfrm>
            <a:off x="360218" y="388619"/>
            <a:ext cx="11471564" cy="735422"/>
          </a:xfrm>
        </p:spPr>
        <p:txBody>
          <a:bodyPr>
            <a:normAutofit fontScale="90000"/>
          </a:bodyPr>
          <a:lstStyle/>
          <a:p>
            <a:r>
              <a:rPr lang="it-IT" dirty="0"/>
              <a:t>Dalla mappatura all’individuazione di due modelli:</a:t>
            </a:r>
            <a:br>
              <a:rPr lang="it-IT" dirty="0"/>
            </a:br>
            <a:r>
              <a:rPr lang="it-IT" dirty="0"/>
              <a:t> «base» e «avanzato»</a:t>
            </a:r>
          </a:p>
        </p:txBody>
      </p:sp>
      <p:sp>
        <p:nvSpPr>
          <p:cNvPr id="6" name="Segnaposto contenuto 5">
            <a:extLst>
              <a:ext uri="{FF2B5EF4-FFF2-40B4-BE49-F238E27FC236}">
                <a16:creationId xmlns:a16="http://schemas.microsoft.com/office/drawing/2014/main" id="{7F4D8222-E28C-69CB-1D0F-5ACDAE7D9C7E}"/>
              </a:ext>
            </a:extLst>
          </p:cNvPr>
          <p:cNvSpPr>
            <a:spLocks noGrp="1"/>
          </p:cNvSpPr>
          <p:nvPr>
            <p:ph idx="1"/>
          </p:nvPr>
        </p:nvSpPr>
        <p:spPr>
          <a:xfrm>
            <a:off x="838200" y="1607125"/>
            <a:ext cx="5646576" cy="4569838"/>
          </a:xfrm>
        </p:spPr>
        <p:txBody>
          <a:bodyPr>
            <a:normAutofit fontScale="85000" lnSpcReduction="10000"/>
          </a:bodyPr>
          <a:lstStyle/>
          <a:p>
            <a:pPr algn="just">
              <a:lnSpc>
                <a:spcPct val="100000"/>
              </a:lnSpc>
              <a:spcBef>
                <a:spcPts val="600"/>
              </a:spcBef>
            </a:pPr>
            <a:r>
              <a:rPr lang="it-IT" sz="2400" dirty="0">
                <a:effectLst/>
                <a:latin typeface="Calibri" panose="020F0502020204030204" pitchFamily="34" charset="0"/>
                <a:ea typeface="Times New Roman" panose="02020603050405020304" pitchFamily="18" charset="0"/>
                <a:cs typeface="Times New Roman" panose="02020603050405020304" pitchFamily="18" charset="0"/>
              </a:rPr>
              <a:t>Il </a:t>
            </a:r>
            <a:r>
              <a:rPr lang="it-IT"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modello base</a:t>
            </a:r>
            <a:r>
              <a:rPr lang="it-IT" sz="2400" dirty="0">
                <a:effectLst/>
                <a:latin typeface="Calibri" panose="020F0502020204030204" pitchFamily="34" charset="0"/>
                <a:ea typeface="Times New Roman" panose="02020603050405020304" pitchFamily="18" charset="0"/>
                <a:cs typeface="Times New Roman" panose="02020603050405020304" pitchFamily="18" charset="0"/>
              </a:rPr>
              <a:t>, comprendente le </a:t>
            </a:r>
            <a:r>
              <a:rPr lang="it-IT"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41</a:t>
            </a:r>
            <a:r>
              <a:rPr lang="it-IT" sz="2400" dirty="0">
                <a:effectLst/>
                <a:latin typeface="Calibri" panose="020F0502020204030204" pitchFamily="34" charset="0"/>
                <a:ea typeface="Times New Roman" panose="02020603050405020304" pitchFamily="18" charset="0"/>
                <a:cs typeface="Times New Roman" panose="02020603050405020304" pitchFamily="18" charset="0"/>
              </a:rPr>
              <a:t> Province che </a:t>
            </a:r>
            <a:r>
              <a:rPr lang="it-IT" sz="2400" b="1" u="sng" dirty="0">
                <a:effectLst/>
                <a:latin typeface="Calibri" panose="020F0502020204030204" pitchFamily="34" charset="0"/>
                <a:ea typeface="Times New Roman" panose="02020603050405020304" pitchFamily="18" charset="0"/>
                <a:cs typeface="Times New Roman" panose="02020603050405020304" pitchFamily="18" charset="0"/>
              </a:rPr>
              <a:t>non erogano servizi di supporto ai comuni </a:t>
            </a:r>
            <a:r>
              <a:rPr lang="it-IT" sz="2400" dirty="0">
                <a:effectLst/>
                <a:latin typeface="Calibri" panose="020F0502020204030204" pitchFamily="34" charset="0"/>
                <a:ea typeface="Times New Roman" panose="02020603050405020304" pitchFamily="18" charset="0"/>
                <a:cs typeface="Times New Roman" panose="02020603050405020304" pitchFamily="18" charset="0"/>
              </a:rPr>
              <a:t>(o che erogano come unico servizio l’</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r>
              <a:rPr lang="it-IT" sz="2400" i="1" dirty="0">
                <a:latin typeface="Calibri" panose="020F0502020204030204" pitchFamily="34" charset="0"/>
                <a:ea typeface="Calibri" panose="020F0502020204030204" pitchFamily="34" charset="0"/>
                <a:cs typeface="Times New Roman" panose="02020603050405020304" pitchFamily="18" charset="0"/>
              </a:rPr>
              <a:t>u</a:t>
            </a:r>
            <a:r>
              <a:rPr lang="it-IT" sz="2400" i="1" dirty="0">
                <a:effectLst/>
                <a:latin typeface="Calibri" panose="020F0502020204030204" pitchFamily="34" charset="0"/>
                <a:ea typeface="Calibri" panose="020F0502020204030204" pitchFamily="34" charset="0"/>
                <a:cs typeface="Times New Roman" panose="02020603050405020304" pitchFamily="18" charset="0"/>
              </a:rPr>
              <a:t>tilizzo del personale - dirigenti e dipendenti - in convenzione secondo le previsioni dei CCNL</a:t>
            </a:r>
            <a:r>
              <a:rPr lang="it-IT" sz="2400" dirty="0">
                <a:effectLst/>
                <a:latin typeface="Calibri" panose="020F0502020204030204" pitchFamily="34" charset="0"/>
                <a:ea typeface="Calibri" panose="020F0502020204030204" pitchFamily="34" charset="0"/>
                <a:cs typeface="Times New Roman" panose="02020603050405020304" pitchFamily="18" charset="0"/>
              </a:rPr>
              <a:t>"), anche se hanno risposto “Sì” alla domanda sulla priorità di supporto ai Comuni.</a:t>
            </a:r>
          </a:p>
          <a:p>
            <a:pPr algn="just">
              <a:lnSpc>
                <a:spcPct val="100000"/>
              </a:lnSpc>
              <a:spcBef>
                <a:spcPts val="600"/>
              </a:spcBef>
            </a:pPr>
            <a:r>
              <a:rPr lang="it-IT" sz="2400" dirty="0">
                <a:latin typeface="Calibri" panose="020F0502020204030204" pitchFamily="34" charset="0"/>
                <a:ea typeface="Calibri" panose="020F0502020204030204" pitchFamily="34" charset="0"/>
                <a:cs typeface="Times New Roman" panose="02020603050405020304" pitchFamily="18" charset="0"/>
              </a:rPr>
              <a:t>Il</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modello avanzato </a:t>
            </a:r>
            <a:r>
              <a:rPr lang="it-IT" sz="2400" dirty="0">
                <a:effectLst/>
                <a:latin typeface="Calibri" panose="020F0502020204030204" pitchFamily="34" charset="0"/>
                <a:ea typeface="Calibri" panose="020F0502020204030204" pitchFamily="34" charset="0"/>
                <a:cs typeface="Times New Roman" panose="02020603050405020304" pitchFamily="18" charset="0"/>
              </a:rPr>
              <a:t>comprendente le </a:t>
            </a:r>
            <a:r>
              <a:rPr lang="it-IT" sz="2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44</a:t>
            </a:r>
            <a:r>
              <a:rPr lang="it-IT" sz="2400" dirty="0">
                <a:effectLst/>
                <a:latin typeface="Calibri" panose="020F0502020204030204" pitchFamily="34" charset="0"/>
                <a:ea typeface="Calibri" panose="020F0502020204030204" pitchFamily="34" charset="0"/>
                <a:cs typeface="Times New Roman" panose="02020603050405020304" pitchFamily="18" charset="0"/>
              </a:rPr>
              <a:t> Province che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hanno risposto </a:t>
            </a:r>
            <a:r>
              <a:rPr lang="it-IT" sz="2400" b="1" u="sng" dirty="0">
                <a:effectLst/>
                <a:latin typeface="Calibri" panose="020F0502020204030204" pitchFamily="34" charset="0"/>
                <a:ea typeface="Calibri" panose="020F0502020204030204" pitchFamily="34" charset="0"/>
                <a:cs typeface="Times New Roman" panose="02020603050405020304" pitchFamily="18" charset="0"/>
              </a:rPr>
              <a:t>“Sì” alla domanda sulla priorità di supporto ai Comuni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e </a:t>
            </a:r>
            <a:r>
              <a:rPr lang="it-IT" sz="2400" b="1" dirty="0">
                <a:effectLst/>
                <a:latin typeface="Calibri" panose="020F0502020204030204" pitchFamily="34" charset="0"/>
                <a:ea typeface="Times New Roman" panose="02020603050405020304" pitchFamily="18" charset="0"/>
                <a:cs typeface="Calibri" panose="020F0502020204030204" pitchFamily="34" charset="0"/>
              </a:rPr>
              <a:t>che </a:t>
            </a:r>
            <a:r>
              <a:rPr lang="it-IT" sz="2400" b="1" u="sng" dirty="0">
                <a:effectLst/>
                <a:latin typeface="Calibri" panose="020F0502020204030204" pitchFamily="34" charset="0"/>
                <a:ea typeface="Times New Roman" panose="02020603050405020304" pitchFamily="18" charset="0"/>
                <a:cs typeface="Calibri" panose="020F0502020204030204" pitchFamily="34" charset="0"/>
              </a:rPr>
              <a:t>hanno almeno un servizio già attivo </a:t>
            </a:r>
            <a:r>
              <a:rPr lang="it-IT" sz="2400" dirty="0">
                <a:effectLst/>
                <a:latin typeface="Calibri" panose="020F0502020204030204" pitchFamily="34" charset="0"/>
                <a:ea typeface="Times New Roman" panose="02020603050405020304" pitchFamily="18" charset="0"/>
                <a:cs typeface="Calibri" panose="020F0502020204030204" pitchFamily="34" charset="0"/>
              </a:rPr>
              <a:t>(diverso dal servizio "</a:t>
            </a:r>
            <a:r>
              <a:rPr lang="it-IT" sz="2400" i="1" dirty="0">
                <a:effectLst/>
                <a:latin typeface="Calibri" panose="020F0502020204030204" pitchFamily="34" charset="0"/>
                <a:ea typeface="Times New Roman" panose="02020603050405020304" pitchFamily="18" charset="0"/>
                <a:cs typeface="Calibri" panose="020F0502020204030204" pitchFamily="34" charset="0"/>
              </a:rPr>
              <a:t>Utilizzo del personale - dirigenti e dipendenti - in convenzione secondo le previsioni dei CCNL</a:t>
            </a:r>
            <a:r>
              <a:rPr lang="it-IT" sz="2400" dirty="0">
                <a:effectLst/>
                <a:latin typeface="Calibri" panose="020F0502020204030204" pitchFamily="34" charset="0"/>
                <a:ea typeface="Times New Roman" panose="02020603050405020304" pitchFamily="18" charset="0"/>
                <a:cs typeface="Calibri" panose="020F0502020204030204" pitchFamily="34" charset="0"/>
              </a:rPr>
              <a:t>" che non è stato considerato significativo ai fini del modello avanzato).</a:t>
            </a:r>
            <a:endParaRPr lang="it-IT"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dirty="0"/>
          </a:p>
        </p:txBody>
      </p:sp>
      <p:sp>
        <p:nvSpPr>
          <p:cNvPr id="2" name="Segnaposto numero diapositiva 1">
            <a:extLst>
              <a:ext uri="{FF2B5EF4-FFF2-40B4-BE49-F238E27FC236}">
                <a16:creationId xmlns:a16="http://schemas.microsoft.com/office/drawing/2014/main" id="{7569904B-75AF-7579-CB9E-D3E03906FE8E}"/>
              </a:ext>
            </a:extLst>
          </p:cNvPr>
          <p:cNvSpPr>
            <a:spLocks noGrp="1"/>
          </p:cNvSpPr>
          <p:nvPr>
            <p:ph type="sldNum" sz="quarter" idx="4294967295"/>
          </p:nvPr>
        </p:nvSpPr>
        <p:spPr>
          <a:xfrm>
            <a:off x="8610600" y="6356350"/>
            <a:ext cx="2743200" cy="365125"/>
          </a:xfrm>
        </p:spPr>
        <p:txBody>
          <a:bodyPr/>
          <a:lstStyle/>
          <a:p>
            <a:fld id="{6C79A015-D06E-468F-9876-C37AB971EA2F}" type="slidenum">
              <a:rPr lang="it-IT" smtClean="0"/>
              <a:t>22</a:t>
            </a:fld>
            <a:endParaRPr lang="it-IT"/>
          </a:p>
        </p:txBody>
      </p:sp>
      <p:pic>
        <p:nvPicPr>
          <p:cNvPr id="5" name="Immagine 4">
            <a:extLst>
              <a:ext uri="{FF2B5EF4-FFF2-40B4-BE49-F238E27FC236}">
                <a16:creationId xmlns:a16="http://schemas.microsoft.com/office/drawing/2014/main" id="{40A19CD7-1390-8E52-786E-2D860BDC1493}"/>
              </a:ext>
            </a:extLst>
          </p:cNvPr>
          <p:cNvPicPr>
            <a:picLocks noChangeAspect="1"/>
          </p:cNvPicPr>
          <p:nvPr/>
        </p:nvPicPr>
        <p:blipFill>
          <a:blip r:embed="rId2"/>
          <a:stretch>
            <a:fillRect/>
          </a:stretch>
        </p:blipFill>
        <p:spPr>
          <a:xfrm>
            <a:off x="6675119" y="1481635"/>
            <a:ext cx="5156664" cy="4626378"/>
          </a:xfrm>
          <a:prstGeom prst="rect">
            <a:avLst/>
          </a:prstGeom>
        </p:spPr>
      </p:pic>
    </p:spTree>
    <p:extLst>
      <p:ext uri="{BB962C8B-B14F-4D97-AF65-F5344CB8AC3E}">
        <p14:creationId xmlns:p14="http://schemas.microsoft.com/office/powerpoint/2010/main" val="38537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B5A67-9069-26DF-DF28-21DC9AF839D6}"/>
              </a:ext>
            </a:extLst>
          </p:cNvPr>
          <p:cNvSpPr>
            <a:spLocks noGrp="1"/>
          </p:cNvSpPr>
          <p:nvPr>
            <p:ph type="title"/>
          </p:nvPr>
        </p:nvSpPr>
        <p:spPr/>
        <p:txBody>
          <a:bodyPr/>
          <a:lstStyle/>
          <a:p>
            <a:r>
              <a:rPr lang="it-IT" dirty="0"/>
              <a:t>Ripartizione province per i modelli</a:t>
            </a:r>
          </a:p>
        </p:txBody>
      </p:sp>
      <p:sp>
        <p:nvSpPr>
          <p:cNvPr id="4" name="Segnaposto numero diapositiva 3">
            <a:extLst>
              <a:ext uri="{FF2B5EF4-FFF2-40B4-BE49-F238E27FC236}">
                <a16:creationId xmlns:a16="http://schemas.microsoft.com/office/drawing/2014/main" id="{59685B35-B242-1B47-42D8-8AE2473FA6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79A015-D06E-468F-9876-C37AB971EA2F}" type="slidenum">
              <a:rPr lang="it-IT" smtClean="0"/>
              <a:pPr/>
              <a:t>23</a:t>
            </a:fld>
            <a:endParaRPr lang="it-IT" dirty="0"/>
          </a:p>
        </p:txBody>
      </p:sp>
      <p:graphicFrame>
        <p:nvGraphicFramePr>
          <p:cNvPr id="8" name="Tabella 7">
            <a:extLst>
              <a:ext uri="{FF2B5EF4-FFF2-40B4-BE49-F238E27FC236}">
                <a16:creationId xmlns:a16="http://schemas.microsoft.com/office/drawing/2014/main" id="{6121EB3C-BACB-59DC-C520-53877D062FDC}"/>
              </a:ext>
            </a:extLst>
          </p:cNvPr>
          <p:cNvGraphicFramePr>
            <a:graphicFrameLocks noGrp="1"/>
          </p:cNvGraphicFramePr>
          <p:nvPr>
            <p:extLst>
              <p:ext uri="{D42A27DB-BD31-4B8C-83A1-F6EECF244321}">
                <p14:modId xmlns:p14="http://schemas.microsoft.com/office/powerpoint/2010/main" val="1334580532"/>
              </p:ext>
            </p:extLst>
          </p:nvPr>
        </p:nvGraphicFramePr>
        <p:xfrm>
          <a:off x="1060987" y="1160278"/>
          <a:ext cx="4711850" cy="4841875"/>
        </p:xfrm>
        <a:graphic>
          <a:graphicData uri="http://schemas.openxmlformats.org/drawingml/2006/table">
            <a:tbl>
              <a:tblPr firstRow="1" bandRow="1">
                <a:tableStyleId>{21E4AEA4-8DFA-4A89-87EB-49C32662AFE0}</a:tableStyleId>
              </a:tblPr>
              <a:tblGrid>
                <a:gridCol w="1376979">
                  <a:extLst>
                    <a:ext uri="{9D8B030D-6E8A-4147-A177-3AD203B41FA5}">
                      <a16:colId xmlns:a16="http://schemas.microsoft.com/office/drawing/2014/main" val="1695995367"/>
                    </a:ext>
                  </a:extLst>
                </a:gridCol>
                <a:gridCol w="1355463">
                  <a:extLst>
                    <a:ext uri="{9D8B030D-6E8A-4147-A177-3AD203B41FA5}">
                      <a16:colId xmlns:a16="http://schemas.microsoft.com/office/drawing/2014/main" val="3857915941"/>
                    </a:ext>
                  </a:extLst>
                </a:gridCol>
                <a:gridCol w="1979408">
                  <a:extLst>
                    <a:ext uri="{9D8B030D-6E8A-4147-A177-3AD203B41FA5}">
                      <a16:colId xmlns:a16="http://schemas.microsoft.com/office/drawing/2014/main" val="1328083320"/>
                    </a:ext>
                  </a:extLst>
                </a:gridCol>
              </a:tblGrid>
              <a:tr h="288000">
                <a:tc gridSpan="3">
                  <a:txBody>
                    <a:bodyPr/>
                    <a:lstStyle/>
                    <a:p>
                      <a:pPr algn="ctr">
                        <a:lnSpc>
                          <a:spcPct val="150000"/>
                        </a:lnSpc>
                      </a:pPr>
                      <a:r>
                        <a:rPr lang="it-IT" sz="1800" kern="100" dirty="0">
                          <a:effectLst/>
                        </a:rPr>
                        <a:t>Modello Base (non servizi attivi)</a:t>
                      </a:r>
                      <a:endParaRPr lang="it-IT" sz="1800" kern="100" dirty="0">
                        <a:effectLst/>
                        <a:latin typeface="+mn-lt"/>
                        <a:ea typeface="Calibri" panose="020F0502020204030204" pitchFamily="34" charset="0"/>
                        <a:cs typeface="Times New Roman" panose="02020603050405020304" pitchFamily="18" charset="0"/>
                      </a:endParaRPr>
                    </a:p>
                  </a:txBody>
                  <a:tcPr marL="32973" marR="32973"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638239165"/>
                  </a:ext>
                </a:extLst>
              </a:tr>
              <a:tr h="321630">
                <a:tc gridSpan="2">
                  <a:txBody>
                    <a:bodyPr/>
                    <a:lstStyle/>
                    <a:p>
                      <a:pPr algn="ctr">
                        <a:lnSpc>
                          <a:spcPct val="100000"/>
                        </a:lnSpc>
                      </a:pPr>
                      <a:r>
                        <a:rPr lang="it-IT" sz="1600" kern="100" dirty="0">
                          <a:effectLst/>
                        </a:rPr>
                        <a:t>Cluster 1: Servizi ai Comuni Non Prioritari</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hMerge="1">
                  <a:txBody>
                    <a:bodyPr/>
                    <a:lstStyle/>
                    <a:p>
                      <a:pPr algn="ctr">
                        <a:lnSpc>
                          <a:spcPct val="150000"/>
                        </a:lnSpc>
                      </a:pPr>
                      <a:endParaRPr lang="it-IT" sz="12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ctr">
                        <a:lnSpc>
                          <a:spcPct val="100000"/>
                        </a:lnSpc>
                      </a:pPr>
                      <a:r>
                        <a:rPr lang="it-IT" sz="1600" kern="100" dirty="0">
                          <a:effectLst/>
                        </a:rPr>
                        <a:t>Cluster 2: Servizi ai Comuni Prioritari</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solidFill>
                      <a:srgbClr val="FFC000"/>
                    </a:solidFill>
                  </a:tcPr>
                </a:tc>
                <a:extLst>
                  <a:ext uri="{0D108BD9-81ED-4DB2-BD59-A6C34878D82A}">
                    <a16:rowId xmlns:a16="http://schemas.microsoft.com/office/drawing/2014/main" val="2512292314"/>
                  </a:ext>
                </a:extLst>
              </a:tr>
              <a:tr h="129255">
                <a:tc>
                  <a:txBody>
                    <a:bodyPr/>
                    <a:lstStyle/>
                    <a:p>
                      <a:pPr algn="l">
                        <a:lnSpc>
                          <a:spcPct val="100000"/>
                        </a:lnSpc>
                      </a:pPr>
                      <a:r>
                        <a:rPr lang="it-IT" sz="1600" kern="100" dirty="0">
                          <a:effectLst/>
                        </a:rPr>
                        <a:t>Alessandria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00" dirty="0">
                          <a:effectLst/>
                        </a:rPr>
                        <a:t>Oristano</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solidFill>
                            <a:srgbClr val="000000"/>
                          </a:solidFill>
                          <a:effectLst/>
                        </a:rPr>
                        <a:t>Asti</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709738"/>
                  </a:ext>
                </a:extLst>
              </a:tr>
              <a:tr h="129255">
                <a:tc>
                  <a:txBody>
                    <a:bodyPr/>
                    <a:lstStyle/>
                    <a:p>
                      <a:pPr algn="l">
                        <a:lnSpc>
                          <a:spcPct val="100000"/>
                        </a:lnSpc>
                      </a:pPr>
                      <a:r>
                        <a:rPr lang="it-IT" sz="1600" kern="100" dirty="0">
                          <a:effectLst/>
                        </a:rPr>
                        <a:t>Ascoli Piceno</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effectLst/>
                        </a:rPr>
                        <a:t>Pavia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solidFill>
                            <a:srgbClr val="000000"/>
                          </a:solidFill>
                          <a:effectLst/>
                        </a:rPr>
                        <a:t>Benevento</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4189900"/>
                  </a:ext>
                </a:extLst>
              </a:tr>
              <a:tr h="129255">
                <a:tc>
                  <a:txBody>
                    <a:bodyPr/>
                    <a:lstStyle/>
                    <a:p>
                      <a:pPr algn="l">
                        <a:lnSpc>
                          <a:spcPct val="100000"/>
                        </a:lnSpc>
                      </a:pPr>
                      <a:r>
                        <a:rPr lang="it-IT" sz="1600" kern="100" dirty="0">
                          <a:effectLst/>
                        </a:rPr>
                        <a:t>Avellino</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effectLst/>
                        </a:rPr>
                        <a:t>Perugia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solidFill>
                            <a:srgbClr val="000000"/>
                          </a:solidFill>
                          <a:effectLst/>
                        </a:rPr>
                        <a:t>Como</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76913265"/>
                  </a:ext>
                </a:extLst>
              </a:tr>
              <a:tr h="129255">
                <a:tc>
                  <a:txBody>
                    <a:bodyPr/>
                    <a:lstStyle/>
                    <a:p>
                      <a:pPr algn="l">
                        <a:lnSpc>
                          <a:spcPct val="100000"/>
                        </a:lnSpc>
                      </a:pPr>
                      <a:r>
                        <a:rPr lang="it-IT" sz="1600" kern="100" dirty="0">
                          <a:effectLst/>
                        </a:rPr>
                        <a:t>Barletta-Andria-Trani</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effectLst/>
                        </a:rPr>
                        <a:t>Potenza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algn="l">
                        <a:lnSpc>
                          <a:spcPct val="100000"/>
                        </a:lnSpc>
                      </a:pPr>
                      <a:r>
                        <a:rPr lang="it-IT" sz="1600" kern="100" dirty="0">
                          <a:solidFill>
                            <a:srgbClr val="000000"/>
                          </a:solidFill>
                          <a:effectLst/>
                        </a:rPr>
                        <a:t>Cosenza</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67590205"/>
                  </a:ext>
                </a:extLst>
              </a:tr>
              <a:tr h="129255">
                <a:tc>
                  <a:txBody>
                    <a:bodyPr/>
                    <a:lstStyle/>
                    <a:p>
                      <a:pPr algn="l">
                        <a:lnSpc>
                          <a:spcPct val="100000"/>
                        </a:lnSpc>
                      </a:pPr>
                      <a:r>
                        <a:rPr lang="it-IT" sz="1600" kern="100">
                          <a:effectLst/>
                        </a:rPr>
                        <a:t>Brindisi</a:t>
                      </a:r>
                      <a:endParaRPr lang="it-IT" sz="1600" kern="10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Rimini</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La Spezia</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7021027"/>
                  </a:ext>
                </a:extLst>
              </a:tr>
              <a:tr h="129255">
                <a:tc>
                  <a:txBody>
                    <a:bodyPr/>
                    <a:lstStyle/>
                    <a:p>
                      <a:pPr algn="l">
                        <a:lnSpc>
                          <a:spcPct val="100000"/>
                        </a:lnSpc>
                      </a:pPr>
                      <a:r>
                        <a:rPr lang="it-IT" sz="1600" kern="100" dirty="0">
                          <a:effectLst/>
                        </a:rPr>
                        <a:t>Caltanissetta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Salerno</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Lodi</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4558011"/>
                  </a:ext>
                </a:extLst>
              </a:tr>
              <a:tr h="129255">
                <a:tc>
                  <a:txBody>
                    <a:bodyPr/>
                    <a:lstStyle/>
                    <a:p>
                      <a:pPr algn="l">
                        <a:lnSpc>
                          <a:spcPct val="100000"/>
                        </a:lnSpc>
                      </a:pPr>
                      <a:r>
                        <a:rPr lang="it-IT" sz="1600" kern="100">
                          <a:effectLst/>
                        </a:rPr>
                        <a:t>Caserta</a:t>
                      </a:r>
                      <a:endParaRPr lang="it-IT" sz="1600" kern="10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Sassari</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Padova</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91131436"/>
                  </a:ext>
                </a:extLst>
              </a:tr>
              <a:tr h="129255">
                <a:tc>
                  <a:txBody>
                    <a:bodyPr/>
                    <a:lstStyle/>
                    <a:p>
                      <a:pPr algn="l">
                        <a:lnSpc>
                          <a:spcPct val="100000"/>
                        </a:lnSpc>
                      </a:pPr>
                      <a:r>
                        <a:rPr lang="it-IT" sz="1600" kern="100" dirty="0">
                          <a:effectLst/>
                        </a:rPr>
                        <a:t>Catanzaro</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Siracusa</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Siena</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5913248"/>
                  </a:ext>
                </a:extLst>
              </a:tr>
              <a:tr h="129255">
                <a:tc>
                  <a:txBody>
                    <a:bodyPr/>
                    <a:lstStyle/>
                    <a:p>
                      <a:pPr algn="l">
                        <a:lnSpc>
                          <a:spcPct val="100000"/>
                        </a:lnSpc>
                      </a:pPr>
                      <a:r>
                        <a:rPr lang="it-IT" sz="1600" kern="100">
                          <a:effectLst/>
                        </a:rPr>
                        <a:t>Enna</a:t>
                      </a:r>
                      <a:endParaRPr lang="it-IT" sz="1600" kern="10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Sondrio</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Taranto</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6893134"/>
                  </a:ext>
                </a:extLst>
              </a:tr>
              <a:tr h="129255">
                <a:tc>
                  <a:txBody>
                    <a:bodyPr/>
                    <a:lstStyle/>
                    <a:p>
                      <a:pPr algn="l">
                        <a:lnSpc>
                          <a:spcPct val="100000"/>
                        </a:lnSpc>
                      </a:pPr>
                      <a:r>
                        <a:rPr lang="it-IT" sz="1600" kern="100" dirty="0">
                          <a:effectLst/>
                        </a:rPr>
                        <a:t>Fermo</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Sud Sardegna</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Varese</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7566629"/>
                  </a:ext>
                </a:extLst>
              </a:tr>
              <a:tr h="129255">
                <a:tc>
                  <a:txBody>
                    <a:bodyPr/>
                    <a:lstStyle/>
                    <a:p>
                      <a:pPr algn="l">
                        <a:lnSpc>
                          <a:spcPct val="100000"/>
                        </a:lnSpc>
                      </a:pPr>
                      <a:r>
                        <a:rPr lang="it-IT" sz="1600" kern="100" dirty="0">
                          <a:effectLst/>
                        </a:rPr>
                        <a:t>Isernia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Teramo</a:t>
                      </a:r>
                      <a:endParaRPr lang="it-IT" sz="1600" b="0" i="0" u="none" strike="noStrike" dirty="0">
                        <a:effectLst/>
                        <a:latin typeface="+mn-lt"/>
                      </a:endParaRPr>
                    </a:p>
                  </a:txBody>
                  <a:tcPr marL="33020" marR="33020" marT="7620" marB="0" anchor="ctr"/>
                </a:tc>
                <a:tc>
                  <a:txBody>
                    <a:bodyPr/>
                    <a:lstStyle/>
                    <a:p>
                      <a:pPr algn="l">
                        <a:lnSpc>
                          <a:spcPct val="100000"/>
                        </a:lnSpc>
                      </a:pPr>
                      <a:r>
                        <a:rPr lang="it-IT" sz="1600" kern="100" dirty="0">
                          <a:solidFill>
                            <a:srgbClr val="000000"/>
                          </a:solidFill>
                          <a:effectLst/>
                        </a:rPr>
                        <a:t>Verbano-Cusio-Ossola</a:t>
                      </a:r>
                      <a:endParaRPr lang="it-IT" sz="1600" kern="1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52007356"/>
                  </a:ext>
                </a:extLst>
              </a:tr>
              <a:tr h="129255">
                <a:tc>
                  <a:txBody>
                    <a:bodyPr/>
                    <a:lstStyle/>
                    <a:p>
                      <a:pPr algn="l">
                        <a:lnSpc>
                          <a:spcPct val="100000"/>
                        </a:lnSpc>
                      </a:pPr>
                      <a:r>
                        <a:rPr lang="it-IT" sz="1600" kern="100" dirty="0">
                          <a:effectLst/>
                        </a:rPr>
                        <a:t>L'Aquila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Trapani</a:t>
                      </a:r>
                      <a:endParaRPr lang="it-IT" sz="1600" b="0" i="0" u="none" strike="noStrike" dirty="0">
                        <a:effectLst/>
                        <a:latin typeface="+mn-lt"/>
                      </a:endParaRPr>
                    </a:p>
                  </a:txBody>
                  <a:tcPr marL="33020" marR="33020" marT="7620" marB="0" anchor="ctr"/>
                </a:tc>
                <a:tc>
                  <a:txBody>
                    <a:bodyPr/>
                    <a:lstStyle/>
                    <a:p>
                      <a:pPr>
                        <a:lnSpc>
                          <a:spcPct val="100000"/>
                        </a:lnSpc>
                      </a:pPr>
                      <a:endParaRPr lang="it-IT" sz="1600" kern="100" dirty="0">
                        <a:effectLst/>
                        <a:latin typeface="+mn-lt"/>
                        <a:cs typeface="Times New Roman" panose="02020603050405020304" pitchFamily="18" charset="0"/>
                      </a:endParaRPr>
                    </a:p>
                  </a:txBody>
                  <a:tcPr marL="32973" marR="32973" marT="0" marB="0" anchor="ctr"/>
                </a:tc>
                <a:extLst>
                  <a:ext uri="{0D108BD9-81ED-4DB2-BD59-A6C34878D82A}">
                    <a16:rowId xmlns:a16="http://schemas.microsoft.com/office/drawing/2014/main" val="3667387132"/>
                  </a:ext>
                </a:extLst>
              </a:tr>
              <a:tr h="203277">
                <a:tc>
                  <a:txBody>
                    <a:bodyPr/>
                    <a:lstStyle/>
                    <a:p>
                      <a:pPr algn="l">
                        <a:lnSpc>
                          <a:spcPct val="100000"/>
                        </a:lnSpc>
                      </a:pPr>
                      <a:r>
                        <a:rPr lang="it-IT" sz="1600" kern="100" dirty="0">
                          <a:effectLst/>
                        </a:rPr>
                        <a:t>Latina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Verona</a:t>
                      </a:r>
                      <a:endParaRPr lang="it-IT" sz="1600" b="0" i="0" u="none" strike="noStrike" dirty="0">
                        <a:effectLst/>
                        <a:latin typeface="+mn-lt"/>
                      </a:endParaRPr>
                    </a:p>
                  </a:txBody>
                  <a:tcPr marL="33020" marR="33020" marT="7620" marB="0" anchor="ctr"/>
                </a:tc>
                <a:tc>
                  <a:txBody>
                    <a:bodyPr/>
                    <a:lstStyle/>
                    <a:p>
                      <a:pPr>
                        <a:lnSpc>
                          <a:spcPct val="100000"/>
                        </a:lnSpc>
                      </a:pPr>
                      <a:endParaRPr lang="it-IT" sz="1600" kern="100" dirty="0">
                        <a:effectLst/>
                        <a:latin typeface="+mn-lt"/>
                        <a:cs typeface="Times New Roman" panose="02020603050405020304" pitchFamily="18" charset="0"/>
                      </a:endParaRPr>
                    </a:p>
                  </a:txBody>
                  <a:tcPr marL="32973" marR="32973" marT="0" marB="0" anchor="ctr"/>
                </a:tc>
                <a:extLst>
                  <a:ext uri="{0D108BD9-81ED-4DB2-BD59-A6C34878D82A}">
                    <a16:rowId xmlns:a16="http://schemas.microsoft.com/office/drawing/2014/main" val="2894830844"/>
                  </a:ext>
                </a:extLst>
              </a:tr>
              <a:tr h="129255">
                <a:tc>
                  <a:txBody>
                    <a:bodyPr/>
                    <a:lstStyle/>
                    <a:p>
                      <a:pPr algn="l">
                        <a:lnSpc>
                          <a:spcPct val="100000"/>
                        </a:lnSpc>
                      </a:pPr>
                      <a:r>
                        <a:rPr lang="it-IT" sz="1600" kern="100" dirty="0">
                          <a:effectLst/>
                        </a:rPr>
                        <a:t>Macerata</a:t>
                      </a:r>
                      <a:endParaRPr lang="it-IT" sz="1600" kern="100" dirty="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r>
                        <a:rPr lang="it-IT" sz="1600" b="0" u="none" strike="noStrike" kern="100" dirty="0">
                          <a:solidFill>
                            <a:srgbClr val="000000"/>
                          </a:solidFill>
                          <a:effectLst/>
                        </a:rPr>
                        <a:t>Vibo Valentia</a:t>
                      </a:r>
                      <a:endParaRPr lang="it-IT" sz="1600" b="0" i="0" u="none" strike="noStrike" dirty="0">
                        <a:effectLst/>
                        <a:latin typeface="+mn-lt"/>
                      </a:endParaRPr>
                    </a:p>
                  </a:txBody>
                  <a:tcPr marL="33020" marR="33020" marT="7620" marB="0" anchor="ctr"/>
                </a:tc>
                <a:tc>
                  <a:txBody>
                    <a:bodyPr/>
                    <a:lstStyle/>
                    <a:p>
                      <a:pPr>
                        <a:lnSpc>
                          <a:spcPct val="100000"/>
                        </a:lnSpc>
                      </a:pPr>
                      <a:endParaRPr lang="it-IT" sz="1600" kern="100" dirty="0">
                        <a:effectLst/>
                        <a:latin typeface="+mn-lt"/>
                        <a:cs typeface="Times New Roman" panose="02020603050405020304" pitchFamily="18" charset="0"/>
                      </a:endParaRPr>
                    </a:p>
                  </a:txBody>
                  <a:tcPr marL="32973" marR="32973" marT="0" marB="0" anchor="ctr"/>
                </a:tc>
                <a:extLst>
                  <a:ext uri="{0D108BD9-81ED-4DB2-BD59-A6C34878D82A}">
                    <a16:rowId xmlns:a16="http://schemas.microsoft.com/office/drawing/2014/main" val="3793246722"/>
                  </a:ext>
                </a:extLst>
              </a:tr>
              <a:tr h="129255">
                <a:tc>
                  <a:txBody>
                    <a:bodyPr/>
                    <a:lstStyle/>
                    <a:p>
                      <a:pPr algn="l">
                        <a:lnSpc>
                          <a:spcPct val="100000"/>
                        </a:lnSpc>
                      </a:pPr>
                      <a:r>
                        <a:rPr lang="it-IT" sz="1600" kern="100">
                          <a:effectLst/>
                        </a:rPr>
                        <a:t>Matera</a:t>
                      </a:r>
                      <a:endParaRPr lang="it-IT" sz="1600" kern="100">
                        <a:effectLst/>
                        <a:latin typeface="+mn-lt"/>
                        <a:ea typeface="Calibri" panose="020F0502020204030204" pitchFamily="34" charset="0"/>
                        <a:cs typeface="Times New Roman" panose="02020603050405020304" pitchFamily="18" charset="0"/>
                      </a:endParaRPr>
                    </a:p>
                  </a:txBody>
                  <a:tcPr marL="32973" marR="32973" marT="0" marB="0" anchor="ctr"/>
                </a:tc>
                <a:tc>
                  <a:txBody>
                    <a:bodyPr/>
                    <a:lstStyle/>
                    <a:p>
                      <a:pPr marL="0" algn="l" rtl="0" eaLnBrk="1" fontAlgn="b" latinLnBrk="0" hangingPunct="1">
                        <a:lnSpc>
                          <a:spcPct val="100000"/>
                        </a:lnSpc>
                        <a:spcBef>
                          <a:spcPts val="0"/>
                        </a:spcBef>
                        <a:spcAft>
                          <a:spcPts val="0"/>
                        </a:spcAft>
                      </a:pPr>
                      <a:endParaRPr lang="it-IT" sz="1600" b="0" i="0" u="none" strike="noStrike" dirty="0">
                        <a:effectLst/>
                        <a:latin typeface="+mn-lt"/>
                      </a:endParaRPr>
                    </a:p>
                  </a:txBody>
                  <a:tcPr marL="33020" marR="33020" marT="7620" marB="0" anchor="ctr"/>
                </a:tc>
                <a:tc>
                  <a:txBody>
                    <a:bodyPr/>
                    <a:lstStyle/>
                    <a:p>
                      <a:pPr>
                        <a:lnSpc>
                          <a:spcPct val="100000"/>
                        </a:lnSpc>
                      </a:pPr>
                      <a:endParaRPr lang="it-IT" sz="1600" kern="100" dirty="0">
                        <a:effectLst/>
                        <a:latin typeface="+mn-lt"/>
                        <a:cs typeface="Times New Roman" panose="02020603050405020304" pitchFamily="18" charset="0"/>
                      </a:endParaRPr>
                    </a:p>
                  </a:txBody>
                  <a:tcPr marL="32973" marR="32973" marT="0" marB="0" anchor="ctr"/>
                </a:tc>
                <a:extLst>
                  <a:ext uri="{0D108BD9-81ED-4DB2-BD59-A6C34878D82A}">
                    <a16:rowId xmlns:a16="http://schemas.microsoft.com/office/drawing/2014/main" val="1586739414"/>
                  </a:ext>
                </a:extLst>
              </a:tr>
            </a:tbl>
          </a:graphicData>
        </a:graphic>
      </p:graphicFrame>
      <p:graphicFrame>
        <p:nvGraphicFramePr>
          <p:cNvPr id="10" name="Tabella 9">
            <a:extLst>
              <a:ext uri="{FF2B5EF4-FFF2-40B4-BE49-F238E27FC236}">
                <a16:creationId xmlns:a16="http://schemas.microsoft.com/office/drawing/2014/main" id="{3CF8D915-8D78-1A0F-C332-46404867167B}"/>
              </a:ext>
            </a:extLst>
          </p:cNvPr>
          <p:cNvGraphicFramePr>
            <a:graphicFrameLocks noGrp="1"/>
          </p:cNvGraphicFramePr>
          <p:nvPr>
            <p:extLst>
              <p:ext uri="{D42A27DB-BD31-4B8C-83A1-F6EECF244321}">
                <p14:modId xmlns:p14="http://schemas.microsoft.com/office/powerpoint/2010/main" val="1351003319"/>
              </p:ext>
            </p:extLst>
          </p:nvPr>
        </p:nvGraphicFramePr>
        <p:xfrm>
          <a:off x="6236957" y="1193441"/>
          <a:ext cx="3132630" cy="4758055"/>
        </p:xfrm>
        <a:graphic>
          <a:graphicData uri="http://schemas.openxmlformats.org/drawingml/2006/table">
            <a:tbl>
              <a:tblPr firstRow="1" bandRow="1">
                <a:tableStyleId>{5C22544A-7EE6-4342-B048-85BDC9FD1C3A}</a:tableStyleId>
              </a:tblPr>
              <a:tblGrid>
                <a:gridCol w="1566315">
                  <a:extLst>
                    <a:ext uri="{9D8B030D-6E8A-4147-A177-3AD203B41FA5}">
                      <a16:colId xmlns:a16="http://schemas.microsoft.com/office/drawing/2014/main" val="3847535028"/>
                    </a:ext>
                  </a:extLst>
                </a:gridCol>
                <a:gridCol w="1566315">
                  <a:extLst>
                    <a:ext uri="{9D8B030D-6E8A-4147-A177-3AD203B41FA5}">
                      <a16:colId xmlns:a16="http://schemas.microsoft.com/office/drawing/2014/main" val="323600991"/>
                    </a:ext>
                  </a:extLst>
                </a:gridCol>
              </a:tblGrid>
              <a:tr h="264358">
                <a:tc gridSpan="2">
                  <a:txBody>
                    <a:bodyPr/>
                    <a:lstStyle/>
                    <a:p>
                      <a:pPr algn="ctr">
                        <a:lnSpc>
                          <a:spcPct val="150000"/>
                        </a:lnSpc>
                      </a:pPr>
                      <a:r>
                        <a:rPr lang="it-IT" sz="1800" kern="100" dirty="0">
                          <a:effectLst/>
                          <a:latin typeface="+mn-lt"/>
                        </a:rPr>
                        <a:t>Modello avanzato (servizi attivi)</a:t>
                      </a:r>
                      <a:endParaRPr lang="it-IT" sz="1800" kern="100" dirty="0">
                        <a:effectLst/>
                        <a:latin typeface="+mn-lt"/>
                        <a:ea typeface="Calibri" panose="020F0502020204030204" pitchFamily="34" charset="0"/>
                        <a:cs typeface="Times New Roman" panose="02020603050405020304" pitchFamily="18" charset="0"/>
                      </a:endParaRPr>
                    </a:p>
                  </a:txBody>
                  <a:tcPr marL="35605" marR="35605" marT="0" marB="0" anchor="ctr"/>
                </a:tc>
                <a:tc hMerge="1">
                  <a:txBody>
                    <a:bodyPr/>
                    <a:lstStyle/>
                    <a:p>
                      <a:endParaRPr lang="it-IT"/>
                    </a:p>
                  </a:txBody>
                  <a:tcPr/>
                </a:tc>
                <a:extLst>
                  <a:ext uri="{0D108BD9-81ED-4DB2-BD59-A6C34878D82A}">
                    <a16:rowId xmlns:a16="http://schemas.microsoft.com/office/drawing/2014/main" val="2094213397"/>
                  </a:ext>
                </a:extLst>
              </a:tr>
              <a:tr h="139572">
                <a:tc>
                  <a:txBody>
                    <a:bodyPr/>
                    <a:lstStyle/>
                    <a:p>
                      <a:pPr algn="l">
                        <a:lnSpc>
                          <a:spcPct val="100000"/>
                        </a:lnSpc>
                      </a:pPr>
                      <a:r>
                        <a:rPr lang="it-IT" sz="1600" kern="100" dirty="0">
                          <a:effectLst/>
                          <a:latin typeface="+mn-lt"/>
                        </a:rPr>
                        <a:t>Agrigento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Lecce</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1910399657"/>
                  </a:ext>
                </a:extLst>
              </a:tr>
              <a:tr h="139572">
                <a:tc>
                  <a:txBody>
                    <a:bodyPr/>
                    <a:lstStyle/>
                    <a:p>
                      <a:pPr algn="l">
                        <a:lnSpc>
                          <a:spcPct val="100000"/>
                        </a:lnSpc>
                      </a:pPr>
                      <a:r>
                        <a:rPr lang="it-IT" sz="1600" kern="100" dirty="0">
                          <a:effectLst/>
                          <a:latin typeface="+mn-lt"/>
                        </a:rPr>
                        <a:t>Ancona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Lecco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878421508"/>
                  </a:ext>
                </a:extLst>
              </a:tr>
              <a:tr h="139572">
                <a:tc>
                  <a:txBody>
                    <a:bodyPr/>
                    <a:lstStyle/>
                    <a:p>
                      <a:pPr algn="l">
                        <a:lnSpc>
                          <a:spcPct val="100000"/>
                        </a:lnSpc>
                      </a:pPr>
                      <a:r>
                        <a:rPr lang="it-IT" sz="1600" kern="100" dirty="0">
                          <a:effectLst/>
                          <a:latin typeface="+mn-lt"/>
                        </a:rPr>
                        <a:t>Arezzo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Livorno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3752283896"/>
                  </a:ext>
                </a:extLst>
              </a:tr>
              <a:tr h="139572">
                <a:tc>
                  <a:txBody>
                    <a:bodyPr/>
                    <a:lstStyle/>
                    <a:p>
                      <a:pPr algn="l">
                        <a:lnSpc>
                          <a:spcPct val="100000"/>
                        </a:lnSpc>
                      </a:pPr>
                      <a:r>
                        <a:rPr lang="it-IT" sz="1600" kern="100" dirty="0">
                          <a:effectLst/>
                          <a:latin typeface="+mn-lt"/>
                        </a:rPr>
                        <a:t>Belluno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Lucca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300452975"/>
                  </a:ext>
                </a:extLst>
              </a:tr>
              <a:tr h="139572">
                <a:tc>
                  <a:txBody>
                    <a:bodyPr/>
                    <a:lstStyle/>
                    <a:p>
                      <a:pPr algn="l">
                        <a:lnSpc>
                          <a:spcPct val="100000"/>
                        </a:lnSpc>
                      </a:pPr>
                      <a:r>
                        <a:rPr lang="it-IT" sz="1600" kern="100" dirty="0">
                          <a:effectLst/>
                          <a:latin typeface="+mn-lt"/>
                        </a:rPr>
                        <a:t>Bergamo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Mantova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690855405"/>
                  </a:ext>
                </a:extLst>
              </a:tr>
              <a:tr h="139572">
                <a:tc>
                  <a:txBody>
                    <a:bodyPr/>
                    <a:lstStyle/>
                    <a:p>
                      <a:pPr algn="l">
                        <a:lnSpc>
                          <a:spcPct val="100000"/>
                        </a:lnSpc>
                      </a:pPr>
                      <a:r>
                        <a:rPr lang="it-IT" sz="1600" kern="100" dirty="0">
                          <a:effectLst/>
                          <a:latin typeface="+mn-lt"/>
                        </a:rPr>
                        <a:t>Biella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Massa-Carrara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2720449126"/>
                  </a:ext>
                </a:extLst>
              </a:tr>
              <a:tr h="139572">
                <a:tc>
                  <a:txBody>
                    <a:bodyPr/>
                    <a:lstStyle/>
                    <a:p>
                      <a:pPr algn="l">
                        <a:lnSpc>
                          <a:spcPct val="100000"/>
                        </a:lnSpc>
                      </a:pPr>
                      <a:r>
                        <a:rPr lang="it-IT" sz="1600" kern="100" dirty="0">
                          <a:effectLst/>
                          <a:latin typeface="+mn-lt"/>
                        </a:rPr>
                        <a:t>Brescia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Modena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2512718836"/>
                  </a:ext>
                </a:extLst>
              </a:tr>
              <a:tr h="139572">
                <a:tc>
                  <a:txBody>
                    <a:bodyPr/>
                    <a:lstStyle/>
                    <a:p>
                      <a:pPr algn="l">
                        <a:lnSpc>
                          <a:spcPct val="100000"/>
                        </a:lnSpc>
                      </a:pPr>
                      <a:r>
                        <a:rPr lang="it-IT" sz="1600" kern="100" dirty="0">
                          <a:effectLst/>
                          <a:latin typeface="+mn-lt"/>
                        </a:rPr>
                        <a:t>Campobasso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Monza e Brianza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3829725736"/>
                  </a:ext>
                </a:extLst>
              </a:tr>
              <a:tr h="139572">
                <a:tc>
                  <a:txBody>
                    <a:bodyPr/>
                    <a:lstStyle/>
                    <a:p>
                      <a:pPr algn="l">
                        <a:lnSpc>
                          <a:spcPct val="100000"/>
                        </a:lnSpc>
                      </a:pPr>
                      <a:r>
                        <a:rPr lang="it-IT" sz="1600" kern="100" dirty="0">
                          <a:effectLst/>
                          <a:latin typeface="+mn-lt"/>
                        </a:rPr>
                        <a:t>Chieti</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Novara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2929046207"/>
                  </a:ext>
                </a:extLst>
              </a:tr>
              <a:tr h="139572">
                <a:tc>
                  <a:txBody>
                    <a:bodyPr/>
                    <a:lstStyle/>
                    <a:p>
                      <a:pPr algn="l">
                        <a:lnSpc>
                          <a:spcPct val="100000"/>
                        </a:lnSpc>
                      </a:pPr>
                      <a:r>
                        <a:rPr lang="it-IT" sz="1600" kern="100" dirty="0">
                          <a:effectLst/>
                          <a:latin typeface="+mn-lt"/>
                        </a:rPr>
                        <a:t>Cremona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Nuoro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1463368030"/>
                  </a:ext>
                </a:extLst>
              </a:tr>
              <a:tr h="139572">
                <a:tc>
                  <a:txBody>
                    <a:bodyPr/>
                    <a:lstStyle/>
                    <a:p>
                      <a:pPr algn="l">
                        <a:lnSpc>
                          <a:spcPct val="100000"/>
                        </a:lnSpc>
                      </a:pPr>
                      <a:r>
                        <a:rPr lang="it-IT" sz="1600" kern="100">
                          <a:effectLst/>
                          <a:latin typeface="+mn-lt"/>
                        </a:rPr>
                        <a:t>Crotone</a:t>
                      </a:r>
                      <a:endParaRPr lang="it-IT" sz="1600" kern="10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Parma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941266445"/>
                  </a:ext>
                </a:extLst>
              </a:tr>
              <a:tr h="139572">
                <a:tc>
                  <a:txBody>
                    <a:bodyPr/>
                    <a:lstStyle/>
                    <a:p>
                      <a:pPr algn="l">
                        <a:lnSpc>
                          <a:spcPct val="100000"/>
                        </a:lnSpc>
                      </a:pPr>
                      <a:r>
                        <a:rPr lang="it-IT" sz="1600" kern="100" dirty="0">
                          <a:effectLst/>
                          <a:latin typeface="+mn-lt"/>
                        </a:rPr>
                        <a:t>Cuneo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r>
                        <a:rPr lang="it-IT" sz="1600" kern="100" dirty="0">
                          <a:effectLst/>
                          <a:latin typeface="+mn-lt"/>
                        </a:rPr>
                        <a:t>Pesaro e Urbino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3526189809"/>
                  </a:ext>
                </a:extLst>
              </a:tr>
              <a:tr h="139572">
                <a:tc>
                  <a:txBody>
                    <a:bodyPr/>
                    <a:lstStyle/>
                    <a:p>
                      <a:pPr algn="l">
                        <a:lnSpc>
                          <a:spcPct val="100000"/>
                        </a:lnSpc>
                      </a:pPr>
                      <a:r>
                        <a:rPr lang="it-IT" sz="1600" kern="100" dirty="0">
                          <a:effectLst/>
                          <a:latin typeface="+mn-lt"/>
                        </a:rPr>
                        <a:t>Ferrara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1854730827"/>
                  </a:ext>
                </a:extLst>
              </a:tr>
              <a:tr h="139572">
                <a:tc>
                  <a:txBody>
                    <a:bodyPr/>
                    <a:lstStyle/>
                    <a:p>
                      <a:pPr algn="l">
                        <a:lnSpc>
                          <a:spcPct val="100000"/>
                        </a:lnSpc>
                      </a:pPr>
                      <a:r>
                        <a:rPr lang="it-IT" sz="1600" kern="100">
                          <a:effectLst/>
                          <a:latin typeface="+mn-lt"/>
                        </a:rPr>
                        <a:t>Foggia</a:t>
                      </a:r>
                      <a:endParaRPr lang="it-IT" sz="1600" kern="10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137478550"/>
                  </a:ext>
                </a:extLst>
              </a:tr>
              <a:tr h="139572">
                <a:tc>
                  <a:txBody>
                    <a:bodyPr/>
                    <a:lstStyle/>
                    <a:p>
                      <a:pPr algn="l">
                        <a:lnSpc>
                          <a:spcPct val="100000"/>
                        </a:lnSpc>
                      </a:pPr>
                      <a:r>
                        <a:rPr lang="it-IT" sz="1600" kern="100" dirty="0">
                          <a:effectLst/>
                          <a:latin typeface="+mn-lt"/>
                        </a:rPr>
                        <a:t>Forlì-Cesena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1671871824"/>
                  </a:ext>
                </a:extLst>
              </a:tr>
              <a:tr h="139572">
                <a:tc>
                  <a:txBody>
                    <a:bodyPr/>
                    <a:lstStyle/>
                    <a:p>
                      <a:pPr algn="l">
                        <a:lnSpc>
                          <a:spcPct val="100000"/>
                        </a:lnSpc>
                      </a:pPr>
                      <a:r>
                        <a:rPr lang="it-IT" sz="1600" kern="100">
                          <a:effectLst/>
                          <a:latin typeface="+mn-lt"/>
                        </a:rPr>
                        <a:t>Frosinone</a:t>
                      </a:r>
                      <a:endParaRPr lang="it-IT" sz="1600" kern="10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482968031"/>
                  </a:ext>
                </a:extLst>
              </a:tr>
              <a:tr h="139572">
                <a:tc>
                  <a:txBody>
                    <a:bodyPr/>
                    <a:lstStyle/>
                    <a:p>
                      <a:pPr algn="l">
                        <a:lnSpc>
                          <a:spcPct val="100000"/>
                        </a:lnSpc>
                      </a:pPr>
                      <a:r>
                        <a:rPr lang="it-IT" sz="1600" kern="100" dirty="0">
                          <a:effectLst/>
                          <a:latin typeface="+mn-lt"/>
                        </a:rPr>
                        <a:t>Grosseto</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3146009240"/>
                  </a:ext>
                </a:extLst>
              </a:tr>
              <a:tr h="139572">
                <a:tc>
                  <a:txBody>
                    <a:bodyPr/>
                    <a:lstStyle/>
                    <a:p>
                      <a:pPr algn="l">
                        <a:lnSpc>
                          <a:spcPct val="100000"/>
                        </a:lnSpc>
                      </a:pPr>
                      <a:r>
                        <a:rPr lang="it-IT" sz="1600" kern="100" dirty="0">
                          <a:effectLst/>
                          <a:latin typeface="+mn-lt"/>
                        </a:rPr>
                        <a:t>Imperia</a:t>
                      </a: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tc>
                  <a:txBody>
                    <a:bodyPr/>
                    <a:lstStyle/>
                    <a:p>
                      <a:pPr algn="l">
                        <a:lnSpc>
                          <a:spcPct val="100000"/>
                        </a:lnSpc>
                      </a:pPr>
                      <a:endParaRPr lang="it-IT" sz="1600" kern="100" dirty="0">
                        <a:effectLst/>
                        <a:latin typeface="+mn-lt"/>
                        <a:ea typeface="Calibri" panose="020F0502020204030204" pitchFamily="34" charset="0"/>
                        <a:cs typeface="Times New Roman" panose="02020603050405020304" pitchFamily="18" charset="0"/>
                      </a:endParaRPr>
                    </a:p>
                  </a:txBody>
                  <a:tcPr marL="35605" marR="35605" marT="0" marB="0" anchor="b"/>
                </a:tc>
                <a:extLst>
                  <a:ext uri="{0D108BD9-81ED-4DB2-BD59-A6C34878D82A}">
                    <a16:rowId xmlns:a16="http://schemas.microsoft.com/office/drawing/2014/main" val="4033612280"/>
                  </a:ext>
                </a:extLst>
              </a:tr>
            </a:tbl>
          </a:graphicData>
        </a:graphic>
      </p:graphicFrame>
      <p:graphicFrame>
        <p:nvGraphicFramePr>
          <p:cNvPr id="11" name="Tabella 10">
            <a:extLst>
              <a:ext uri="{FF2B5EF4-FFF2-40B4-BE49-F238E27FC236}">
                <a16:creationId xmlns:a16="http://schemas.microsoft.com/office/drawing/2014/main" id="{C5192BDC-0692-17BC-7789-CACBD1558895}"/>
              </a:ext>
            </a:extLst>
          </p:cNvPr>
          <p:cNvGraphicFramePr>
            <a:graphicFrameLocks noGrp="1"/>
          </p:cNvGraphicFramePr>
          <p:nvPr>
            <p:extLst>
              <p:ext uri="{D42A27DB-BD31-4B8C-83A1-F6EECF244321}">
                <p14:modId xmlns:p14="http://schemas.microsoft.com/office/powerpoint/2010/main" val="3155172899"/>
              </p:ext>
            </p:extLst>
          </p:nvPr>
        </p:nvGraphicFramePr>
        <p:xfrm>
          <a:off x="9394680" y="1573225"/>
          <a:ext cx="1716664" cy="3698279"/>
        </p:xfrm>
        <a:graphic>
          <a:graphicData uri="http://schemas.openxmlformats.org/drawingml/2006/table">
            <a:tbl>
              <a:tblPr bandRow="1">
                <a:tableStyleId>{5C22544A-7EE6-4342-B048-85BDC9FD1C3A}</a:tableStyleId>
              </a:tblPr>
              <a:tblGrid>
                <a:gridCol w="1716664">
                  <a:extLst>
                    <a:ext uri="{9D8B030D-6E8A-4147-A177-3AD203B41FA5}">
                      <a16:colId xmlns:a16="http://schemas.microsoft.com/office/drawing/2014/main" val="1609709697"/>
                    </a:ext>
                  </a:extLst>
                </a:gridCol>
              </a:tblGrid>
              <a:tr h="208135">
                <a:tc>
                  <a:txBody>
                    <a:bodyPr/>
                    <a:lstStyle/>
                    <a:p>
                      <a:pPr algn="l">
                        <a:lnSpc>
                          <a:spcPct val="100000"/>
                        </a:lnSpc>
                      </a:pPr>
                      <a:r>
                        <a:rPr lang="it-IT" sz="1600" kern="100" dirty="0">
                          <a:effectLst/>
                        </a:rPr>
                        <a:t>Pescara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1404085"/>
                  </a:ext>
                </a:extLst>
              </a:tr>
              <a:tr h="208135">
                <a:tc>
                  <a:txBody>
                    <a:bodyPr/>
                    <a:lstStyle/>
                    <a:p>
                      <a:pPr algn="l">
                        <a:lnSpc>
                          <a:spcPct val="100000"/>
                        </a:lnSpc>
                      </a:pPr>
                      <a:r>
                        <a:rPr lang="it-IT" sz="1600" kern="100" dirty="0">
                          <a:effectLst/>
                        </a:rPr>
                        <a:t>Piacenza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19682813"/>
                  </a:ext>
                </a:extLst>
              </a:tr>
              <a:tr h="208135">
                <a:tc>
                  <a:txBody>
                    <a:bodyPr/>
                    <a:lstStyle/>
                    <a:p>
                      <a:pPr algn="l">
                        <a:lnSpc>
                          <a:spcPct val="100000"/>
                        </a:lnSpc>
                      </a:pPr>
                      <a:r>
                        <a:rPr lang="it-IT" sz="1600" kern="100" dirty="0">
                          <a:effectLst/>
                        </a:rPr>
                        <a:t>Pisa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8974732"/>
                  </a:ext>
                </a:extLst>
              </a:tr>
              <a:tr h="208135">
                <a:tc>
                  <a:txBody>
                    <a:bodyPr/>
                    <a:lstStyle/>
                    <a:p>
                      <a:pPr algn="l">
                        <a:lnSpc>
                          <a:spcPct val="100000"/>
                        </a:lnSpc>
                      </a:pPr>
                      <a:r>
                        <a:rPr lang="it-IT" sz="1600" kern="100" dirty="0">
                          <a:effectLst/>
                        </a:rPr>
                        <a:t>Pistoia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0010599"/>
                  </a:ext>
                </a:extLst>
              </a:tr>
              <a:tr h="208135">
                <a:tc>
                  <a:txBody>
                    <a:bodyPr/>
                    <a:lstStyle/>
                    <a:p>
                      <a:pPr algn="l">
                        <a:lnSpc>
                          <a:spcPct val="100000"/>
                        </a:lnSpc>
                      </a:pPr>
                      <a:r>
                        <a:rPr lang="it-IT" sz="1600" kern="100" dirty="0">
                          <a:effectLst/>
                        </a:rPr>
                        <a:t>Prato</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8992843"/>
                  </a:ext>
                </a:extLst>
              </a:tr>
              <a:tr h="284519">
                <a:tc>
                  <a:txBody>
                    <a:bodyPr/>
                    <a:lstStyle/>
                    <a:p>
                      <a:pPr algn="l">
                        <a:lnSpc>
                          <a:spcPct val="100000"/>
                        </a:lnSpc>
                      </a:pPr>
                      <a:r>
                        <a:rPr lang="it-IT" sz="1600" kern="100" dirty="0">
                          <a:effectLst/>
                        </a:rPr>
                        <a:t>Ragusa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7059478"/>
                  </a:ext>
                </a:extLst>
              </a:tr>
              <a:tr h="208135">
                <a:tc>
                  <a:txBody>
                    <a:bodyPr/>
                    <a:lstStyle/>
                    <a:p>
                      <a:pPr algn="l">
                        <a:lnSpc>
                          <a:spcPct val="100000"/>
                        </a:lnSpc>
                      </a:pPr>
                      <a:r>
                        <a:rPr lang="it-IT" sz="1600" kern="100" dirty="0">
                          <a:effectLst/>
                        </a:rPr>
                        <a:t>Reggio nell'Emilia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24020322"/>
                  </a:ext>
                </a:extLst>
              </a:tr>
              <a:tr h="208135">
                <a:tc>
                  <a:txBody>
                    <a:bodyPr/>
                    <a:lstStyle/>
                    <a:p>
                      <a:pPr algn="l">
                        <a:lnSpc>
                          <a:spcPct val="100000"/>
                        </a:lnSpc>
                      </a:pPr>
                      <a:r>
                        <a:rPr lang="it-IT" sz="1600" kern="100" dirty="0">
                          <a:effectLst/>
                        </a:rPr>
                        <a:t>Rieti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0130976"/>
                  </a:ext>
                </a:extLst>
              </a:tr>
              <a:tr h="208135">
                <a:tc>
                  <a:txBody>
                    <a:bodyPr/>
                    <a:lstStyle/>
                    <a:p>
                      <a:pPr algn="l">
                        <a:lnSpc>
                          <a:spcPct val="100000"/>
                        </a:lnSpc>
                      </a:pPr>
                      <a:r>
                        <a:rPr lang="it-IT" sz="1600" kern="100" dirty="0">
                          <a:effectLst/>
                        </a:rPr>
                        <a:t>Rovigo</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36468138"/>
                  </a:ext>
                </a:extLst>
              </a:tr>
              <a:tr h="208135">
                <a:tc>
                  <a:txBody>
                    <a:bodyPr/>
                    <a:lstStyle/>
                    <a:p>
                      <a:pPr algn="l">
                        <a:lnSpc>
                          <a:spcPct val="100000"/>
                        </a:lnSpc>
                      </a:pPr>
                      <a:r>
                        <a:rPr lang="it-IT" sz="1600" kern="100" dirty="0">
                          <a:effectLst/>
                        </a:rPr>
                        <a:t>Savona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8376380"/>
                  </a:ext>
                </a:extLst>
              </a:tr>
              <a:tr h="208135">
                <a:tc>
                  <a:txBody>
                    <a:bodyPr/>
                    <a:lstStyle/>
                    <a:p>
                      <a:pPr algn="l">
                        <a:lnSpc>
                          <a:spcPct val="100000"/>
                        </a:lnSpc>
                      </a:pPr>
                      <a:r>
                        <a:rPr lang="it-IT" sz="1600" kern="100" dirty="0">
                          <a:effectLst/>
                        </a:rPr>
                        <a:t>Terni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2663798"/>
                  </a:ext>
                </a:extLst>
              </a:tr>
              <a:tr h="208135">
                <a:tc>
                  <a:txBody>
                    <a:bodyPr/>
                    <a:lstStyle/>
                    <a:p>
                      <a:pPr algn="l">
                        <a:lnSpc>
                          <a:spcPct val="100000"/>
                        </a:lnSpc>
                      </a:pPr>
                      <a:r>
                        <a:rPr lang="it-IT" sz="1600" kern="100" dirty="0">
                          <a:effectLst/>
                        </a:rPr>
                        <a:t>Treviso</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77867778"/>
                  </a:ext>
                </a:extLst>
              </a:tr>
              <a:tr h="208135">
                <a:tc>
                  <a:txBody>
                    <a:bodyPr/>
                    <a:lstStyle/>
                    <a:p>
                      <a:pPr algn="l">
                        <a:lnSpc>
                          <a:spcPct val="100000"/>
                        </a:lnSpc>
                      </a:pPr>
                      <a:r>
                        <a:rPr lang="it-IT" sz="1600" kern="100" dirty="0">
                          <a:effectLst/>
                        </a:rPr>
                        <a:t>Vercelli</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71276752"/>
                  </a:ext>
                </a:extLst>
              </a:tr>
              <a:tr h="208135">
                <a:tc>
                  <a:txBody>
                    <a:bodyPr/>
                    <a:lstStyle/>
                    <a:p>
                      <a:pPr algn="l">
                        <a:lnSpc>
                          <a:spcPct val="100000"/>
                        </a:lnSpc>
                      </a:pPr>
                      <a:r>
                        <a:rPr lang="it-IT" sz="1600" kern="100" dirty="0">
                          <a:effectLst/>
                        </a:rPr>
                        <a:t>Vicenza</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58973773"/>
                  </a:ext>
                </a:extLst>
              </a:tr>
              <a:tr h="208135">
                <a:tc>
                  <a:txBody>
                    <a:bodyPr/>
                    <a:lstStyle/>
                    <a:p>
                      <a:pPr algn="l">
                        <a:lnSpc>
                          <a:spcPct val="100000"/>
                        </a:lnSpc>
                      </a:pPr>
                      <a:r>
                        <a:rPr lang="it-IT" sz="1600" kern="100" dirty="0">
                          <a:effectLst/>
                        </a:rPr>
                        <a:t>Viterbo</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74540264"/>
                  </a:ext>
                </a:extLst>
              </a:tr>
            </a:tbl>
          </a:graphicData>
        </a:graphic>
      </p:graphicFrame>
    </p:spTree>
    <p:extLst>
      <p:ext uri="{BB962C8B-B14F-4D97-AF65-F5344CB8AC3E}">
        <p14:creationId xmlns:p14="http://schemas.microsoft.com/office/powerpoint/2010/main" val="401056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78ABA-5E8E-F00B-3066-8D266E75E0CE}"/>
              </a:ext>
            </a:extLst>
          </p:cNvPr>
          <p:cNvSpPr>
            <a:spLocks noGrp="1"/>
          </p:cNvSpPr>
          <p:nvPr>
            <p:ph type="title"/>
          </p:nvPr>
        </p:nvSpPr>
        <p:spPr/>
        <p:txBody>
          <a:bodyPr>
            <a:normAutofit fontScale="90000"/>
          </a:bodyPr>
          <a:lstStyle/>
          <a:p>
            <a:r>
              <a:rPr lang="it-IT" dirty="0"/>
              <a:t>Dove si concentra oggi il supporto ai Comuni e dove, invece, il sistema è ancora debole</a:t>
            </a:r>
          </a:p>
        </p:txBody>
      </p:sp>
      <p:sp>
        <p:nvSpPr>
          <p:cNvPr id="3" name="Segnaposto contenuto 2">
            <a:extLst>
              <a:ext uri="{FF2B5EF4-FFF2-40B4-BE49-F238E27FC236}">
                <a16:creationId xmlns:a16="http://schemas.microsoft.com/office/drawing/2014/main" id="{5E4DA93C-2C31-929D-1106-9525EE095B88}"/>
              </a:ext>
            </a:extLst>
          </p:cNvPr>
          <p:cNvSpPr>
            <a:spLocks noGrp="1"/>
          </p:cNvSpPr>
          <p:nvPr>
            <p:ph idx="1"/>
          </p:nvPr>
        </p:nvSpPr>
        <p:spPr/>
        <p:txBody>
          <a:bodyPr>
            <a:normAutofit/>
          </a:bodyPr>
          <a:lstStyle/>
          <a:p>
            <a:r>
              <a:rPr lang="it-IT" dirty="0"/>
              <a:t>I servizi più diffusi riguardano soprattutto: gestione associata dei concorsi; supporto alle procedure di assunzione; </a:t>
            </a:r>
            <a:r>
              <a:rPr lang="it-IT" b="1" dirty="0"/>
              <a:t>attività amministrative standardizzabili</a:t>
            </a:r>
            <a:r>
              <a:rPr lang="it-IT" dirty="0"/>
              <a:t>.</a:t>
            </a:r>
          </a:p>
          <a:p>
            <a:r>
              <a:rPr lang="it-IT" dirty="0"/>
              <a:t>Restano </a:t>
            </a:r>
            <a:r>
              <a:rPr lang="it-IT" b="1" dirty="0"/>
              <a:t>meno sviluppati i servizi a maggiore valore strategico</a:t>
            </a:r>
            <a:r>
              <a:rPr lang="it-IT" dirty="0"/>
              <a:t>: assessment delle competenze; accompagnamento organizzativo; gestione integrata di trattamento economico e previdenza; formazione strutturata; strumenti evoluti di pianificazione e sviluppo del personale.</a:t>
            </a:r>
          </a:p>
          <a:p>
            <a:r>
              <a:rPr lang="it-IT" dirty="0"/>
              <a:t>In particolare, la </a:t>
            </a:r>
            <a:r>
              <a:rPr lang="it-IT" b="1" dirty="0"/>
              <a:t>contrattazione decentrata</a:t>
            </a:r>
            <a:r>
              <a:rPr lang="it-IT" dirty="0"/>
              <a:t> rappresenta un indicatore significativo: la sua limitata diffusione segnala che il sistema provinciale è ancora più forte nella gestione tecnica dei procedimenti che nelle funzioni HR più mature e integrate.</a:t>
            </a:r>
          </a:p>
          <a:p>
            <a:r>
              <a:rPr lang="it-IT" dirty="0"/>
              <a:t>Il passaggio al modello avanzato richiede quindi di estendere il supporto non solo alle procedure, ma anche agli strumenti di governo strategico del personale.</a:t>
            </a:r>
          </a:p>
        </p:txBody>
      </p:sp>
    </p:spTree>
    <p:extLst>
      <p:ext uri="{BB962C8B-B14F-4D97-AF65-F5344CB8AC3E}">
        <p14:creationId xmlns:p14="http://schemas.microsoft.com/office/powerpoint/2010/main" val="3272224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3E10A-5A13-E0AD-B063-9412E32C5D82}"/>
              </a:ext>
            </a:extLst>
          </p:cNvPr>
          <p:cNvSpPr>
            <a:spLocks noGrp="1"/>
          </p:cNvSpPr>
          <p:nvPr>
            <p:ph type="title"/>
          </p:nvPr>
        </p:nvSpPr>
        <p:spPr/>
        <p:txBody>
          <a:bodyPr>
            <a:normAutofit fontScale="90000"/>
          </a:bodyPr>
          <a:lstStyle/>
          <a:p>
            <a:r>
              <a:rPr lang="it-IT" dirty="0"/>
              <a:t>Tipologia di servizi di supporto ai Comuni erogati </a:t>
            </a:r>
            <a:br>
              <a:rPr lang="it-IT" dirty="0"/>
            </a:br>
            <a:r>
              <a:rPr lang="it-IT" dirty="0"/>
              <a:t>da parte delle Province in materia di politiche del personale</a:t>
            </a:r>
          </a:p>
        </p:txBody>
      </p:sp>
      <p:graphicFrame>
        <p:nvGraphicFramePr>
          <p:cNvPr id="7" name="Diagramma 6">
            <a:extLst>
              <a:ext uri="{FF2B5EF4-FFF2-40B4-BE49-F238E27FC236}">
                <a16:creationId xmlns:a16="http://schemas.microsoft.com/office/drawing/2014/main" id="{34921BDE-5E7B-9B60-2B26-832229AE1553}"/>
              </a:ext>
            </a:extLst>
          </p:cNvPr>
          <p:cNvGraphicFramePr/>
          <p:nvPr>
            <p:extLst>
              <p:ext uri="{D42A27DB-BD31-4B8C-83A1-F6EECF244321}">
                <p14:modId xmlns:p14="http://schemas.microsoft.com/office/powerpoint/2010/main" val="4081226184"/>
              </p:ext>
            </p:extLst>
          </p:nvPr>
        </p:nvGraphicFramePr>
        <p:xfrm>
          <a:off x="748146" y="1117599"/>
          <a:ext cx="10621818" cy="4922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61264322-658A-640C-FBD0-24166B973B9C}"/>
              </a:ext>
            </a:extLst>
          </p:cNvPr>
          <p:cNvSpPr txBox="1"/>
          <p:nvPr/>
        </p:nvSpPr>
        <p:spPr>
          <a:xfrm>
            <a:off x="988269" y="1699493"/>
            <a:ext cx="3463656" cy="646331"/>
          </a:xfrm>
          <a:prstGeom prst="rect">
            <a:avLst/>
          </a:prstGeom>
          <a:solidFill>
            <a:srgbClr val="D7F80E"/>
          </a:solidFill>
        </p:spPr>
        <p:txBody>
          <a:bodyPr wrap="square" rtlCol="0">
            <a:spAutoFit/>
          </a:bodyPr>
          <a:lstStyle/>
          <a:p>
            <a:pPr lvl="0"/>
            <a:r>
              <a:rPr lang="it-IT" dirty="0"/>
              <a:t>Assessment delle competenze per programmare l’offerta formativa</a:t>
            </a:r>
          </a:p>
        </p:txBody>
      </p:sp>
      <p:sp>
        <p:nvSpPr>
          <p:cNvPr id="9" name="CasellaDiTesto 8">
            <a:extLst>
              <a:ext uri="{FF2B5EF4-FFF2-40B4-BE49-F238E27FC236}">
                <a16:creationId xmlns:a16="http://schemas.microsoft.com/office/drawing/2014/main" id="{2752A004-4849-C268-593A-9CB56488CA25}"/>
              </a:ext>
            </a:extLst>
          </p:cNvPr>
          <p:cNvSpPr txBox="1"/>
          <p:nvPr/>
        </p:nvSpPr>
        <p:spPr>
          <a:xfrm>
            <a:off x="6844151" y="1080656"/>
            <a:ext cx="3676070" cy="646331"/>
          </a:xfrm>
          <a:prstGeom prst="rect">
            <a:avLst/>
          </a:prstGeom>
          <a:solidFill>
            <a:srgbClr val="FFC000"/>
          </a:solidFill>
        </p:spPr>
        <p:txBody>
          <a:bodyPr wrap="square" rtlCol="0">
            <a:spAutoFit/>
          </a:bodyPr>
          <a:lstStyle/>
          <a:p>
            <a:pPr lvl="0"/>
            <a:r>
              <a:rPr lang="it-IT" dirty="0"/>
              <a:t>Gestione a livello territoriale contrattazione decentrata</a:t>
            </a:r>
          </a:p>
        </p:txBody>
      </p:sp>
      <p:cxnSp>
        <p:nvCxnSpPr>
          <p:cNvPr id="11" name="Connettore diritto 10">
            <a:extLst>
              <a:ext uri="{FF2B5EF4-FFF2-40B4-BE49-F238E27FC236}">
                <a16:creationId xmlns:a16="http://schemas.microsoft.com/office/drawing/2014/main" id="{0E0A50B1-9DCD-AC0A-501E-4AA344322892}"/>
              </a:ext>
            </a:extLst>
          </p:cNvPr>
          <p:cNvCxnSpPr/>
          <p:nvPr/>
        </p:nvCxnSpPr>
        <p:spPr>
          <a:xfrm>
            <a:off x="6197600" y="1385455"/>
            <a:ext cx="64655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Connettore diritto 12">
            <a:extLst>
              <a:ext uri="{FF2B5EF4-FFF2-40B4-BE49-F238E27FC236}">
                <a16:creationId xmlns:a16="http://schemas.microsoft.com/office/drawing/2014/main" id="{2BEF2BC0-50BE-8988-C2C0-F306C9C31A0F}"/>
              </a:ext>
            </a:extLst>
          </p:cNvPr>
          <p:cNvCxnSpPr/>
          <p:nvPr/>
        </p:nvCxnSpPr>
        <p:spPr>
          <a:xfrm>
            <a:off x="4461164" y="2041236"/>
            <a:ext cx="554181" cy="0"/>
          </a:xfrm>
          <a:prstGeom prst="line">
            <a:avLst/>
          </a:prstGeom>
        </p:spPr>
        <p:style>
          <a:lnRef idx="1">
            <a:schemeClr val="accent6"/>
          </a:lnRef>
          <a:fillRef idx="0">
            <a:schemeClr val="accent6"/>
          </a:fillRef>
          <a:effectRef idx="0">
            <a:schemeClr val="accent6"/>
          </a:effectRef>
          <a:fontRef idx="minor">
            <a:schemeClr val="tx1"/>
          </a:fontRef>
        </p:style>
      </p:cxnSp>
      <p:sp>
        <p:nvSpPr>
          <p:cNvPr id="3" name="CasellaDiTesto 2">
            <a:extLst>
              <a:ext uri="{FF2B5EF4-FFF2-40B4-BE49-F238E27FC236}">
                <a16:creationId xmlns:a16="http://schemas.microsoft.com/office/drawing/2014/main" id="{B43C32E4-724C-C8A1-2987-DC4C13682914}"/>
              </a:ext>
            </a:extLst>
          </p:cNvPr>
          <p:cNvSpPr txBox="1"/>
          <p:nvPr/>
        </p:nvSpPr>
        <p:spPr>
          <a:xfrm>
            <a:off x="9328725" y="73673"/>
            <a:ext cx="2844800" cy="584775"/>
          </a:xfrm>
          <a:prstGeom prst="rect">
            <a:avLst/>
          </a:prstGeom>
          <a:noFill/>
        </p:spPr>
        <p:txBody>
          <a:bodyPr wrap="square" rtlCol="0">
            <a:spAutoFit/>
          </a:bodyPr>
          <a:lstStyle/>
          <a:p>
            <a:r>
              <a:rPr lang="it-IT" sz="1600" b="1" i="1" dirty="0"/>
              <a:t>Percentuale sul totale  delle Province che offrono servizi</a:t>
            </a:r>
          </a:p>
        </p:txBody>
      </p:sp>
      <p:sp>
        <p:nvSpPr>
          <p:cNvPr id="4" name="CasellaDiTesto 3">
            <a:extLst>
              <a:ext uri="{FF2B5EF4-FFF2-40B4-BE49-F238E27FC236}">
                <a16:creationId xmlns:a16="http://schemas.microsoft.com/office/drawing/2014/main" id="{94E7E2F7-FB95-A578-A3DA-BE0C5453DE49}"/>
              </a:ext>
            </a:extLst>
          </p:cNvPr>
          <p:cNvSpPr txBox="1"/>
          <p:nvPr/>
        </p:nvSpPr>
        <p:spPr>
          <a:xfrm>
            <a:off x="9099075" y="1821681"/>
            <a:ext cx="2842291" cy="2062103"/>
          </a:xfrm>
          <a:prstGeom prst="rect">
            <a:avLst/>
          </a:prstGeom>
          <a:solidFill>
            <a:srgbClr val="00449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a:solidFill>
                  <a:schemeClr val="bg1"/>
                </a:solidFill>
              </a:rPr>
              <a:t>Monza e Brianza offre 7 servizi</a:t>
            </a:r>
          </a:p>
          <a:p>
            <a:r>
              <a:rPr lang="it-IT" sz="1600" dirty="0" err="1">
                <a:solidFill>
                  <a:schemeClr val="bg1"/>
                </a:solidFill>
              </a:rPr>
              <a:t>Forli-Cesena</a:t>
            </a:r>
            <a:r>
              <a:rPr lang="it-IT" sz="1600" dirty="0">
                <a:solidFill>
                  <a:schemeClr val="bg1"/>
                </a:solidFill>
              </a:rPr>
              <a:t> offre 6 servizi</a:t>
            </a:r>
          </a:p>
          <a:p>
            <a:r>
              <a:rPr lang="it-IT" sz="1600" dirty="0">
                <a:solidFill>
                  <a:schemeClr val="bg1"/>
                </a:solidFill>
              </a:rPr>
              <a:t>Pesaro Urbino offre 5 servizi </a:t>
            </a:r>
          </a:p>
          <a:p>
            <a:r>
              <a:rPr lang="it-IT" sz="1600" dirty="0">
                <a:solidFill>
                  <a:schemeClr val="bg1"/>
                </a:solidFill>
              </a:rPr>
              <a:t>3 Province offrono 4 servizi </a:t>
            </a:r>
          </a:p>
          <a:p>
            <a:r>
              <a:rPr lang="it-IT" sz="1600" dirty="0">
                <a:solidFill>
                  <a:schemeClr val="bg1"/>
                </a:solidFill>
              </a:rPr>
              <a:t>13 Province offrono 3 servizi </a:t>
            </a:r>
          </a:p>
          <a:p>
            <a:r>
              <a:rPr lang="it-IT" sz="1600" dirty="0">
                <a:solidFill>
                  <a:schemeClr val="bg1"/>
                </a:solidFill>
              </a:rPr>
              <a:t>11 Province offrono 2 servizi </a:t>
            </a:r>
          </a:p>
          <a:p>
            <a:r>
              <a:rPr lang="it-IT" sz="1600" dirty="0">
                <a:solidFill>
                  <a:schemeClr val="bg1"/>
                </a:solidFill>
              </a:rPr>
              <a:t>15 Province offrono 1 solo servizio</a:t>
            </a:r>
          </a:p>
        </p:txBody>
      </p:sp>
    </p:spTree>
    <p:extLst>
      <p:ext uri="{BB962C8B-B14F-4D97-AF65-F5344CB8AC3E}">
        <p14:creationId xmlns:p14="http://schemas.microsoft.com/office/powerpoint/2010/main" val="159020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CF58C25-192C-78B8-DE59-9A5D552EED54}"/>
              </a:ext>
            </a:extLst>
          </p:cNvPr>
          <p:cNvSpPr>
            <a:spLocks noGrp="1"/>
          </p:cNvSpPr>
          <p:nvPr>
            <p:ph type="title"/>
          </p:nvPr>
        </p:nvSpPr>
        <p:spPr/>
        <p:txBody>
          <a:bodyPr/>
          <a:lstStyle/>
          <a:p>
            <a:r>
              <a:rPr lang="it-IT" dirty="0"/>
              <a:t>Definizione dei modelli: 4 dimensioni</a:t>
            </a:r>
          </a:p>
        </p:txBody>
      </p:sp>
      <p:sp>
        <p:nvSpPr>
          <p:cNvPr id="5" name="Segnaposto contenuto 4">
            <a:extLst>
              <a:ext uri="{FF2B5EF4-FFF2-40B4-BE49-F238E27FC236}">
                <a16:creationId xmlns:a16="http://schemas.microsoft.com/office/drawing/2014/main" id="{060B506F-74CD-C00A-38C2-39BBC38DE687}"/>
              </a:ext>
            </a:extLst>
          </p:cNvPr>
          <p:cNvSpPr>
            <a:spLocks noGrp="1"/>
          </p:cNvSpPr>
          <p:nvPr>
            <p:ph idx="1"/>
          </p:nvPr>
        </p:nvSpPr>
        <p:spPr>
          <a:xfrm>
            <a:off x="341745" y="1394691"/>
            <a:ext cx="5237019" cy="1838036"/>
          </a:xfrm>
        </p:spPr>
        <p:txBody>
          <a:bodyPr/>
          <a:lstStyle/>
          <a:p>
            <a:pPr marL="0" indent="0" algn="l">
              <a:buNone/>
            </a:pPr>
            <a:r>
              <a:rPr lang="it-IT" sz="2800" dirty="0"/>
              <a:t>I modelli sono stati rappresentanti indagando le 4 dimensioni fondamentali dei modelli organizzativi:</a:t>
            </a:r>
          </a:p>
          <a:p>
            <a:pPr marL="0" indent="0">
              <a:buNone/>
            </a:pPr>
            <a:endParaRPr lang="it-IT" dirty="0"/>
          </a:p>
          <a:p>
            <a:endParaRPr lang="it-IT" dirty="0"/>
          </a:p>
        </p:txBody>
      </p:sp>
      <p:grpSp>
        <p:nvGrpSpPr>
          <p:cNvPr id="12" name="Gruppo 11">
            <a:extLst>
              <a:ext uri="{FF2B5EF4-FFF2-40B4-BE49-F238E27FC236}">
                <a16:creationId xmlns:a16="http://schemas.microsoft.com/office/drawing/2014/main" id="{54FC9F2D-31EF-9532-2DD8-B25A15630BA5}"/>
              </a:ext>
            </a:extLst>
          </p:cNvPr>
          <p:cNvGrpSpPr/>
          <p:nvPr/>
        </p:nvGrpSpPr>
        <p:grpSpPr>
          <a:xfrm>
            <a:off x="6280730" y="2286123"/>
            <a:ext cx="2409192" cy="2467348"/>
            <a:chOff x="7987787" y="2755392"/>
            <a:chExt cx="2409192" cy="2467348"/>
          </a:xfrm>
        </p:grpSpPr>
        <p:sp>
          <p:nvSpPr>
            <p:cNvPr id="6" name="Ovale 5">
              <a:extLst>
                <a:ext uri="{FF2B5EF4-FFF2-40B4-BE49-F238E27FC236}">
                  <a16:creationId xmlns:a16="http://schemas.microsoft.com/office/drawing/2014/main" id="{318C849A-70C2-0FD0-A5A8-7CB0CA851B64}"/>
                </a:ext>
              </a:extLst>
            </p:cNvPr>
            <p:cNvSpPr/>
            <p:nvPr/>
          </p:nvSpPr>
          <p:spPr>
            <a:xfrm>
              <a:off x="8987398" y="3804016"/>
              <a:ext cx="396000" cy="396000"/>
            </a:xfrm>
            <a:prstGeom prst="ellipse">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a:extLst>
                <a:ext uri="{FF2B5EF4-FFF2-40B4-BE49-F238E27FC236}">
                  <a16:creationId xmlns:a16="http://schemas.microsoft.com/office/drawing/2014/main" id="{836B2420-6F48-D727-7A76-0B96F45AA0B0}"/>
                </a:ext>
              </a:extLst>
            </p:cNvPr>
            <p:cNvSpPr/>
            <p:nvPr/>
          </p:nvSpPr>
          <p:spPr>
            <a:xfrm>
              <a:off x="8943083" y="2755392"/>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su 7">
              <a:extLst>
                <a:ext uri="{FF2B5EF4-FFF2-40B4-BE49-F238E27FC236}">
                  <a16:creationId xmlns:a16="http://schemas.microsoft.com/office/drawing/2014/main" id="{42B1F27D-6D71-8A65-0A42-54079AF46C8A}"/>
                </a:ext>
              </a:extLst>
            </p:cNvPr>
            <p:cNvSpPr/>
            <p:nvPr/>
          </p:nvSpPr>
          <p:spPr>
            <a:xfrm rot="5400000">
              <a:off x="9740663" y="3588016"/>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a:extLst>
                <a:ext uri="{FF2B5EF4-FFF2-40B4-BE49-F238E27FC236}">
                  <a16:creationId xmlns:a16="http://schemas.microsoft.com/office/drawing/2014/main" id="{DF755555-3F05-FE91-0DB3-9F71A5EF66E8}"/>
                </a:ext>
              </a:extLst>
            </p:cNvPr>
            <p:cNvSpPr/>
            <p:nvPr/>
          </p:nvSpPr>
          <p:spPr>
            <a:xfrm rot="10800000">
              <a:off x="8943082" y="4394740"/>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su 9">
              <a:extLst>
                <a:ext uri="{FF2B5EF4-FFF2-40B4-BE49-F238E27FC236}">
                  <a16:creationId xmlns:a16="http://schemas.microsoft.com/office/drawing/2014/main" id="{7E01C51A-FF60-D97D-F258-330CDC9BD122}"/>
                </a:ext>
              </a:extLst>
            </p:cNvPr>
            <p:cNvSpPr/>
            <p:nvPr/>
          </p:nvSpPr>
          <p:spPr>
            <a:xfrm rot="16200000">
              <a:off x="8159471" y="3588016"/>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CasellaDiTesto 12">
            <a:extLst>
              <a:ext uri="{FF2B5EF4-FFF2-40B4-BE49-F238E27FC236}">
                <a16:creationId xmlns:a16="http://schemas.microsoft.com/office/drawing/2014/main" id="{5259F90B-4AC9-2835-37E8-116DD9621029}"/>
              </a:ext>
            </a:extLst>
          </p:cNvPr>
          <p:cNvSpPr txBox="1"/>
          <p:nvPr/>
        </p:nvSpPr>
        <p:spPr>
          <a:xfrm>
            <a:off x="6227969" y="4863068"/>
            <a:ext cx="2520000" cy="754053"/>
          </a:xfrm>
          <a:prstGeom prst="rect">
            <a:avLst/>
          </a:prstGeom>
          <a:solidFill>
            <a:srgbClr val="97F3A2"/>
          </a:solidFill>
        </p:spPr>
        <p:txBody>
          <a:bodyPr wrap="square" rtlCol="0">
            <a:spAutoFit/>
          </a:bodyPr>
          <a:lstStyle/>
          <a:p>
            <a:pPr algn="ctr"/>
            <a:endParaRPr lang="it-IT" sz="500" b="1" spc="-105" dirty="0">
              <a:solidFill>
                <a:srgbClr val="002060"/>
              </a:solidFill>
              <a:latin typeface="Lucida Sans Unicode"/>
              <a:cs typeface="Lucida Sans Unicode"/>
            </a:endParaRPr>
          </a:p>
          <a:p>
            <a:pPr algn="ctr"/>
            <a:endParaRPr lang="it-IT" sz="1000" b="1" spc="-105" dirty="0">
              <a:solidFill>
                <a:srgbClr val="002060"/>
              </a:solidFill>
              <a:latin typeface="Lucida Sans Unicode"/>
              <a:cs typeface="Lucida Sans Unicode"/>
            </a:endParaRPr>
          </a:p>
          <a:p>
            <a:pPr algn="ctr"/>
            <a:r>
              <a:rPr lang="it-IT" b="1" spc="-105" dirty="0">
                <a:solidFill>
                  <a:srgbClr val="002060"/>
                </a:solidFill>
                <a:latin typeface="Lucida Sans Unicode"/>
                <a:cs typeface="Lucida Sans Unicode"/>
              </a:rPr>
              <a:t>DIGITALIZZAZIONE</a:t>
            </a:r>
          </a:p>
          <a:p>
            <a:pPr algn="ctr"/>
            <a:endParaRPr lang="it-IT" sz="1000" b="1" spc="-105" dirty="0">
              <a:solidFill>
                <a:srgbClr val="002060"/>
              </a:solidFill>
              <a:latin typeface="Lucida Sans Unicode"/>
              <a:cs typeface="Lucida Sans Unicode"/>
            </a:endParaRPr>
          </a:p>
        </p:txBody>
      </p:sp>
      <p:sp>
        <p:nvSpPr>
          <p:cNvPr id="14" name="CasellaDiTesto 13">
            <a:extLst>
              <a:ext uri="{FF2B5EF4-FFF2-40B4-BE49-F238E27FC236}">
                <a16:creationId xmlns:a16="http://schemas.microsoft.com/office/drawing/2014/main" id="{C8DD6E11-FDD4-49C2-1EB1-10DC36496403}"/>
              </a:ext>
            </a:extLst>
          </p:cNvPr>
          <p:cNvSpPr txBox="1"/>
          <p:nvPr/>
        </p:nvSpPr>
        <p:spPr>
          <a:xfrm>
            <a:off x="8880768" y="3231111"/>
            <a:ext cx="2520000" cy="677108"/>
          </a:xfrm>
          <a:prstGeom prst="rect">
            <a:avLst/>
          </a:prstGeom>
          <a:solidFill>
            <a:srgbClr val="FFC000"/>
          </a:solidFill>
        </p:spPr>
        <p:txBody>
          <a:bodyPr wrap="square" rtlCol="0">
            <a:spAutoFit/>
          </a:bodyPr>
          <a:lstStyle/>
          <a:p>
            <a:pPr algn="ctr"/>
            <a:endParaRPr lang="it-IT" sz="1000" b="1" spc="-105" dirty="0">
              <a:solidFill>
                <a:srgbClr val="002060"/>
              </a:solidFill>
              <a:latin typeface="Lucida Sans Unicode"/>
              <a:cs typeface="Lucida Sans Unicode"/>
            </a:endParaRPr>
          </a:p>
          <a:p>
            <a:pPr algn="ctr"/>
            <a:r>
              <a:rPr lang="it-IT" b="1" spc="-105" dirty="0">
                <a:solidFill>
                  <a:srgbClr val="002060"/>
                </a:solidFill>
                <a:latin typeface="Lucida Sans Unicode"/>
                <a:cs typeface="Lucida Sans Unicode"/>
              </a:rPr>
              <a:t>PROCESSI</a:t>
            </a:r>
          </a:p>
          <a:p>
            <a:pPr algn="ctr"/>
            <a:endParaRPr lang="it-IT" sz="1000" b="1" spc="-105" dirty="0">
              <a:solidFill>
                <a:srgbClr val="002060"/>
              </a:solidFill>
              <a:latin typeface="Lucida Sans Unicode"/>
              <a:cs typeface="Lucida Sans Unicode"/>
            </a:endParaRPr>
          </a:p>
        </p:txBody>
      </p:sp>
      <p:sp>
        <p:nvSpPr>
          <p:cNvPr id="15" name="CasellaDiTesto 14">
            <a:extLst>
              <a:ext uri="{FF2B5EF4-FFF2-40B4-BE49-F238E27FC236}">
                <a16:creationId xmlns:a16="http://schemas.microsoft.com/office/drawing/2014/main" id="{D395F7D7-535F-4F5C-2198-C13BF36FA413}"/>
              </a:ext>
            </a:extLst>
          </p:cNvPr>
          <p:cNvSpPr txBox="1"/>
          <p:nvPr/>
        </p:nvSpPr>
        <p:spPr>
          <a:xfrm>
            <a:off x="6202681" y="1601161"/>
            <a:ext cx="2520000" cy="646331"/>
          </a:xfrm>
          <a:prstGeom prst="rect">
            <a:avLst/>
          </a:prstGeom>
          <a:solidFill>
            <a:srgbClr val="D7F80E"/>
          </a:solidFill>
        </p:spPr>
        <p:txBody>
          <a:bodyPr wrap="square" rtlCol="0">
            <a:spAutoFit/>
          </a:bodyPr>
          <a:lstStyle/>
          <a:p>
            <a:pPr algn="ctr"/>
            <a:r>
              <a:rPr lang="it-IT" b="1" spc="-105" dirty="0">
                <a:solidFill>
                  <a:srgbClr val="002060"/>
                </a:solidFill>
                <a:latin typeface="Lucida Sans Unicode"/>
                <a:cs typeface="Lucida Sans Unicode"/>
              </a:rPr>
              <a:t>STRUTTURA ORGANIZZATIVA</a:t>
            </a:r>
          </a:p>
        </p:txBody>
      </p:sp>
      <p:sp>
        <p:nvSpPr>
          <p:cNvPr id="16" name="CasellaDiTesto 15">
            <a:extLst>
              <a:ext uri="{FF2B5EF4-FFF2-40B4-BE49-F238E27FC236}">
                <a16:creationId xmlns:a16="http://schemas.microsoft.com/office/drawing/2014/main" id="{2F5EC568-BDA1-00B6-F85A-B3590B60EDEA}"/>
              </a:ext>
            </a:extLst>
          </p:cNvPr>
          <p:cNvSpPr txBox="1"/>
          <p:nvPr/>
        </p:nvSpPr>
        <p:spPr>
          <a:xfrm>
            <a:off x="3648896" y="3218261"/>
            <a:ext cx="2520000" cy="648000"/>
          </a:xfrm>
          <a:prstGeom prst="rect">
            <a:avLst/>
          </a:prstGeom>
          <a:solidFill>
            <a:srgbClr val="5B9BD5"/>
          </a:solidFill>
        </p:spPr>
        <p:txBody>
          <a:bodyPr wrap="square" rtlCol="0">
            <a:spAutoFit/>
          </a:bodyPr>
          <a:lstStyle/>
          <a:p>
            <a:pPr algn="ctr"/>
            <a:r>
              <a:rPr lang="it-IT" b="1" spc="-105" dirty="0">
                <a:solidFill>
                  <a:srgbClr val="002060"/>
                </a:solidFill>
                <a:latin typeface="Lucida Sans Unicode"/>
                <a:cs typeface="Lucida Sans Unicode"/>
              </a:rPr>
              <a:t>STAFFING E COMPETENZE</a:t>
            </a:r>
          </a:p>
        </p:txBody>
      </p:sp>
    </p:spTree>
    <p:extLst>
      <p:ext uri="{BB962C8B-B14F-4D97-AF65-F5344CB8AC3E}">
        <p14:creationId xmlns:p14="http://schemas.microsoft.com/office/powerpoint/2010/main" val="232505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0A62A-84BC-C7F6-CCE6-FB9D5F9951CC}"/>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D2A67178-D5C6-B05F-F99C-3838E50A516E}"/>
              </a:ext>
            </a:extLst>
          </p:cNvPr>
          <p:cNvSpPr txBox="1">
            <a:spLocks noGrp="1"/>
          </p:cNvSpPr>
          <p:nvPr>
            <p:ph type="title"/>
          </p:nvPr>
        </p:nvSpPr>
        <p:spPr>
          <a:xfrm>
            <a:off x="360218" y="496919"/>
            <a:ext cx="11471564" cy="735422"/>
          </a:xfrm>
          <a:prstGeom prst="rect">
            <a:avLst/>
          </a:prstGeom>
        </p:spPr>
        <p:txBody>
          <a:bodyPr vert="horz" wrap="square" lIns="0" tIns="12700" rIns="0" bIns="0" rtlCol="0">
            <a:spAutoFit/>
          </a:bodyPr>
          <a:lstStyle/>
          <a:p>
            <a:pPr marL="12700">
              <a:lnSpc>
                <a:spcPct val="100000"/>
              </a:lnSpc>
              <a:spcBef>
                <a:spcPts val="100"/>
              </a:spcBef>
            </a:pPr>
            <a:r>
              <a:rPr lang="it-IT" dirty="0"/>
              <a:t>Il Modello Base - Struttura Organizzativa</a:t>
            </a:r>
            <a:br>
              <a:rPr lang="it-IT" sz="2400" spc="-25" dirty="0">
                <a:solidFill>
                  <a:srgbClr val="FF0000"/>
                </a:solidFill>
              </a:rPr>
            </a:br>
            <a:endParaRPr sz="2400" spc="-25" dirty="0">
              <a:solidFill>
                <a:srgbClr val="FF0000"/>
              </a:solidFill>
            </a:endParaRPr>
          </a:p>
        </p:txBody>
      </p:sp>
      <p:sp>
        <p:nvSpPr>
          <p:cNvPr id="3" name="Segnaposto contenuto 2">
            <a:extLst>
              <a:ext uri="{FF2B5EF4-FFF2-40B4-BE49-F238E27FC236}">
                <a16:creationId xmlns:a16="http://schemas.microsoft.com/office/drawing/2014/main" id="{522186C4-911A-06E4-D469-1FD79BC2A668}"/>
              </a:ext>
            </a:extLst>
          </p:cNvPr>
          <p:cNvSpPr>
            <a:spLocks noGrp="1"/>
          </p:cNvSpPr>
          <p:nvPr>
            <p:ph idx="1"/>
          </p:nvPr>
        </p:nvSpPr>
        <p:spPr>
          <a:xfrm>
            <a:off x="341745" y="1232341"/>
            <a:ext cx="11490037" cy="4944622"/>
          </a:xfrm>
        </p:spPr>
        <p:txBody>
          <a:bodyPr/>
          <a:lstStyle/>
          <a:p>
            <a:pPr marL="0" indent="0">
              <a:buNone/>
            </a:pPr>
            <a:r>
              <a:rPr lang="it-IT" dirty="0"/>
              <a:t>Il modello base è il riferimento per </a:t>
            </a:r>
            <a:r>
              <a:rPr lang="it-IT" b="1" u="sng" dirty="0"/>
              <a:t>Province che iniziano ad offrire servizi HR ai Comuni</a:t>
            </a:r>
            <a:r>
              <a:rPr lang="it-IT" dirty="0"/>
              <a:t>, caratterizzato da una </a:t>
            </a:r>
            <a:r>
              <a:rPr lang="it-IT" b="1" u="sng" dirty="0"/>
              <a:t>struttura snella </a:t>
            </a:r>
            <a:r>
              <a:rPr lang="it-IT" dirty="0"/>
              <a:t>focalizzata su </a:t>
            </a:r>
            <a:r>
              <a:rPr lang="it-IT" b="1" u="sng" dirty="0"/>
              <a:t>servizi essenziali</a:t>
            </a:r>
            <a:r>
              <a:rPr lang="it-IT" dirty="0"/>
              <a:t>.</a:t>
            </a:r>
          </a:p>
          <a:p>
            <a:endParaRPr lang="it-IT" dirty="0"/>
          </a:p>
        </p:txBody>
      </p:sp>
      <p:sp>
        <p:nvSpPr>
          <p:cNvPr id="46" name="object 46">
            <a:extLst>
              <a:ext uri="{FF2B5EF4-FFF2-40B4-BE49-F238E27FC236}">
                <a16:creationId xmlns:a16="http://schemas.microsoft.com/office/drawing/2014/main" id="{5493E72A-3D2F-6545-1F03-B75806E3AAA8}"/>
              </a:ext>
            </a:extLst>
          </p:cNvPr>
          <p:cNvSpPr txBox="1">
            <a:spLocks noGrp="1"/>
          </p:cNvSpPr>
          <p:nvPr>
            <p:ph type="sldNum" sz="quarter" idx="4294967295"/>
          </p:nvPr>
        </p:nvSpPr>
        <p:spPr>
          <a:xfrm>
            <a:off x="11885613" y="6237288"/>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27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4A7EF0C9-EDA8-5A83-490A-4088F92D84A4}"/>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026DB5B1-C6A5-5C92-BE33-4AA902B765F0}"/>
              </a:ext>
            </a:extLst>
          </p:cNvPr>
          <p:cNvSpPr/>
          <p:nvPr/>
        </p:nvSpPr>
        <p:spPr>
          <a:xfrm>
            <a:off x="516572" y="1967763"/>
            <a:ext cx="5579428" cy="1873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pic>
        <p:nvPicPr>
          <p:cNvPr id="2" name="Immagine 1">
            <a:extLst>
              <a:ext uri="{FF2B5EF4-FFF2-40B4-BE49-F238E27FC236}">
                <a16:creationId xmlns:a16="http://schemas.microsoft.com/office/drawing/2014/main" id="{C7C729E3-FA5C-62C8-1B17-D2CCA159A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ext 2">
            <a:extLst>
              <a:ext uri="{FF2B5EF4-FFF2-40B4-BE49-F238E27FC236}">
                <a16:creationId xmlns:a16="http://schemas.microsoft.com/office/drawing/2014/main" id="{6FE8E34F-7E25-4D87-DFDE-F1AF08565DCF}"/>
              </a:ext>
            </a:extLst>
          </p:cNvPr>
          <p:cNvSpPr/>
          <p:nvPr/>
        </p:nvSpPr>
        <p:spPr>
          <a:xfrm>
            <a:off x="461818" y="2091974"/>
            <a:ext cx="7075054" cy="1623351"/>
          </a:xfrm>
          <a:prstGeom prst="rect">
            <a:avLst/>
          </a:prstGeom>
        </p:spPr>
        <p:txBody>
          <a:bodyPr wrap="square" lIns="0" tIns="0" rIns="0" bIns="0">
            <a:normAutofit/>
          </a:bodyPr>
          <a:lstStyle/>
          <a:p>
            <a:pPr algn="just"/>
            <a:r>
              <a:rPr lang="en-US" sz="2400" dirty="0">
                <a:solidFill>
                  <a:schemeClr val="tx1"/>
                </a:solidFill>
                <a:latin typeface="Calibri" panose="020F0502020204030204" pitchFamily="34" charset="0"/>
                <a:cs typeface="Times New Roman" panose="02020603050405020304" pitchFamily="18" charset="0"/>
              </a:rPr>
              <a:t>Le Risorse Umane </a:t>
            </a:r>
            <a:r>
              <a:rPr lang="en-US" sz="2400" dirty="0" err="1">
                <a:solidFill>
                  <a:schemeClr val="tx1"/>
                </a:solidFill>
                <a:latin typeface="Calibri" panose="020F0502020204030204" pitchFamily="34" charset="0"/>
                <a:cs typeface="Times New Roman" panose="02020603050405020304" pitchFamily="18" charset="0"/>
              </a:rPr>
              <a:t>possono</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essere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sia</a:t>
            </a:r>
            <a:r>
              <a:rPr lang="en-US" sz="2400" dirty="0">
                <a:solidFill>
                  <a:schemeClr val="tx1"/>
                </a:solidFill>
                <a:latin typeface="Calibri" panose="020F0502020204030204" pitchFamily="34" charset="0"/>
                <a:cs typeface="Times New Roman" panose="02020603050405020304" pitchFamily="18" charset="0"/>
              </a:rPr>
              <a:t> un </a:t>
            </a:r>
            <a:r>
              <a:rPr lang="en-US" sz="2400" dirty="0" err="1">
                <a:solidFill>
                  <a:schemeClr val="tx1"/>
                </a:solidFill>
                <a:latin typeface="Calibri" panose="020F0502020204030204" pitchFamily="34" charset="0"/>
                <a:cs typeface="Times New Roman" panose="02020603050405020304" pitchFamily="18" charset="0"/>
              </a:rPr>
              <a:t>settore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autonomo</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che</a:t>
            </a:r>
            <a:r>
              <a:rPr lang="en-US" sz="2400" dirty="0">
                <a:solidFill>
                  <a:schemeClr val="tx1"/>
                </a:solidFill>
                <a:latin typeface="Calibri" panose="020F0502020204030204" pitchFamily="34" charset="0"/>
                <a:cs typeface="Times New Roman" panose="02020603050405020304" pitchFamily="18" charset="0"/>
              </a:rPr>
              <a:t> un Servizio </a:t>
            </a:r>
            <a:r>
              <a:rPr lang="en-US" sz="2400" dirty="0" err="1">
                <a:solidFill>
                  <a:schemeClr val="tx1"/>
                </a:solidFill>
                <a:latin typeface="Calibri" panose="020F0502020204030204" pitchFamily="34" charset="0"/>
                <a:cs typeface="Times New Roman" panose="02020603050405020304" pitchFamily="18" charset="0"/>
              </a:rPr>
              <a:t>accorpato</a:t>
            </a:r>
            <a:r>
              <a:rPr lang="en-US" sz="2400" dirty="0">
                <a:solidFill>
                  <a:schemeClr val="tx1"/>
                </a:solidFill>
                <a:latin typeface="Calibri" panose="020F0502020204030204" pitchFamily="34" charset="0"/>
                <a:cs typeface="Times New Roman" panose="02020603050405020304" pitchFamily="18" charset="0"/>
              </a:rPr>
              <a:t> ad </a:t>
            </a:r>
            <a:r>
              <a:rPr lang="en-US" sz="2400" dirty="0" err="1">
                <a:solidFill>
                  <a:schemeClr val="tx1"/>
                </a:solidFill>
                <a:latin typeface="Calibri" panose="020F0502020204030204" pitchFamily="34" charset="0"/>
                <a:cs typeface="Times New Roman" panose="02020603050405020304" pitchFamily="18" charset="0"/>
              </a:rPr>
              <a:t>altri</a:t>
            </a:r>
            <a:r>
              <a:rPr lang="en-US" sz="2400" dirty="0">
                <a:latin typeface="Calibri" panose="020F0502020204030204" pitchFamily="34" charset="0"/>
                <a:cs typeface="Times New Roman" panose="02020603050405020304" pitchFamily="18" charset="0"/>
              </a:rPr>
              <a:t>, </a:t>
            </a:r>
          </a:p>
          <a:p>
            <a:pPr algn="just"/>
            <a:r>
              <a:rPr lang="en-US" sz="2400" dirty="0">
                <a:latin typeface="Calibri" panose="020F0502020204030204" pitchFamily="34" charset="0"/>
                <a:cs typeface="Times New Roman" panose="02020603050405020304" pitchFamily="18" charset="0"/>
              </a:rPr>
              <a:t>s</a:t>
            </a:r>
            <a:r>
              <a:rPr lang="it-IT" sz="2400" dirty="0" err="1">
                <a:solidFill>
                  <a:schemeClr val="tx1"/>
                </a:solidFill>
                <a:latin typeface="Calibri" panose="020F0502020204030204" pitchFamily="34" charset="0"/>
                <a:cs typeface="Times New Roman" panose="02020603050405020304" pitchFamily="18" charset="0"/>
              </a:rPr>
              <a:t>uddiviso</a:t>
            </a:r>
            <a:r>
              <a:rPr lang="it-IT" sz="2400" dirty="0">
                <a:solidFill>
                  <a:schemeClr val="tx1"/>
                </a:solidFill>
                <a:latin typeface="Calibri" panose="020F0502020204030204" pitchFamily="34" charset="0"/>
                <a:cs typeface="Times New Roman" panose="02020603050405020304" pitchFamily="18" charset="0"/>
              </a:rPr>
              <a:t> in </a:t>
            </a:r>
            <a:r>
              <a:rPr lang="it-IT" sz="2400" b="1" u="sng" dirty="0">
                <a:solidFill>
                  <a:schemeClr val="tx1"/>
                </a:solidFill>
                <a:latin typeface="Calibri" panose="020F0502020204030204" pitchFamily="34" charset="0"/>
                <a:cs typeface="Times New Roman" panose="02020603050405020304" pitchFamily="18" charset="0"/>
              </a:rPr>
              <a:t>quattro aree fondamentali</a:t>
            </a:r>
            <a:r>
              <a:rPr lang="it-IT" sz="2400" dirty="0">
                <a:solidFill>
                  <a:schemeClr val="tx1"/>
                </a:solidFill>
                <a:latin typeface="Calibri" panose="020F0502020204030204" pitchFamily="34" charset="0"/>
                <a:cs typeface="Times New Roman" panose="02020603050405020304" pitchFamily="18" charset="0"/>
              </a:rPr>
              <a:t>: Reclutamento, Formazione,  Gestione Economica, Gestione Giuridica</a:t>
            </a:r>
            <a:endParaRPr lang="en-US" dirty="0">
              <a:solidFill>
                <a:schemeClr val="tx1"/>
              </a:solidFill>
              <a:latin typeface="Calibri" panose="020F0502020204030204" pitchFamily="34" charset="0"/>
              <a:cs typeface="Times New Roman" panose="02020603050405020304" pitchFamily="18" charset="0"/>
            </a:endParaRPr>
          </a:p>
        </p:txBody>
      </p:sp>
      <p:sp>
        <p:nvSpPr>
          <p:cNvPr id="6" name="Text 4">
            <a:extLst>
              <a:ext uri="{FF2B5EF4-FFF2-40B4-BE49-F238E27FC236}">
                <a16:creationId xmlns:a16="http://schemas.microsoft.com/office/drawing/2014/main" id="{2B22D107-AF3A-05C4-DCF9-30ED029E21F0}"/>
              </a:ext>
            </a:extLst>
          </p:cNvPr>
          <p:cNvSpPr/>
          <p:nvPr/>
        </p:nvSpPr>
        <p:spPr>
          <a:xfrm>
            <a:off x="673684" y="4017495"/>
            <a:ext cx="5203924" cy="604838"/>
          </a:xfrm>
          <a:prstGeom prst="rect">
            <a:avLst/>
          </a:prstGeom>
          <a:solidFill>
            <a:srgbClr val="67EF21"/>
          </a:solidFill>
        </p:spPr>
        <p:txBody>
          <a:bodyPr wrap="square" lIns="0" tIns="0" rIns="0" bIns="0">
            <a:normAutofit/>
          </a:bodyPr>
          <a:lstStyle/>
          <a:p>
            <a:pPr algn="ctr"/>
            <a:r>
              <a:rPr lang="en-US" dirty="0">
                <a:solidFill>
                  <a:schemeClr val="tx1"/>
                </a:solidFill>
                <a:latin typeface="Calibri" panose="020F0502020204030204" pitchFamily="34" charset="0"/>
                <a:cs typeface="Times New Roman" panose="02020603050405020304" pitchFamily="18" charset="0"/>
              </a:rPr>
              <a:t>Gestione decentralizzata: ogni funzione ha un canale diretto con </a:t>
            </a:r>
            <a:r>
              <a:rPr lang="en-US" dirty="0" err="1">
                <a:solidFill>
                  <a:schemeClr val="tx1"/>
                </a:solidFill>
                <a:latin typeface="Calibri" panose="020F0502020204030204" pitchFamily="34" charset="0"/>
                <a:cs typeface="Times New Roman" panose="02020603050405020304" pitchFamily="18" charset="0"/>
              </a:rPr>
              <a:t>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Comuni</a:t>
            </a:r>
            <a:endParaRPr lang="en-US" dirty="0">
              <a:solidFill>
                <a:schemeClr val="tx1"/>
              </a:solidFill>
              <a:latin typeface="Calibri" panose="020F0502020204030204" pitchFamily="34" charset="0"/>
              <a:cs typeface="Times New Roman" panose="02020603050405020304" pitchFamily="18" charset="0"/>
            </a:endParaRPr>
          </a:p>
        </p:txBody>
      </p:sp>
      <p:sp>
        <p:nvSpPr>
          <p:cNvPr id="8" name="Text 5">
            <a:extLst>
              <a:ext uri="{FF2B5EF4-FFF2-40B4-BE49-F238E27FC236}">
                <a16:creationId xmlns:a16="http://schemas.microsoft.com/office/drawing/2014/main" id="{66A037E8-C610-BB6A-E5BA-F8653D7CF653}"/>
              </a:ext>
            </a:extLst>
          </p:cNvPr>
          <p:cNvSpPr/>
          <p:nvPr/>
        </p:nvSpPr>
        <p:spPr>
          <a:xfrm>
            <a:off x="673683" y="5154448"/>
            <a:ext cx="5203925" cy="638320"/>
          </a:xfrm>
          <a:prstGeom prst="rect">
            <a:avLst/>
          </a:prstGeom>
          <a:solidFill>
            <a:srgbClr val="67EF21"/>
          </a:solidFill>
        </p:spPr>
        <p:txBody>
          <a:bodyPr wrap="square" lIns="0" tIns="0" rIns="0" bIns="0">
            <a:normAutofit/>
          </a:bodyPr>
          <a:lstStyle/>
          <a:p>
            <a:pPr algn="ctr"/>
            <a:r>
              <a:rPr lang="en-US" dirty="0">
                <a:latin typeface="Calibri" panose="020F0502020204030204" pitchFamily="34" charset="0"/>
                <a:cs typeface="Times New Roman" panose="02020603050405020304" pitchFamily="18" charset="0"/>
              </a:rPr>
              <a:t>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Comuni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si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rivolgono</a:t>
            </a:r>
            <a:r>
              <a:rPr lang="en-US" dirty="0">
                <a:solidFill>
                  <a:schemeClr val="tx1"/>
                </a:solidFill>
                <a:latin typeface="Calibri" panose="020F0502020204030204" pitchFamily="34" charset="0"/>
                <a:cs typeface="Times New Roman" panose="02020603050405020304" pitchFamily="18" charset="0"/>
              </a:rPr>
              <a:t> a </a:t>
            </a:r>
            <a:r>
              <a:rPr lang="en-US" dirty="0" err="1">
                <a:solidFill>
                  <a:schemeClr val="tx1"/>
                </a:solidFill>
                <a:latin typeface="Calibri" panose="020F0502020204030204" pitchFamily="34" charset="0"/>
                <a:cs typeface="Times New Roman" panose="02020603050405020304" pitchFamily="18" charset="0"/>
              </a:rPr>
              <a:t>diversi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referenti</a:t>
            </a:r>
            <a:r>
              <a:rPr lang="en-US" dirty="0">
                <a:solidFill>
                  <a:schemeClr val="tx1"/>
                </a:solidFill>
                <a:latin typeface="Calibri" panose="020F0502020204030204" pitchFamily="34" charset="0"/>
                <a:cs typeface="Times New Roman" panose="02020603050405020304" pitchFamily="18" charset="0"/>
              </a:rPr>
              <a:t> a seconda del servizio </a:t>
            </a:r>
            <a:r>
              <a:rPr lang="en-US" dirty="0" err="1">
                <a:solidFill>
                  <a:schemeClr val="tx1"/>
                </a:solidFill>
                <a:latin typeface="Calibri" panose="020F0502020204030204" pitchFamily="34" charset="0"/>
                <a:cs typeface="Times New Roman" panose="02020603050405020304" pitchFamily="18" charset="0"/>
              </a:rPr>
              <a:t>richiesto</a:t>
            </a:r>
            <a:r>
              <a:rPr lang="en-US" dirty="0">
                <a:solidFill>
                  <a:schemeClr val="tx1"/>
                </a:solidFill>
                <a:latin typeface="Calibri" panose="020F0502020204030204" pitchFamily="34" charset="0"/>
                <a:cs typeface="Times New Roman" panose="02020603050405020304" pitchFamily="18" charset="0"/>
              </a:rPr>
              <a:t>.</a:t>
            </a:r>
          </a:p>
        </p:txBody>
      </p:sp>
      <p:sp>
        <p:nvSpPr>
          <p:cNvPr id="9" name="Freccia in giù 8">
            <a:extLst>
              <a:ext uri="{FF2B5EF4-FFF2-40B4-BE49-F238E27FC236}">
                <a16:creationId xmlns:a16="http://schemas.microsoft.com/office/drawing/2014/main" id="{D7A44572-851E-4B6B-7F59-0EA35BF78D46}"/>
              </a:ext>
            </a:extLst>
          </p:cNvPr>
          <p:cNvSpPr/>
          <p:nvPr/>
        </p:nvSpPr>
        <p:spPr>
          <a:xfrm>
            <a:off x="2973168" y="4700871"/>
            <a:ext cx="580572" cy="4068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pic>
        <p:nvPicPr>
          <p:cNvPr id="12" name="Immagine 11">
            <a:extLst>
              <a:ext uri="{FF2B5EF4-FFF2-40B4-BE49-F238E27FC236}">
                <a16:creationId xmlns:a16="http://schemas.microsoft.com/office/drawing/2014/main" id="{2ACF1FE0-464F-A059-D1F9-9941A6B2BBEB}"/>
              </a:ext>
            </a:extLst>
          </p:cNvPr>
          <p:cNvPicPr>
            <a:picLocks noChangeAspect="1"/>
          </p:cNvPicPr>
          <p:nvPr/>
        </p:nvPicPr>
        <p:blipFill>
          <a:blip r:embed="rId3"/>
          <a:stretch>
            <a:fillRect/>
          </a:stretch>
        </p:blipFill>
        <p:spPr>
          <a:xfrm>
            <a:off x="6043864" y="2613845"/>
            <a:ext cx="5860164" cy="2429947"/>
          </a:xfrm>
          <a:prstGeom prst="rect">
            <a:avLst/>
          </a:prstGeom>
        </p:spPr>
      </p:pic>
    </p:spTree>
    <p:extLst>
      <p:ext uri="{BB962C8B-B14F-4D97-AF65-F5344CB8AC3E}">
        <p14:creationId xmlns:p14="http://schemas.microsoft.com/office/powerpoint/2010/main" val="36100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34A04-BB62-FE13-5548-1F6BB50EDD12}"/>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4958EAC0-82CA-D770-F9F0-DBB6DDEB1755}"/>
              </a:ext>
            </a:extLst>
          </p:cNvPr>
          <p:cNvSpPr txBox="1">
            <a:spLocks noGrp="1"/>
          </p:cNvSpPr>
          <p:nvPr>
            <p:ph type="title"/>
          </p:nvPr>
        </p:nvSpPr>
        <p:spPr>
          <a:xfrm>
            <a:off x="360218" y="300499"/>
            <a:ext cx="11471564" cy="505267"/>
          </a:xfrm>
          <a:prstGeom prst="rect">
            <a:avLst/>
          </a:prstGeom>
        </p:spPr>
        <p:txBody>
          <a:bodyPr vert="horz" wrap="square" lIns="0" tIns="12700" rIns="0" bIns="0" rtlCol="0">
            <a:spAutoFit/>
          </a:bodyPr>
          <a:lstStyle/>
          <a:p>
            <a:pPr rtl="0"/>
            <a:r>
              <a:rPr lang="it-IT" dirty="0"/>
              <a:t>Il Modello Base - Staffing e competenze</a:t>
            </a:r>
            <a:endParaRPr sz="2400" spc="-25" dirty="0">
              <a:solidFill>
                <a:srgbClr val="FF0000"/>
              </a:solidFill>
            </a:endParaRPr>
          </a:p>
        </p:txBody>
      </p:sp>
      <p:sp>
        <p:nvSpPr>
          <p:cNvPr id="46" name="object 46">
            <a:extLst>
              <a:ext uri="{FF2B5EF4-FFF2-40B4-BE49-F238E27FC236}">
                <a16:creationId xmlns:a16="http://schemas.microsoft.com/office/drawing/2014/main" id="{9563B999-7407-C2FA-509E-F4124D31EE0F}"/>
              </a:ext>
            </a:extLst>
          </p:cNvPr>
          <p:cNvSpPr txBox="1">
            <a:spLocks noGrp="1"/>
          </p:cNvSpPr>
          <p:nvPr>
            <p:ph type="sldNum" sz="quarter" idx="4294967295"/>
          </p:nvPr>
        </p:nvSpPr>
        <p:spPr>
          <a:xfrm>
            <a:off x="11885613" y="6237288"/>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28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1110F109-4A75-97A7-6B6D-078BFDDE6B9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4DF9870A-FDAF-EE5C-5593-746748120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25" name="Text 1">
            <a:extLst>
              <a:ext uri="{FF2B5EF4-FFF2-40B4-BE49-F238E27FC236}">
                <a16:creationId xmlns:a16="http://schemas.microsoft.com/office/drawing/2014/main" id="{721AA7C0-8A80-614D-2D1B-A84C00F2D8DF}"/>
              </a:ext>
            </a:extLst>
          </p:cNvPr>
          <p:cNvSpPr/>
          <p:nvPr/>
        </p:nvSpPr>
        <p:spPr>
          <a:xfrm>
            <a:off x="423021" y="1508907"/>
            <a:ext cx="2160687" cy="270073"/>
          </a:xfrm>
          <a:prstGeom prst="rect">
            <a:avLst/>
          </a:prstGeom>
          <a:solidFill>
            <a:srgbClr val="67EF21"/>
          </a:solidFill>
        </p:spPr>
        <p:txBody>
          <a:bodyPr wrap="square" lIns="0" tIns="0" rIns="0" bIns="0">
            <a:noAutofit/>
          </a:bodyPr>
          <a:lstStyle/>
          <a:p>
            <a:pPr algn="just"/>
            <a:r>
              <a:rPr lang="en-US" sz="2000" b="1" dirty="0">
                <a:solidFill>
                  <a:schemeClr val="tx1"/>
                </a:solidFill>
                <a:latin typeface="Calibri" panose="020F0502020204030204" pitchFamily="34" charset="0"/>
                <a:cs typeface="Times New Roman" panose="02020603050405020304" pitchFamily="18" charset="0"/>
              </a:rPr>
              <a:t>Fattori </a:t>
            </a:r>
            <a:r>
              <a:rPr lang="en-US" sz="2000" b="1" dirty="0" err="1">
                <a:solidFill>
                  <a:schemeClr val="tx1"/>
                </a:solidFill>
                <a:latin typeface="Calibri" panose="020F0502020204030204" pitchFamily="34" charset="0"/>
                <a:cs typeface="Times New Roman" panose="02020603050405020304" pitchFamily="18" charset="0"/>
              </a:rPr>
              <a:t>Strutturali</a:t>
            </a:r>
            <a:endParaRPr lang="en-US" sz="2000" b="1" dirty="0">
              <a:solidFill>
                <a:schemeClr val="tx1"/>
              </a:solidFill>
              <a:latin typeface="Calibri" panose="020F0502020204030204" pitchFamily="34" charset="0"/>
              <a:cs typeface="Times New Roman" panose="02020603050405020304" pitchFamily="18" charset="0"/>
            </a:endParaRPr>
          </a:p>
        </p:txBody>
      </p:sp>
      <p:sp>
        <p:nvSpPr>
          <p:cNvPr id="26" name="Text 2">
            <a:extLst>
              <a:ext uri="{FF2B5EF4-FFF2-40B4-BE49-F238E27FC236}">
                <a16:creationId xmlns:a16="http://schemas.microsoft.com/office/drawing/2014/main" id="{F3A9B84A-13A9-5F22-D483-F5AA2DD01657}"/>
              </a:ext>
            </a:extLst>
          </p:cNvPr>
          <p:cNvSpPr/>
          <p:nvPr/>
        </p:nvSpPr>
        <p:spPr>
          <a:xfrm>
            <a:off x="432080" y="1979529"/>
            <a:ext cx="3629174" cy="3239203"/>
          </a:xfrm>
          <a:prstGeom prst="rect">
            <a:avLst/>
          </a:prstGeom>
        </p:spPr>
        <p:txBody>
          <a:bodyPr wrap="square" lIns="0" tIns="0" rIns="0" bIns="0">
            <a:normAutofit/>
          </a:bodyPr>
          <a:lstStyle/>
          <a:p>
            <a:pPr algn="just"/>
            <a:r>
              <a:rPr lang="en-US" sz="2000" dirty="0">
                <a:latin typeface="Calibri" panose="020F0502020204030204" pitchFamily="34" charset="0"/>
                <a:cs typeface="Times New Roman" panose="02020603050405020304" pitchFamily="18" charset="0"/>
              </a:rPr>
              <a:t>Elementi che influenzano il fabbisogno di personale:</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Numero</a:t>
            </a:r>
            <a:r>
              <a:rPr lang="en-US" sz="2000" dirty="0">
                <a:latin typeface="Calibri" panose="020F0502020204030204" pitchFamily="34" charset="0"/>
                <a:cs typeface="Times New Roman" panose="02020603050405020304" pitchFamily="18" charset="0"/>
              </a:rPr>
              <a:t> di Servizi </a:t>
            </a:r>
            <a:r>
              <a:rPr lang="en-US" sz="2000" dirty="0" err="1">
                <a:latin typeface="Calibri" panose="020F0502020204030204" pitchFamily="34" charset="0"/>
                <a:cs typeface="Times New Roman" panose="02020603050405020304" pitchFamily="18" charset="0"/>
              </a:rPr>
              <a:t>attivati</a:t>
            </a:r>
            <a:r>
              <a:rPr lang="en-US" sz="2000" dirty="0">
                <a:latin typeface="Calibri" panose="020F0502020204030204" pitchFamily="34" charset="0"/>
                <a:cs typeface="Times New Roman" panose="02020603050405020304" pitchFamily="18" charset="0"/>
              </a:rPr>
              <a:t> in forma associate.</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Grado di </a:t>
            </a:r>
            <a:r>
              <a:rPr lang="en-US" sz="2000" dirty="0" err="1">
                <a:latin typeface="Calibri" panose="020F0502020204030204" pitchFamily="34" charset="0"/>
                <a:cs typeface="Times New Roman" panose="02020603050405020304" pitchFamily="18" charset="0"/>
              </a:rPr>
              <a:t>complessità</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dei</a:t>
            </a:r>
            <a:r>
              <a:rPr lang="en-US" sz="2000" dirty="0">
                <a:latin typeface="Calibri" panose="020F0502020204030204" pitchFamily="34" charset="0"/>
                <a:cs typeface="Times New Roman" panose="02020603050405020304" pitchFamily="18" charset="0"/>
              </a:rPr>
              <a:t> Servizi.</a:t>
            </a:r>
          </a:p>
          <a:p>
            <a:pPr marL="342900" indent="-342900">
              <a:buFont typeface="Arial" panose="020B0604020202020204" pitchFamily="34" charset="0"/>
              <a:buChar char="•"/>
            </a:pPr>
            <a:r>
              <a:rPr lang="en-US" sz="2000" dirty="0" err="1">
                <a:latin typeface="Calibri" panose="020F0502020204030204" pitchFamily="34" charset="0"/>
                <a:cs typeface="Times New Roman" panose="02020603050405020304" pitchFamily="18" charset="0"/>
              </a:rPr>
              <a:t>Numero</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dei</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Comuni</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convenzionati</a:t>
            </a:r>
            <a:r>
              <a:rPr lang="en-US" sz="2000" dirty="0">
                <a:latin typeface="Calibri" panose="020F0502020204030204" pitchFamily="34" charset="0"/>
                <a:cs typeface="Times New Roman" panose="02020603050405020304" pitchFamily="18" charset="0"/>
              </a:rPr>
              <a:t>.</a:t>
            </a:r>
          </a:p>
        </p:txBody>
      </p:sp>
      <p:pic>
        <p:nvPicPr>
          <p:cNvPr id="30" name="Image 0" descr="preencoded.png">
            <a:extLst>
              <a:ext uri="{FF2B5EF4-FFF2-40B4-BE49-F238E27FC236}">
                <a16:creationId xmlns:a16="http://schemas.microsoft.com/office/drawing/2014/main" id="{97475BFC-2A9B-E29C-0D53-9DA1D691CB43}"/>
              </a:ext>
            </a:extLst>
          </p:cNvPr>
          <p:cNvPicPr>
            <a:picLocks noChangeAspect="1"/>
          </p:cNvPicPr>
          <p:nvPr/>
        </p:nvPicPr>
        <p:blipFill>
          <a:blip r:embed="rId3"/>
          <a:stretch>
            <a:fillRect/>
          </a:stretch>
        </p:blipFill>
        <p:spPr>
          <a:xfrm>
            <a:off x="4174133" y="1576289"/>
            <a:ext cx="3239203" cy="3239203"/>
          </a:xfrm>
          <a:prstGeom prst="rect">
            <a:avLst/>
          </a:prstGeom>
        </p:spPr>
      </p:pic>
      <p:pic>
        <p:nvPicPr>
          <p:cNvPr id="31" name="Image 1" descr="preencoded.png">
            <a:extLst>
              <a:ext uri="{FF2B5EF4-FFF2-40B4-BE49-F238E27FC236}">
                <a16:creationId xmlns:a16="http://schemas.microsoft.com/office/drawing/2014/main" id="{06B42A02-A32F-B220-5AEF-2970BCE5C0AC}"/>
              </a:ext>
            </a:extLst>
          </p:cNvPr>
          <p:cNvPicPr>
            <a:picLocks noChangeAspect="1"/>
          </p:cNvPicPr>
          <p:nvPr/>
        </p:nvPicPr>
        <p:blipFill>
          <a:blip r:embed="rId4"/>
          <a:stretch>
            <a:fillRect/>
          </a:stretch>
        </p:blipFill>
        <p:spPr>
          <a:xfrm>
            <a:off x="4621362" y="3336479"/>
            <a:ext cx="217897" cy="272414"/>
          </a:xfrm>
          <a:prstGeom prst="rect">
            <a:avLst/>
          </a:prstGeom>
        </p:spPr>
      </p:pic>
      <p:sp>
        <p:nvSpPr>
          <p:cNvPr id="32" name="Text 6">
            <a:extLst>
              <a:ext uri="{FF2B5EF4-FFF2-40B4-BE49-F238E27FC236}">
                <a16:creationId xmlns:a16="http://schemas.microsoft.com/office/drawing/2014/main" id="{C2A4E351-B26B-4E8C-BDC3-24CDEDCB7494}"/>
              </a:ext>
            </a:extLst>
          </p:cNvPr>
          <p:cNvSpPr/>
          <p:nvPr/>
        </p:nvSpPr>
        <p:spPr>
          <a:xfrm>
            <a:off x="7555527" y="1162845"/>
            <a:ext cx="2678799" cy="270073"/>
          </a:xfrm>
          <a:prstGeom prst="rect">
            <a:avLst/>
          </a:prstGeom>
          <a:solidFill>
            <a:srgbClr val="FFC000"/>
          </a:solidFill>
        </p:spPr>
        <p:txBody>
          <a:bodyPr wrap="square" lIns="0" tIns="0" rIns="0" bIns="0">
            <a:noAutofit/>
          </a:bodyPr>
          <a:lstStyle/>
          <a:p>
            <a:pPr algn="just"/>
            <a:r>
              <a:rPr lang="en-US" sz="2000" b="1" dirty="0" err="1">
                <a:solidFill>
                  <a:schemeClr val="tx1"/>
                </a:solidFill>
                <a:latin typeface="Calibri" panose="020F0502020204030204" pitchFamily="34" charset="0"/>
                <a:cs typeface="Times New Roman" panose="02020603050405020304" pitchFamily="18" charset="0"/>
              </a:rPr>
              <a:t>Risorse</a:t>
            </a:r>
            <a:r>
              <a:rPr lang="en-US" sz="2000" b="1" dirty="0">
                <a:solidFill>
                  <a:schemeClr val="tx1"/>
                </a:solidFill>
                <a:latin typeface="Calibri" panose="020F0502020204030204" pitchFamily="34" charset="0"/>
                <a:cs typeface="Times New Roman" panose="02020603050405020304" pitchFamily="18" charset="0"/>
              </a:rPr>
              <a:t> </a:t>
            </a:r>
            <a:r>
              <a:rPr lang="en-US" sz="2000" b="1" dirty="0" err="1">
                <a:solidFill>
                  <a:schemeClr val="tx1"/>
                </a:solidFill>
                <a:latin typeface="Calibri" panose="020F0502020204030204" pitchFamily="34" charset="0"/>
                <a:cs typeface="Times New Roman" panose="02020603050405020304" pitchFamily="18" charset="0"/>
              </a:rPr>
              <a:t>Limitate</a:t>
            </a:r>
            <a:endParaRPr lang="en-US" sz="2000" b="1" dirty="0">
              <a:solidFill>
                <a:schemeClr val="tx1"/>
              </a:solidFill>
              <a:latin typeface="Calibri" panose="020F0502020204030204" pitchFamily="34" charset="0"/>
              <a:cs typeface="Times New Roman" panose="02020603050405020304" pitchFamily="18" charset="0"/>
            </a:endParaRPr>
          </a:p>
        </p:txBody>
      </p:sp>
      <p:sp>
        <p:nvSpPr>
          <p:cNvPr id="33" name="Text 7">
            <a:extLst>
              <a:ext uri="{FF2B5EF4-FFF2-40B4-BE49-F238E27FC236}">
                <a16:creationId xmlns:a16="http://schemas.microsoft.com/office/drawing/2014/main" id="{38E8A9AE-AEB5-D28D-45F1-47C6937A9EA7}"/>
              </a:ext>
            </a:extLst>
          </p:cNvPr>
          <p:cNvSpPr/>
          <p:nvPr/>
        </p:nvSpPr>
        <p:spPr>
          <a:xfrm>
            <a:off x="7526215" y="1537596"/>
            <a:ext cx="4360985" cy="1610089"/>
          </a:xfrm>
          <a:prstGeom prst="rect">
            <a:avLst/>
          </a:prstGeom>
        </p:spPr>
        <p:txBody>
          <a:bodyPr wrap="square" lIns="0" tIns="0" rIns="0" bIns="0">
            <a:noAutofit/>
          </a:bodyPr>
          <a:lstStyle/>
          <a:p>
            <a:pPr algn="just"/>
            <a:r>
              <a:rPr lang="en-US" sz="2000" dirty="0">
                <a:solidFill>
                  <a:schemeClr val="tx1"/>
                </a:solidFill>
                <a:latin typeface="Calibri" panose="020F0502020204030204" pitchFamily="34" charset="0"/>
                <a:cs typeface="Times New Roman" panose="02020603050405020304" pitchFamily="18" charset="0"/>
              </a:rPr>
              <a:t>Lo staff del modello base opera con </a:t>
            </a:r>
            <a:r>
              <a:rPr lang="en-US" sz="2000" b="1" dirty="0">
                <a:solidFill>
                  <a:schemeClr val="tx1"/>
                </a:solidFill>
                <a:latin typeface="Calibri" panose="020F0502020204030204" pitchFamily="34" charset="0"/>
                <a:cs typeface="Times New Roman" panose="02020603050405020304" pitchFamily="18" charset="0"/>
              </a:rPr>
              <a:t>risorse ridotte </a:t>
            </a:r>
            <a:r>
              <a:rPr lang="en-US" sz="2000" dirty="0">
                <a:solidFill>
                  <a:schemeClr val="tx1"/>
                </a:solidFill>
                <a:latin typeface="Calibri" panose="020F0502020204030204" pitchFamily="34" charset="0"/>
                <a:cs typeface="Times New Roman" panose="02020603050405020304" pitchFamily="18" charset="0"/>
              </a:rPr>
              <a:t>e </a:t>
            </a:r>
            <a:r>
              <a:rPr lang="en-US" sz="2000" b="1" dirty="0">
                <a:solidFill>
                  <a:schemeClr val="tx1"/>
                </a:solidFill>
                <a:latin typeface="Calibri" panose="020F0502020204030204" pitchFamily="34" charset="0"/>
                <a:cs typeface="Times New Roman" panose="02020603050405020304" pitchFamily="18" charset="0"/>
              </a:rPr>
              <a:t>competenze episodiche non </a:t>
            </a:r>
            <a:r>
              <a:rPr lang="en-US" sz="2000" b="1" dirty="0" err="1">
                <a:solidFill>
                  <a:schemeClr val="tx1"/>
                </a:solidFill>
                <a:latin typeface="Calibri" panose="020F0502020204030204" pitchFamily="34" charset="0"/>
                <a:cs typeface="Times New Roman" panose="02020603050405020304" pitchFamily="18" charset="0"/>
              </a:rPr>
              <a:t>strutturate</a:t>
            </a:r>
            <a:r>
              <a:rPr lang="en-US" sz="2000" b="1" dirty="0">
                <a:solidFill>
                  <a:schemeClr val="tx1"/>
                </a:solidFill>
                <a:latin typeface="Calibri" panose="020F0502020204030204" pitchFamily="34" charset="0"/>
                <a:cs typeface="Times New Roman" panose="02020603050405020304" pitchFamily="18" charset="0"/>
              </a:rPr>
              <a:t>. </a:t>
            </a:r>
          </a:p>
          <a:p>
            <a:pPr algn="just"/>
            <a:r>
              <a:rPr lang="en-US" sz="2000" dirty="0" err="1">
                <a:solidFill>
                  <a:schemeClr val="tx1"/>
                </a:solidFill>
                <a:latin typeface="Calibri" panose="020F0502020204030204" pitchFamily="34" charset="0"/>
                <a:cs typeface="Times New Roman" panose="02020603050405020304" pitchFamily="18" charset="0"/>
              </a:rPr>
              <a:t>C’è</a:t>
            </a:r>
            <a:r>
              <a:rPr lang="en-US" sz="2000" dirty="0">
                <a:solidFill>
                  <a:schemeClr val="tx1"/>
                </a:solidFill>
                <a:latin typeface="Calibri" panose="020F0502020204030204" pitchFamily="34" charset="0"/>
                <a:cs typeface="Times New Roman" panose="02020603050405020304" pitchFamily="18" charset="0"/>
              </a:rPr>
              <a:t> </a:t>
            </a:r>
            <a:r>
              <a:rPr lang="en-US" sz="2000" b="1" dirty="0" err="1">
                <a:solidFill>
                  <a:schemeClr val="tx1"/>
                </a:solidFill>
                <a:latin typeface="Calibri" panose="020F0502020204030204" pitchFamily="34" charset="0"/>
                <a:cs typeface="Times New Roman" panose="02020603050405020304" pitchFamily="18" charset="0"/>
              </a:rPr>
              <a:t>difficoltà</a:t>
            </a:r>
            <a:r>
              <a:rPr lang="en-US" sz="2000" b="1" dirty="0">
                <a:solidFill>
                  <a:schemeClr val="tx1"/>
                </a:solidFill>
                <a:latin typeface="Calibri" panose="020F0502020204030204" pitchFamily="34" charset="0"/>
                <a:cs typeface="Times New Roman" panose="02020603050405020304" pitchFamily="18" charset="0"/>
              </a:rPr>
              <a:t> ad </a:t>
            </a:r>
            <a:r>
              <a:rPr lang="en-US" sz="2000" b="1" dirty="0" err="1">
                <a:solidFill>
                  <a:schemeClr val="tx1"/>
                </a:solidFill>
                <a:latin typeface="Calibri" panose="020F0502020204030204" pitchFamily="34" charset="0"/>
                <a:cs typeface="Times New Roman" panose="02020603050405020304" pitchFamily="18" charset="0"/>
              </a:rPr>
              <a:t>assumere</a:t>
            </a:r>
            <a:r>
              <a:rPr lang="en-US" sz="2000" b="1" dirty="0">
                <a:solidFill>
                  <a:schemeClr val="tx1"/>
                </a:solidFill>
                <a:latin typeface="Calibri" panose="020F0502020204030204" pitchFamily="34" charset="0"/>
                <a:cs typeface="Times New Roman" panose="02020603050405020304" pitchFamily="18" charset="0"/>
              </a:rPr>
              <a:t> </a:t>
            </a:r>
            <a:r>
              <a:rPr lang="en-US" sz="2000" dirty="0">
                <a:solidFill>
                  <a:schemeClr val="tx1"/>
                </a:solidFill>
                <a:latin typeface="Calibri" panose="020F0502020204030204" pitchFamily="34" charset="0"/>
                <a:cs typeface="Times New Roman" panose="02020603050405020304" pitchFamily="18" charset="0"/>
              </a:rPr>
              <a:t>e </a:t>
            </a:r>
            <a:r>
              <a:rPr lang="en-US" sz="2000" b="1" u="sng" dirty="0" err="1">
                <a:solidFill>
                  <a:schemeClr val="tx1"/>
                </a:solidFill>
                <a:latin typeface="Calibri" panose="020F0502020204030204" pitchFamily="34" charset="0"/>
                <a:cs typeface="Times New Roman" panose="02020603050405020304" pitchFamily="18" charset="0"/>
              </a:rPr>
              <a:t>trattenere</a:t>
            </a:r>
            <a:r>
              <a:rPr lang="en-US" sz="2000" dirty="0">
                <a:solidFill>
                  <a:schemeClr val="tx1"/>
                </a:solidFill>
                <a:latin typeface="Calibri" panose="020F0502020204030204" pitchFamily="34" charset="0"/>
                <a:cs typeface="Times New Roman" panose="02020603050405020304" pitchFamily="18" charset="0"/>
              </a:rPr>
              <a:t> personale </a:t>
            </a:r>
            <a:r>
              <a:rPr lang="en-US" sz="2000" dirty="0" err="1">
                <a:solidFill>
                  <a:schemeClr val="tx1"/>
                </a:solidFill>
                <a:latin typeface="Calibri" panose="020F0502020204030204" pitchFamily="34" charset="0"/>
                <a:cs typeface="Times New Roman" panose="02020603050405020304" pitchFamily="18" charset="0"/>
              </a:rPr>
              <a:t>specializzato</a:t>
            </a:r>
            <a:r>
              <a:rPr lang="en-US" sz="2000" dirty="0">
                <a:solidFill>
                  <a:schemeClr val="tx1"/>
                </a:solidFill>
                <a:latin typeface="Calibri" panose="020F0502020204030204" pitchFamily="34" charset="0"/>
                <a:cs typeface="Times New Roman" panose="02020603050405020304" pitchFamily="18" charset="0"/>
              </a:rPr>
              <a:t>.</a:t>
            </a:r>
          </a:p>
        </p:txBody>
      </p:sp>
      <p:pic>
        <p:nvPicPr>
          <p:cNvPr id="34" name="Image 2" descr="preencoded.png">
            <a:extLst>
              <a:ext uri="{FF2B5EF4-FFF2-40B4-BE49-F238E27FC236}">
                <a16:creationId xmlns:a16="http://schemas.microsoft.com/office/drawing/2014/main" id="{8500C1DE-F516-7622-AD5E-F469C010A0C9}"/>
              </a:ext>
            </a:extLst>
          </p:cNvPr>
          <p:cNvPicPr>
            <a:picLocks noChangeAspect="1"/>
          </p:cNvPicPr>
          <p:nvPr/>
        </p:nvPicPr>
        <p:blipFill>
          <a:blip r:embed="rId5"/>
          <a:stretch>
            <a:fillRect/>
          </a:stretch>
        </p:blipFill>
        <p:spPr>
          <a:xfrm>
            <a:off x="4174133" y="1576289"/>
            <a:ext cx="3239203" cy="3239203"/>
          </a:xfrm>
          <a:prstGeom prst="rect">
            <a:avLst/>
          </a:prstGeom>
        </p:spPr>
      </p:pic>
      <p:pic>
        <p:nvPicPr>
          <p:cNvPr id="35" name="Image 3" descr="preencoded.png">
            <a:extLst>
              <a:ext uri="{FF2B5EF4-FFF2-40B4-BE49-F238E27FC236}">
                <a16:creationId xmlns:a16="http://schemas.microsoft.com/office/drawing/2014/main" id="{44AD011C-1A2B-1897-C3AF-71BFA8644BE0}"/>
              </a:ext>
            </a:extLst>
          </p:cNvPr>
          <p:cNvPicPr>
            <a:picLocks noChangeAspect="1"/>
          </p:cNvPicPr>
          <p:nvPr/>
        </p:nvPicPr>
        <p:blipFill>
          <a:blip r:embed="rId6"/>
          <a:stretch>
            <a:fillRect/>
          </a:stretch>
        </p:blipFill>
        <p:spPr>
          <a:xfrm>
            <a:off x="6639273" y="2171354"/>
            <a:ext cx="217897" cy="272414"/>
          </a:xfrm>
          <a:prstGeom prst="rect">
            <a:avLst/>
          </a:prstGeom>
        </p:spPr>
      </p:pic>
      <p:sp>
        <p:nvSpPr>
          <p:cNvPr id="36" name="Text 8">
            <a:extLst>
              <a:ext uri="{FF2B5EF4-FFF2-40B4-BE49-F238E27FC236}">
                <a16:creationId xmlns:a16="http://schemas.microsoft.com/office/drawing/2014/main" id="{D0146651-B4C6-09B5-4263-B9A8C04CB553}"/>
              </a:ext>
            </a:extLst>
          </p:cNvPr>
          <p:cNvSpPr/>
          <p:nvPr/>
        </p:nvSpPr>
        <p:spPr>
          <a:xfrm>
            <a:off x="7534003" y="3224078"/>
            <a:ext cx="2160687" cy="270073"/>
          </a:xfrm>
          <a:prstGeom prst="rect">
            <a:avLst/>
          </a:prstGeom>
          <a:solidFill>
            <a:srgbClr val="00B0F0"/>
          </a:solidFill>
        </p:spPr>
        <p:txBody>
          <a:bodyPr wrap="square" lIns="0" tIns="0" rIns="0" bIns="0">
            <a:noAutofit/>
          </a:bodyPr>
          <a:lstStyle/>
          <a:p>
            <a:pPr algn="just"/>
            <a:r>
              <a:rPr lang="en-US" sz="2000" b="1" dirty="0">
                <a:solidFill>
                  <a:schemeClr val="tx1"/>
                </a:solidFill>
                <a:latin typeface="Calibri" panose="020F0502020204030204" pitchFamily="34" charset="0"/>
                <a:cs typeface="Times New Roman" panose="02020603050405020304" pitchFamily="18" charset="0"/>
              </a:rPr>
              <a:t>Fattori </a:t>
            </a:r>
            <a:r>
              <a:rPr lang="en-US" sz="2000" b="1" dirty="0" err="1">
                <a:solidFill>
                  <a:schemeClr val="tx1"/>
                </a:solidFill>
                <a:latin typeface="Calibri" panose="020F0502020204030204" pitchFamily="34" charset="0"/>
                <a:cs typeface="Times New Roman" panose="02020603050405020304" pitchFamily="18" charset="0"/>
              </a:rPr>
              <a:t>Trasversali</a:t>
            </a:r>
            <a:endParaRPr lang="en-US" sz="2000" b="1" dirty="0">
              <a:solidFill>
                <a:schemeClr val="tx1"/>
              </a:solidFill>
              <a:latin typeface="Calibri" panose="020F0502020204030204" pitchFamily="34" charset="0"/>
              <a:cs typeface="Times New Roman" panose="02020603050405020304" pitchFamily="18" charset="0"/>
            </a:endParaRPr>
          </a:p>
        </p:txBody>
      </p:sp>
      <p:pic>
        <p:nvPicPr>
          <p:cNvPr id="41" name="Image 4" descr="preencoded.png">
            <a:extLst>
              <a:ext uri="{FF2B5EF4-FFF2-40B4-BE49-F238E27FC236}">
                <a16:creationId xmlns:a16="http://schemas.microsoft.com/office/drawing/2014/main" id="{A2CA1D12-FA9B-9444-8F1F-08AC0DBBBD65}"/>
              </a:ext>
            </a:extLst>
          </p:cNvPr>
          <p:cNvPicPr>
            <a:picLocks noChangeAspect="1"/>
          </p:cNvPicPr>
          <p:nvPr/>
        </p:nvPicPr>
        <p:blipFill>
          <a:blip r:embed="rId7"/>
          <a:stretch>
            <a:fillRect/>
          </a:stretch>
        </p:blipFill>
        <p:spPr>
          <a:xfrm>
            <a:off x="4174133" y="1576289"/>
            <a:ext cx="3239203" cy="3239203"/>
          </a:xfrm>
          <a:prstGeom prst="rect">
            <a:avLst/>
          </a:prstGeom>
        </p:spPr>
      </p:pic>
      <p:pic>
        <p:nvPicPr>
          <p:cNvPr id="42" name="Image 5" descr="preencoded.png">
            <a:extLst>
              <a:ext uri="{FF2B5EF4-FFF2-40B4-BE49-F238E27FC236}">
                <a16:creationId xmlns:a16="http://schemas.microsoft.com/office/drawing/2014/main" id="{540C4F89-9F73-DC07-9516-C31B8F0EAF0F}"/>
              </a:ext>
            </a:extLst>
          </p:cNvPr>
          <p:cNvPicPr>
            <a:picLocks noChangeAspect="1"/>
          </p:cNvPicPr>
          <p:nvPr/>
        </p:nvPicPr>
        <p:blipFill>
          <a:blip r:embed="rId8"/>
          <a:stretch>
            <a:fillRect/>
          </a:stretch>
        </p:blipFill>
        <p:spPr>
          <a:xfrm>
            <a:off x="6093489" y="4277005"/>
            <a:ext cx="217897" cy="272414"/>
          </a:xfrm>
          <a:prstGeom prst="rect">
            <a:avLst/>
          </a:prstGeom>
        </p:spPr>
      </p:pic>
      <p:sp>
        <p:nvSpPr>
          <p:cNvPr id="43" name="Text 13">
            <a:extLst>
              <a:ext uri="{FF2B5EF4-FFF2-40B4-BE49-F238E27FC236}">
                <a16:creationId xmlns:a16="http://schemas.microsoft.com/office/drawing/2014/main" id="{938395C9-9EAD-ACC4-5F5E-AC4DC6319E9F}"/>
              </a:ext>
            </a:extLst>
          </p:cNvPr>
          <p:cNvSpPr/>
          <p:nvPr/>
        </p:nvSpPr>
        <p:spPr>
          <a:xfrm>
            <a:off x="241161" y="5269572"/>
            <a:ext cx="11590620" cy="657534"/>
          </a:xfrm>
          <a:prstGeom prst="rect">
            <a:avLst/>
          </a:prstGeom>
          <a:solidFill>
            <a:srgbClr val="67EF21"/>
          </a:solidFill>
        </p:spPr>
        <p:txBody>
          <a:bodyPr wrap="square" lIns="0" tIns="0" rIns="0" bIns="0">
            <a:noAutofit/>
          </a:bodyPr>
          <a:lstStyle/>
          <a:p>
            <a:pPr algn="just"/>
            <a:r>
              <a:rPr lang="en-US" sz="2400" dirty="0">
                <a:solidFill>
                  <a:schemeClr val="tx1"/>
                </a:solidFill>
                <a:latin typeface="Calibri" panose="020F0502020204030204" pitchFamily="34" charset="0"/>
                <a:cs typeface="Times New Roman" panose="02020603050405020304" pitchFamily="18" charset="0"/>
              </a:rPr>
              <a:t>La definizione del numero di risorse necessarie dipende da molteplici variabili strutturali e </a:t>
            </a:r>
            <a:r>
              <a:rPr lang="en-US" sz="2400" dirty="0" err="1">
                <a:solidFill>
                  <a:schemeClr val="tx1"/>
                </a:solidFill>
                <a:latin typeface="Calibri" panose="020F0502020204030204" pitchFamily="34" charset="0"/>
                <a:cs typeface="Times New Roman" panose="02020603050405020304" pitchFamily="18" charset="0"/>
              </a:rPr>
              <a:t>fattori</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trasversali</a:t>
            </a:r>
            <a:r>
              <a:rPr lang="en-US" sz="2400" dirty="0">
                <a:solidFill>
                  <a:schemeClr val="tx1"/>
                </a:solidFill>
                <a:latin typeface="Calibri" panose="020F0502020204030204" pitchFamily="34" charset="0"/>
                <a:cs typeface="Times New Roman" panose="02020603050405020304" pitchFamily="18" charset="0"/>
              </a:rPr>
              <a:t>  che ogni Provincia deve </a:t>
            </a:r>
            <a:r>
              <a:rPr lang="en-US" sz="2400" dirty="0" err="1">
                <a:solidFill>
                  <a:schemeClr val="tx1"/>
                </a:solidFill>
                <a:latin typeface="Calibri" panose="020F0502020204030204" pitchFamily="34" charset="0"/>
                <a:cs typeface="Times New Roman" panose="02020603050405020304" pitchFamily="18" charset="0"/>
              </a:rPr>
              <a:t>valutare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attentamente</a:t>
            </a:r>
            <a:r>
              <a:rPr lang="en-US" sz="2400" dirty="0">
                <a:solidFill>
                  <a:schemeClr val="tx1"/>
                </a:solidFill>
                <a:latin typeface="Calibri" panose="020F0502020204030204" pitchFamily="34" charset="0"/>
                <a:cs typeface="Times New Roman" panose="02020603050405020304" pitchFamily="18" charset="0"/>
              </a:rPr>
              <a:t>.</a:t>
            </a:r>
          </a:p>
        </p:txBody>
      </p:sp>
      <p:sp>
        <p:nvSpPr>
          <p:cNvPr id="4" name="Text 9">
            <a:extLst>
              <a:ext uri="{FF2B5EF4-FFF2-40B4-BE49-F238E27FC236}">
                <a16:creationId xmlns:a16="http://schemas.microsoft.com/office/drawing/2014/main" id="{7A4CB6D3-1C4C-53A7-F032-2FB1AA9C236B}"/>
              </a:ext>
            </a:extLst>
          </p:cNvPr>
          <p:cNvSpPr/>
          <p:nvPr/>
        </p:nvSpPr>
        <p:spPr>
          <a:xfrm>
            <a:off x="7533998" y="3544990"/>
            <a:ext cx="4297783" cy="1775413"/>
          </a:xfrm>
          <a:prstGeom prst="rect">
            <a:avLst/>
          </a:prstGeom>
        </p:spPr>
        <p:txBody>
          <a:bodyPr wrap="square" lIns="0" tIns="0" rIns="0" bIns="0">
            <a:noAutofit/>
          </a:bodyPr>
          <a:lstStyle/>
          <a:p>
            <a:pPr algn="just"/>
            <a:r>
              <a:rPr lang="en-US" sz="2000" dirty="0">
                <a:solidFill>
                  <a:schemeClr val="tx1"/>
                </a:solidFill>
                <a:latin typeface="Calibri" panose="020F0502020204030204" pitchFamily="34" charset="0"/>
                <a:cs typeface="Times New Roman" panose="02020603050405020304" pitchFamily="18" charset="0"/>
              </a:rPr>
              <a:t>Elementi che incidono sul </a:t>
            </a:r>
            <a:r>
              <a:rPr lang="en-US" sz="2000" dirty="0" err="1">
                <a:solidFill>
                  <a:schemeClr val="tx1"/>
                </a:solidFill>
                <a:latin typeface="Calibri" panose="020F0502020204030204" pitchFamily="34" charset="0"/>
                <a:cs typeface="Times New Roman" panose="02020603050405020304" pitchFamily="18" charset="0"/>
              </a:rPr>
              <a:t>fabbisogno</a:t>
            </a:r>
            <a:r>
              <a:rPr lang="en-US" sz="2000" dirty="0">
                <a:solidFill>
                  <a:schemeClr val="tx1"/>
                </a:solidFill>
                <a:latin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en-US" sz="2000" dirty="0" err="1">
                <a:latin typeface="Calibri" panose="020F0502020204030204" pitchFamily="34" charset="0"/>
                <a:cs typeface="Times New Roman" panose="02020603050405020304" pitchFamily="18" charset="0"/>
              </a:rPr>
              <a:t>Livello</a:t>
            </a:r>
            <a:r>
              <a:rPr lang="en-US" sz="2000" dirty="0">
                <a:latin typeface="Calibri" panose="020F0502020204030204" pitchFamily="34" charset="0"/>
                <a:cs typeface="Times New Roman" panose="02020603050405020304" pitchFamily="18" charset="0"/>
              </a:rPr>
              <a:t> di digitalizzazione </a:t>
            </a:r>
            <a:r>
              <a:rPr lang="en-US" sz="2000" dirty="0" err="1">
                <a:latin typeface="Calibri" panose="020F0502020204030204" pitchFamily="34" charset="0"/>
                <a:cs typeface="Times New Roman" panose="02020603050405020304" pitchFamily="18" charset="0"/>
              </a:rPr>
              <a:t>dei</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processi</a:t>
            </a:r>
            <a:r>
              <a:rPr lang="en-US" sz="2000" dirty="0">
                <a:latin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000" dirty="0" err="1">
                <a:solidFill>
                  <a:schemeClr val="tx1"/>
                </a:solidFill>
                <a:latin typeface="Calibri" panose="020F0502020204030204" pitchFamily="34" charset="0"/>
                <a:cs typeface="Times New Roman" panose="02020603050405020304" pitchFamily="18" charset="0"/>
              </a:rPr>
              <a:t>Esperianza</a:t>
            </a:r>
            <a:r>
              <a:rPr lang="en-US" sz="2000" dirty="0">
                <a:solidFill>
                  <a:schemeClr val="tx1"/>
                </a:solidFill>
                <a:latin typeface="Calibri" panose="020F0502020204030204" pitchFamily="34" charset="0"/>
                <a:cs typeface="Times New Roman" panose="02020603050405020304" pitchFamily="18" charset="0"/>
              </a:rPr>
              <a:t> </a:t>
            </a:r>
            <a:r>
              <a:rPr lang="en-US" sz="2000" dirty="0" err="1">
                <a:solidFill>
                  <a:schemeClr val="tx1"/>
                </a:solidFill>
                <a:latin typeface="Calibri" panose="020F0502020204030204" pitchFamily="34" charset="0"/>
                <a:cs typeface="Times New Roman" panose="02020603050405020304" pitchFamily="18" charset="0"/>
              </a:rPr>
              <a:t>pregressa</a:t>
            </a:r>
            <a:r>
              <a:rPr lang="en-US" sz="2000" dirty="0">
                <a:solidFill>
                  <a:schemeClr val="tx1"/>
                </a:solidFill>
                <a:latin typeface="Calibri" panose="020F0502020204030204" pitchFamily="34" charset="0"/>
                <a:cs typeface="Times New Roman" panose="02020603050405020304" pitchFamily="18" charset="0"/>
              </a:rPr>
              <a:t> e </a:t>
            </a:r>
            <a:r>
              <a:rPr lang="en-US" sz="2000" dirty="0" err="1">
                <a:solidFill>
                  <a:schemeClr val="tx1"/>
                </a:solidFill>
                <a:latin typeface="Calibri" panose="020F0502020204030204" pitchFamily="34" charset="0"/>
                <a:cs typeface="Times New Roman" panose="02020603050405020304" pitchFamily="18" charset="0"/>
              </a:rPr>
              <a:t>maturità</a:t>
            </a:r>
            <a:r>
              <a:rPr lang="en-US" sz="2000" dirty="0">
                <a:solidFill>
                  <a:schemeClr val="tx1"/>
                </a:solidFill>
                <a:latin typeface="Calibri" panose="020F0502020204030204" pitchFamily="34" charset="0"/>
                <a:cs typeface="Times New Roman" panose="02020603050405020304" pitchFamily="18" charset="0"/>
              </a:rPr>
              <a:t> </a:t>
            </a:r>
            <a:r>
              <a:rPr lang="en-US" sz="2000" dirty="0" err="1">
                <a:solidFill>
                  <a:schemeClr val="tx1"/>
                </a:solidFill>
                <a:latin typeface="Calibri" panose="020F0502020204030204" pitchFamily="34" charset="0"/>
                <a:cs typeface="Times New Roman" panose="02020603050405020304" pitchFamily="18" charset="0"/>
              </a:rPr>
              <a:t>organizzativa</a:t>
            </a:r>
            <a:r>
              <a:rPr lang="en-US" sz="2000" dirty="0">
                <a:solidFill>
                  <a:schemeClr val="tx1"/>
                </a:solidFill>
                <a:latin typeface="Calibri" panose="020F0502020204030204" pitchFamily="34" charset="0"/>
                <a:cs typeface="Times New Roman" panose="02020603050405020304" pitchFamily="18" charset="0"/>
              </a:rPr>
              <a:t>.</a:t>
            </a:r>
          </a:p>
          <a:p>
            <a:pPr marL="342900" indent="-342900" algn="just">
              <a:buFont typeface="Arial" panose="020B0604020202020204" pitchFamily="34" charset="0"/>
              <a:buChar char="•"/>
            </a:pPr>
            <a:r>
              <a:rPr lang="en-US" sz="2000" dirty="0" err="1">
                <a:latin typeface="Calibri" panose="020F0502020204030204" pitchFamily="34" charset="0"/>
                <a:cs typeface="Times New Roman" panose="02020603050405020304" pitchFamily="18" charset="0"/>
              </a:rPr>
              <a:t>Modalità</a:t>
            </a:r>
            <a:r>
              <a:rPr lang="en-US" sz="2000" dirty="0">
                <a:latin typeface="Calibri" panose="020F0502020204030204" pitchFamily="34" charset="0"/>
                <a:cs typeface="Times New Roman" panose="02020603050405020304" pitchFamily="18" charset="0"/>
              </a:rPr>
              <a:t> di </a:t>
            </a:r>
            <a:r>
              <a:rPr lang="en-US" sz="2000" dirty="0" err="1">
                <a:latin typeface="Calibri" panose="020F0502020204030204" pitchFamily="34" charset="0"/>
                <a:cs typeface="Times New Roman" panose="02020603050405020304" pitchFamily="18" charset="0"/>
              </a:rPr>
              <a:t>interazione</a:t>
            </a:r>
            <a:r>
              <a:rPr lang="en-US" sz="2000" dirty="0">
                <a:latin typeface="Calibri" panose="020F0502020204030204" pitchFamily="34" charset="0"/>
                <a:cs typeface="Times New Roman" panose="02020603050405020304" pitchFamily="18" charset="0"/>
              </a:rPr>
              <a:t> con I </a:t>
            </a:r>
            <a:r>
              <a:rPr lang="en-US" sz="2000" dirty="0" err="1">
                <a:latin typeface="Calibri" panose="020F0502020204030204" pitchFamily="34" charset="0"/>
                <a:cs typeface="Times New Roman" panose="02020603050405020304" pitchFamily="18" charset="0"/>
              </a:rPr>
              <a:t>Comuni</a:t>
            </a:r>
            <a:r>
              <a:rPr lang="en-US" sz="2000" dirty="0">
                <a:latin typeface="Calibri" panose="020F0502020204030204" pitchFamily="34" charset="0"/>
                <a:cs typeface="Times New Roman" panose="02020603050405020304" pitchFamily="18" charset="0"/>
              </a:rPr>
              <a:t>.</a:t>
            </a:r>
            <a:endParaRPr lang="en-US" sz="20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23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909A-C4DB-1DB3-AEF0-CBC36A4ACDE7}"/>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E25D01CB-3812-853D-5E94-006A45C65C89}"/>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it-IT" spc="-140" dirty="0"/>
              <a:t>Il Modello Base - Processi e Digitalizzazione</a:t>
            </a:r>
          </a:p>
        </p:txBody>
      </p:sp>
      <p:sp>
        <p:nvSpPr>
          <p:cNvPr id="46" name="object 46">
            <a:extLst>
              <a:ext uri="{FF2B5EF4-FFF2-40B4-BE49-F238E27FC236}">
                <a16:creationId xmlns:a16="http://schemas.microsoft.com/office/drawing/2014/main" id="{6C21493A-C175-4C62-6A61-FE7A8CB5AF30}"/>
              </a:ext>
            </a:extLst>
          </p:cNvPr>
          <p:cNvSpPr txBox="1">
            <a:spLocks noGrp="1"/>
          </p:cNvSpPr>
          <p:nvPr>
            <p:ph type="sldNum" sz="quarter" idx="4294967295"/>
          </p:nvPr>
        </p:nvSpPr>
        <p:spPr>
          <a:xfrm>
            <a:off x="11885613" y="5825307"/>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29</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96599078-C32F-7728-FABA-E950EC66FCBF}"/>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FE3D0117-9C01-B363-286B-6BF671A25B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Text 2">
            <a:extLst>
              <a:ext uri="{FF2B5EF4-FFF2-40B4-BE49-F238E27FC236}">
                <a16:creationId xmlns:a16="http://schemas.microsoft.com/office/drawing/2014/main" id="{4191A669-B533-3244-5909-B6F19032CCD0}"/>
              </a:ext>
            </a:extLst>
          </p:cNvPr>
          <p:cNvSpPr/>
          <p:nvPr/>
        </p:nvSpPr>
        <p:spPr>
          <a:xfrm>
            <a:off x="941884" y="1394198"/>
            <a:ext cx="2352973" cy="267593"/>
          </a:xfrm>
          <a:prstGeom prst="rect">
            <a:avLst/>
          </a:prstGeom>
          <a:solidFill>
            <a:srgbClr val="FFC000"/>
          </a:solidFill>
        </p:spPr>
        <p:txBody>
          <a:bodyPr wrap="square" lIns="0" tIns="0" rIns="0" bIns="0">
            <a:normAutofit fontScale="92500"/>
          </a:bodyPr>
          <a:lstStyle/>
          <a:p>
            <a:pPr algn="just"/>
            <a:r>
              <a:rPr lang="en-US" b="1" dirty="0">
                <a:solidFill>
                  <a:schemeClr val="tx1"/>
                </a:solidFill>
                <a:latin typeface="Calibri" panose="020F0502020204030204" pitchFamily="34" charset="0"/>
                <a:cs typeface="Times New Roman" panose="02020603050405020304" pitchFamily="18" charset="0"/>
              </a:rPr>
              <a:t>Processi Non </a:t>
            </a:r>
            <a:r>
              <a:rPr lang="en-US" b="1" dirty="0" err="1">
                <a:solidFill>
                  <a:schemeClr val="tx1"/>
                </a:solidFill>
                <a:latin typeface="Calibri" panose="020F0502020204030204" pitchFamily="34" charset="0"/>
                <a:cs typeface="Times New Roman" panose="02020603050405020304" pitchFamily="18" charset="0"/>
              </a:rPr>
              <a:t>Formalizzati</a:t>
            </a:r>
            <a:endParaRPr lang="en-US" b="1" dirty="0">
              <a:solidFill>
                <a:schemeClr val="tx1"/>
              </a:solidFill>
              <a:latin typeface="Calibri" panose="020F0502020204030204" pitchFamily="34" charset="0"/>
              <a:cs typeface="Times New Roman" panose="02020603050405020304" pitchFamily="18" charset="0"/>
            </a:endParaRPr>
          </a:p>
        </p:txBody>
      </p:sp>
      <p:sp>
        <p:nvSpPr>
          <p:cNvPr id="5" name="Text 3">
            <a:extLst>
              <a:ext uri="{FF2B5EF4-FFF2-40B4-BE49-F238E27FC236}">
                <a16:creationId xmlns:a16="http://schemas.microsoft.com/office/drawing/2014/main" id="{ADB5D019-E846-D2F8-9226-A90984EBD5E0}"/>
              </a:ext>
            </a:extLst>
          </p:cNvPr>
          <p:cNvSpPr/>
          <p:nvPr/>
        </p:nvSpPr>
        <p:spPr>
          <a:xfrm>
            <a:off x="941884" y="1764482"/>
            <a:ext cx="9615280" cy="547886"/>
          </a:xfrm>
          <a:prstGeom prst="rect">
            <a:avLst/>
          </a:prstGeom>
        </p:spPr>
        <p:txBody>
          <a:bodyPr wrap="square" lIns="0" tIns="0" rIns="0" bIns="0">
            <a:noAutofit/>
          </a:bodyPr>
          <a:lstStyle/>
          <a:p>
            <a:pPr algn="just"/>
            <a:r>
              <a:rPr lang="en-US" sz="2400" dirty="0">
                <a:solidFill>
                  <a:schemeClr val="tx1"/>
                </a:solidFill>
                <a:latin typeface="Calibri" panose="020F0502020204030204" pitchFamily="34" charset="0"/>
                <a:cs typeface="Times New Roman" panose="02020603050405020304" pitchFamily="18" charset="0"/>
              </a:rPr>
              <a:t>Nel modello base, i processi operativi non sono ancora standardizzati e la digitalizzazione è solo </a:t>
            </a:r>
            <a:r>
              <a:rPr lang="en-US" sz="2400" dirty="0" err="1">
                <a:solidFill>
                  <a:schemeClr val="tx1"/>
                </a:solidFill>
                <a:latin typeface="Calibri" panose="020F0502020204030204" pitchFamily="34" charset="0"/>
                <a:cs typeface="Times New Roman" panose="02020603050405020304" pitchFamily="18" charset="0"/>
              </a:rPr>
              <a:t>parziale</a:t>
            </a:r>
            <a:r>
              <a:rPr lang="en-US" sz="2400" dirty="0">
                <a:solidFill>
                  <a:schemeClr val="tx1"/>
                </a:solidFill>
                <a:latin typeface="Calibri" panose="020F0502020204030204" pitchFamily="34" charset="0"/>
                <a:cs typeface="Times New Roman" panose="02020603050405020304" pitchFamily="18" charset="0"/>
              </a:rPr>
              <a:t>.</a:t>
            </a:r>
          </a:p>
        </p:txBody>
      </p:sp>
      <p:sp>
        <p:nvSpPr>
          <p:cNvPr id="8" name="Text 5">
            <a:extLst>
              <a:ext uri="{FF2B5EF4-FFF2-40B4-BE49-F238E27FC236}">
                <a16:creationId xmlns:a16="http://schemas.microsoft.com/office/drawing/2014/main" id="{0B93C299-995E-61EA-6ACD-B6B4E8943DC5}"/>
              </a:ext>
            </a:extLst>
          </p:cNvPr>
          <p:cNvSpPr/>
          <p:nvPr/>
        </p:nvSpPr>
        <p:spPr>
          <a:xfrm>
            <a:off x="2362200" y="2819675"/>
            <a:ext cx="2140744" cy="267593"/>
          </a:xfrm>
          <a:prstGeom prst="rect">
            <a:avLst/>
          </a:prstGeom>
          <a:solidFill>
            <a:srgbClr val="97F3A2"/>
          </a:solidFill>
        </p:spPr>
        <p:txBody>
          <a:bodyPr wrap="square" lIns="0" tIns="0" rIns="0" bIns="0">
            <a:normAutofit fontScale="92500"/>
          </a:bodyPr>
          <a:lstStyle/>
          <a:p>
            <a:pPr algn="just"/>
            <a:r>
              <a:rPr lang="en-US" b="1" dirty="0">
                <a:solidFill>
                  <a:schemeClr val="tx1"/>
                </a:solidFill>
                <a:latin typeface="Calibri" panose="020F0502020204030204" pitchFamily="34" charset="0"/>
                <a:cs typeface="Times New Roman" panose="02020603050405020304" pitchFamily="18" charset="0"/>
              </a:rPr>
              <a:t>Mappatura </a:t>
            </a:r>
            <a:r>
              <a:rPr lang="en-US" b="1" dirty="0" err="1">
                <a:solidFill>
                  <a:schemeClr val="tx1"/>
                </a:solidFill>
                <a:latin typeface="Calibri" panose="020F0502020204030204" pitchFamily="34" charset="0"/>
                <a:cs typeface="Times New Roman" panose="02020603050405020304" pitchFamily="18" charset="0"/>
              </a:rPr>
              <a:t>dei</a:t>
            </a:r>
            <a:r>
              <a:rPr lang="en-US" b="1" dirty="0">
                <a:solidFill>
                  <a:schemeClr val="tx1"/>
                </a:solidFill>
                <a:latin typeface="Calibri" panose="020F0502020204030204" pitchFamily="34" charset="0"/>
                <a:cs typeface="Times New Roman" panose="02020603050405020304" pitchFamily="18" charset="0"/>
              </a:rPr>
              <a:t> </a:t>
            </a:r>
            <a:r>
              <a:rPr lang="en-US" b="1" dirty="0" err="1">
                <a:solidFill>
                  <a:schemeClr val="tx1"/>
                </a:solidFill>
                <a:latin typeface="Calibri" panose="020F0502020204030204" pitchFamily="34" charset="0"/>
                <a:cs typeface="Times New Roman" panose="02020603050405020304" pitchFamily="18" charset="0"/>
              </a:rPr>
              <a:t>Processi</a:t>
            </a:r>
            <a:endParaRPr lang="en-US" b="1" dirty="0">
              <a:solidFill>
                <a:schemeClr val="tx1"/>
              </a:solidFill>
              <a:latin typeface="Calibri" panose="020F0502020204030204" pitchFamily="34" charset="0"/>
              <a:cs typeface="Times New Roman" panose="02020603050405020304" pitchFamily="18" charset="0"/>
            </a:endParaRPr>
          </a:p>
        </p:txBody>
      </p:sp>
      <p:sp>
        <p:nvSpPr>
          <p:cNvPr id="9" name="Text 6">
            <a:extLst>
              <a:ext uri="{FF2B5EF4-FFF2-40B4-BE49-F238E27FC236}">
                <a16:creationId xmlns:a16="http://schemas.microsoft.com/office/drawing/2014/main" id="{EE80E972-C371-AE5B-5C30-D1B1FA8262D6}"/>
              </a:ext>
            </a:extLst>
          </p:cNvPr>
          <p:cNvSpPr/>
          <p:nvPr/>
        </p:nvSpPr>
        <p:spPr>
          <a:xfrm>
            <a:off x="2362199" y="3189960"/>
            <a:ext cx="9358745" cy="547886"/>
          </a:xfrm>
          <a:prstGeom prst="rect">
            <a:avLst/>
          </a:prstGeom>
        </p:spPr>
        <p:txBody>
          <a:bodyPr wrap="square" lIns="0" tIns="0" rIns="0" bIns="0">
            <a:noAutofit/>
          </a:bodyPr>
          <a:lstStyle/>
          <a:p>
            <a:pPr algn="just"/>
            <a:r>
              <a:rPr lang="en-US" sz="2400" dirty="0">
                <a:solidFill>
                  <a:schemeClr val="tx1"/>
                </a:solidFill>
                <a:latin typeface="Calibri" panose="020F0502020204030204" pitchFamily="34" charset="0"/>
                <a:cs typeface="Times New Roman" panose="02020603050405020304" pitchFamily="18" charset="0"/>
              </a:rPr>
              <a:t>È fondamentale avviare una mappatura dettagliata dei processi esistenti per identificare criticità e opportunità di miglioramento e digitalizzazione.</a:t>
            </a:r>
          </a:p>
        </p:txBody>
      </p:sp>
      <p:sp>
        <p:nvSpPr>
          <p:cNvPr id="13" name="Text 8">
            <a:extLst>
              <a:ext uri="{FF2B5EF4-FFF2-40B4-BE49-F238E27FC236}">
                <a16:creationId xmlns:a16="http://schemas.microsoft.com/office/drawing/2014/main" id="{5775F694-C035-6637-96CB-D1E11B07D2BD}"/>
              </a:ext>
            </a:extLst>
          </p:cNvPr>
          <p:cNvSpPr/>
          <p:nvPr/>
        </p:nvSpPr>
        <p:spPr>
          <a:xfrm>
            <a:off x="3810001" y="4195684"/>
            <a:ext cx="2826743" cy="267593"/>
          </a:xfrm>
          <a:prstGeom prst="rect">
            <a:avLst/>
          </a:prstGeom>
          <a:solidFill>
            <a:srgbClr val="00B0F0"/>
          </a:solidFill>
        </p:spPr>
        <p:txBody>
          <a:bodyPr wrap="square" lIns="0" tIns="0" rIns="0" bIns="0">
            <a:normAutofit fontScale="92500"/>
          </a:bodyPr>
          <a:lstStyle/>
          <a:p>
            <a:pPr algn="just"/>
            <a:r>
              <a:rPr lang="en-US" b="1" dirty="0">
                <a:solidFill>
                  <a:schemeClr val="tx1"/>
                </a:solidFill>
                <a:latin typeface="Calibri" panose="020F0502020204030204" pitchFamily="34" charset="0"/>
                <a:cs typeface="Times New Roman" panose="02020603050405020304" pitchFamily="18" charset="0"/>
              </a:rPr>
              <a:t>Misurazione </a:t>
            </a:r>
            <a:r>
              <a:rPr lang="en-US" b="1" dirty="0" err="1">
                <a:solidFill>
                  <a:schemeClr val="tx1"/>
                </a:solidFill>
                <a:latin typeface="Calibri" panose="020F0502020204030204" pitchFamily="34" charset="0"/>
                <a:cs typeface="Times New Roman" panose="02020603050405020304" pitchFamily="18" charset="0"/>
              </a:rPr>
              <a:t>delle</a:t>
            </a:r>
            <a:r>
              <a:rPr lang="en-US" b="1" dirty="0">
                <a:solidFill>
                  <a:schemeClr val="tx1"/>
                </a:solidFill>
                <a:latin typeface="Calibri" panose="020F0502020204030204" pitchFamily="34" charset="0"/>
                <a:cs typeface="Times New Roman" panose="02020603050405020304" pitchFamily="18" charset="0"/>
              </a:rPr>
              <a:t> Performance</a:t>
            </a:r>
          </a:p>
        </p:txBody>
      </p:sp>
      <p:sp>
        <p:nvSpPr>
          <p:cNvPr id="14" name="Text 9">
            <a:extLst>
              <a:ext uri="{FF2B5EF4-FFF2-40B4-BE49-F238E27FC236}">
                <a16:creationId xmlns:a16="http://schemas.microsoft.com/office/drawing/2014/main" id="{ACF08E3E-AE20-CF38-1665-A819E3E4E862}"/>
              </a:ext>
            </a:extLst>
          </p:cNvPr>
          <p:cNvSpPr/>
          <p:nvPr/>
        </p:nvSpPr>
        <p:spPr>
          <a:xfrm>
            <a:off x="3810000" y="4565969"/>
            <a:ext cx="7736712" cy="1337456"/>
          </a:xfrm>
          <a:prstGeom prst="rect">
            <a:avLst/>
          </a:prstGeom>
        </p:spPr>
        <p:txBody>
          <a:bodyPr wrap="square" lIns="0" tIns="0" rIns="0" bIns="0">
            <a:noAutofit/>
          </a:bodyPr>
          <a:lstStyle/>
          <a:p>
            <a:pPr algn="just"/>
            <a:r>
              <a:rPr lang="en-US" sz="2400" b="1" u="sng" dirty="0">
                <a:solidFill>
                  <a:schemeClr val="tx1"/>
                </a:solidFill>
                <a:latin typeface="Calibri" panose="020F0502020204030204" pitchFamily="34" charset="0"/>
                <a:cs typeface="Times New Roman" panose="02020603050405020304" pitchFamily="18" charset="0"/>
              </a:rPr>
              <a:t>Implementare indicatori </a:t>
            </a:r>
            <a:r>
              <a:rPr lang="en-US" sz="2400" b="1" u="sng" dirty="0" err="1">
                <a:solidFill>
                  <a:schemeClr val="tx1"/>
                </a:solidFill>
                <a:latin typeface="Calibri" panose="020F0502020204030204" pitchFamily="34" charset="0"/>
                <a:cs typeface="Times New Roman" panose="02020603050405020304" pitchFamily="18" charset="0"/>
              </a:rPr>
              <a:t>chiave</a:t>
            </a:r>
            <a:r>
              <a:rPr lang="en-US" sz="2400" b="1" u="sng"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quali</a:t>
            </a:r>
            <a:r>
              <a:rPr lang="en-US" sz="2400" dirty="0">
                <a:solidFill>
                  <a:schemeClr val="tx1"/>
                </a:solidFill>
                <a:latin typeface="Calibri" panose="020F0502020204030204" pitchFamily="34" charset="0"/>
                <a:cs typeface="Times New Roman" panose="02020603050405020304" pitchFamily="18" charset="0"/>
              </a:rPr>
              <a:t>, ad </a:t>
            </a:r>
            <a:r>
              <a:rPr lang="en-US" sz="2400" dirty="0" err="1">
                <a:solidFill>
                  <a:schemeClr val="tx1"/>
                </a:solidFill>
                <a:latin typeface="Calibri" panose="020F0502020204030204" pitchFamily="34" charset="0"/>
                <a:cs typeface="Times New Roman" panose="02020603050405020304" pitchFamily="18" charset="0"/>
              </a:rPr>
              <a:t>esempio</a:t>
            </a:r>
            <a:r>
              <a:rPr lang="en-US" sz="2400" dirty="0">
                <a:solidFill>
                  <a:schemeClr val="tx1"/>
                </a:solidFill>
                <a:latin typeface="Calibri" panose="020F0502020204030204" pitchFamily="34" charset="0"/>
                <a:cs typeface="Times New Roman" panose="02020603050405020304" pitchFamily="18" charset="0"/>
              </a:rPr>
              <a:t>: numero di dipendenti gestiti per addetto, tempi medi di espletamento selezioni, tasso di turnover e ore di </a:t>
            </a:r>
            <a:r>
              <a:rPr lang="en-US" sz="2400" dirty="0" err="1">
                <a:solidFill>
                  <a:schemeClr val="tx1"/>
                </a:solidFill>
                <a:latin typeface="Calibri" panose="020F0502020204030204" pitchFamily="34" charset="0"/>
                <a:cs typeface="Times New Roman" panose="02020603050405020304" pitchFamily="18" charset="0"/>
              </a:rPr>
              <a:t>formazione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erogate</a:t>
            </a:r>
            <a:r>
              <a:rPr lang="en-US" sz="2400" dirty="0">
                <a:solidFill>
                  <a:schemeClr val="tx1"/>
                </a:solidFill>
                <a:latin typeface="Calibri" panose="020F0502020204030204" pitchFamily="34" charset="0"/>
                <a:cs typeface="Times New Roman" panose="02020603050405020304" pitchFamily="18" charset="0"/>
              </a:rPr>
              <a:t>.</a:t>
            </a:r>
          </a:p>
          <a:p>
            <a:pPr algn="just"/>
            <a:r>
              <a:rPr lang="en-US" sz="2400" dirty="0" err="1">
                <a:latin typeface="Calibri" panose="020F0502020204030204" pitchFamily="34" charset="0"/>
                <a:cs typeface="Times New Roman" panose="02020603050405020304" pitchFamily="18" charset="0"/>
              </a:rPr>
              <a:t>P</a:t>
            </a:r>
            <a:r>
              <a:rPr lang="en-US" sz="2400" dirty="0" err="1">
                <a:solidFill>
                  <a:schemeClr val="tx1"/>
                </a:solidFill>
                <a:latin typeface="Calibri" panose="020F0502020204030204" pitchFamily="34" charset="0"/>
                <a:cs typeface="Times New Roman" panose="02020603050405020304" pitchFamily="18" charset="0"/>
              </a:rPr>
              <a:t>uò</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aiutare</a:t>
            </a:r>
            <a:r>
              <a:rPr lang="en-US" sz="2400" dirty="0">
                <a:solidFill>
                  <a:schemeClr val="tx1"/>
                </a:solidFill>
                <a:latin typeface="Calibri" panose="020F0502020204030204" pitchFamily="34" charset="0"/>
                <a:cs typeface="Times New Roman" panose="02020603050405020304" pitchFamily="18" charset="0"/>
              </a:rPr>
              <a:t> ad </a:t>
            </a:r>
            <a:r>
              <a:rPr lang="en-US" sz="2400" dirty="0" err="1">
                <a:solidFill>
                  <a:schemeClr val="tx1"/>
                </a:solidFill>
                <a:latin typeface="Calibri" panose="020F0502020204030204" pitchFamily="34" charset="0"/>
                <a:cs typeface="Times New Roman" panose="02020603050405020304" pitchFamily="18" charset="0"/>
              </a:rPr>
              <a:t>ottimizzare</a:t>
            </a:r>
            <a:r>
              <a:rPr lang="en-US" sz="2400" dirty="0">
                <a:solidFill>
                  <a:schemeClr val="tx1"/>
                </a:solidFill>
                <a:latin typeface="Calibri" panose="020F0502020204030204" pitchFamily="34" charset="0"/>
                <a:cs typeface="Times New Roman" panose="02020603050405020304" pitchFamily="18" charset="0"/>
              </a:rPr>
              <a:t> i </a:t>
            </a:r>
            <a:r>
              <a:rPr lang="en-US" sz="2400" dirty="0" err="1">
                <a:solidFill>
                  <a:schemeClr val="tx1"/>
                </a:solidFill>
                <a:latin typeface="Calibri" panose="020F0502020204030204" pitchFamily="34" charset="0"/>
                <a:cs typeface="Times New Roman" panose="02020603050405020304" pitchFamily="18" charset="0"/>
              </a:rPr>
              <a:t>processi</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esistenti</a:t>
            </a:r>
            <a:r>
              <a:rPr lang="en-US" sz="2400" dirty="0">
                <a:latin typeface="Calibri" panose="020F0502020204030204" pitchFamily="34" charset="0"/>
                <a:cs typeface="Times New Roman" panose="02020603050405020304" pitchFamily="18" charset="0"/>
              </a:rPr>
              <a:t>.</a:t>
            </a:r>
            <a:endParaRPr lang="en-US" sz="2400" dirty="0">
              <a:solidFill>
                <a:schemeClr val="tx1"/>
              </a:solidFill>
              <a:latin typeface="Calibri" panose="020F0502020204030204" pitchFamily="34" charset="0"/>
              <a:cs typeface="Times New Roman" panose="02020603050405020304" pitchFamily="18" charset="0"/>
            </a:endParaRPr>
          </a:p>
        </p:txBody>
      </p:sp>
      <p:sp>
        <p:nvSpPr>
          <p:cNvPr id="15" name="Freccia circolare a destra 14">
            <a:extLst>
              <a:ext uri="{FF2B5EF4-FFF2-40B4-BE49-F238E27FC236}">
                <a16:creationId xmlns:a16="http://schemas.microsoft.com/office/drawing/2014/main" id="{2C1E21F3-6C87-EE1E-3313-8744AD715CF1}"/>
              </a:ext>
            </a:extLst>
          </p:cNvPr>
          <p:cNvSpPr/>
          <p:nvPr/>
        </p:nvSpPr>
        <p:spPr>
          <a:xfrm rot="19577978">
            <a:off x="1161982" y="2699971"/>
            <a:ext cx="914400" cy="1206548"/>
          </a:xfrm>
          <a:prstGeom prst="curvedRightArrow">
            <a:avLst/>
          </a:prstGeom>
          <a:solidFill>
            <a:srgbClr val="CCDA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a destra 15">
            <a:extLst>
              <a:ext uri="{FF2B5EF4-FFF2-40B4-BE49-F238E27FC236}">
                <a16:creationId xmlns:a16="http://schemas.microsoft.com/office/drawing/2014/main" id="{1E77245A-CABF-5693-032A-36AFC20E6CFF}"/>
              </a:ext>
            </a:extLst>
          </p:cNvPr>
          <p:cNvSpPr/>
          <p:nvPr/>
        </p:nvSpPr>
        <p:spPr>
          <a:xfrm rot="19690801">
            <a:off x="2528909" y="4217066"/>
            <a:ext cx="914400" cy="1206548"/>
          </a:xfrm>
          <a:prstGeom prst="curvedRightArrow">
            <a:avLst/>
          </a:prstGeom>
          <a:solidFill>
            <a:srgbClr val="CCDA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616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1E0FEE-4290-E924-A2D1-220125CA29F8}"/>
              </a:ext>
            </a:extLst>
          </p:cNvPr>
          <p:cNvSpPr>
            <a:spLocks noGrp="1"/>
          </p:cNvSpPr>
          <p:nvPr>
            <p:ph type="title"/>
          </p:nvPr>
        </p:nvSpPr>
        <p:spPr/>
        <p:txBody>
          <a:bodyPr/>
          <a:lstStyle/>
          <a:p>
            <a:r>
              <a:rPr lang="it-IT" dirty="0"/>
              <a:t>Più fonti di informazione…</a:t>
            </a:r>
          </a:p>
        </p:txBody>
      </p:sp>
      <p:sp>
        <p:nvSpPr>
          <p:cNvPr id="3" name="Segnaposto contenuto 2">
            <a:extLst>
              <a:ext uri="{FF2B5EF4-FFF2-40B4-BE49-F238E27FC236}">
                <a16:creationId xmlns:a16="http://schemas.microsoft.com/office/drawing/2014/main" id="{43763F55-2885-5C2D-DDD9-9439C18DAE21}"/>
              </a:ext>
            </a:extLst>
          </p:cNvPr>
          <p:cNvSpPr>
            <a:spLocks noGrp="1"/>
          </p:cNvSpPr>
          <p:nvPr>
            <p:ph idx="1"/>
          </p:nvPr>
        </p:nvSpPr>
        <p:spPr/>
        <p:txBody>
          <a:bodyPr>
            <a:normAutofit/>
          </a:bodyPr>
          <a:lstStyle/>
          <a:p>
            <a:r>
              <a:rPr lang="it-IT" sz="2800" dirty="0"/>
              <a:t>Questionario quantitativo (86 province rispondenti).</a:t>
            </a:r>
          </a:p>
          <a:p>
            <a:r>
              <a:rPr lang="it-IT" sz="2800" dirty="0"/>
              <a:t>Interviste di approfondimento qualitativo (Taranto, Monza-Brianza, Treviso, Lecco).</a:t>
            </a:r>
          </a:p>
          <a:p>
            <a:r>
              <a:rPr lang="it-IT" sz="2800" dirty="0"/>
              <a:t>Elaborazione modelli (base e avanzato).</a:t>
            </a:r>
          </a:p>
          <a:p>
            <a:r>
              <a:rPr lang="it-IT" sz="2800" dirty="0"/>
              <a:t>Focus successivo per feedback sui modelli:</a:t>
            </a:r>
          </a:p>
          <a:p>
            <a:pPr lvl="1"/>
            <a:r>
              <a:rPr lang="it-IT" sz="2800" b="1" dirty="0">
                <a:solidFill>
                  <a:srgbClr val="FF9933"/>
                </a:solidFill>
                <a:cs typeface="Times New Roman" panose="02020603050405020304" pitchFamily="18" charset="0"/>
              </a:rPr>
              <a:t>Base:</a:t>
            </a:r>
            <a:r>
              <a:rPr lang="it-IT" sz="2800" dirty="0"/>
              <a:t> Alessandria, Rimini, L’Aquila, Avellino, Taranto</a:t>
            </a:r>
          </a:p>
          <a:p>
            <a:pPr lvl="1"/>
            <a:r>
              <a:rPr lang="it-IT" sz="2800" b="1" dirty="0">
                <a:solidFill>
                  <a:schemeClr val="accent1">
                    <a:lumMod val="75000"/>
                  </a:schemeClr>
                </a:solidFill>
                <a:cs typeface="Times New Roman" panose="02020603050405020304" pitchFamily="18" charset="0"/>
              </a:rPr>
              <a:t>Avanzato</a:t>
            </a:r>
            <a:r>
              <a:rPr lang="it-IT" sz="2800" dirty="0"/>
              <a:t>: Monza-Brianza, Treviso, Vicenza, Lecco, Modena</a:t>
            </a:r>
          </a:p>
        </p:txBody>
      </p:sp>
    </p:spTree>
    <p:extLst>
      <p:ext uri="{BB962C8B-B14F-4D97-AF65-F5344CB8AC3E}">
        <p14:creationId xmlns:p14="http://schemas.microsoft.com/office/powerpoint/2010/main" val="170721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E164-EDE3-572B-D175-D87FAD2AC221}"/>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3C88F022-1D73-14F9-A1D2-4AEEBB5C634A}"/>
              </a:ext>
            </a:extLst>
          </p:cNvPr>
          <p:cNvSpPr txBox="1">
            <a:spLocks noGrp="1"/>
          </p:cNvSpPr>
          <p:nvPr>
            <p:ph type="title"/>
          </p:nvPr>
        </p:nvSpPr>
        <p:spPr>
          <a:xfrm>
            <a:off x="594767" y="374877"/>
            <a:ext cx="11525220" cy="997709"/>
          </a:xfrm>
          <a:prstGeom prst="rect">
            <a:avLst/>
          </a:prstGeom>
        </p:spPr>
        <p:txBody>
          <a:bodyPr vert="horz" wrap="square" lIns="0" tIns="12700" rIns="0" bIns="0" rtlCol="0">
            <a:spAutoFit/>
          </a:bodyPr>
          <a:lstStyle/>
          <a:p>
            <a:pPr marL="12700">
              <a:lnSpc>
                <a:spcPct val="100000"/>
              </a:lnSpc>
              <a:spcBef>
                <a:spcPts val="100"/>
              </a:spcBef>
            </a:pPr>
            <a:r>
              <a:rPr lang="it-IT" dirty="0"/>
              <a:t>Il Modello Avanzato – Struttura organizzativa, Staffing e Competenze</a:t>
            </a:r>
          </a:p>
        </p:txBody>
      </p:sp>
      <p:sp>
        <p:nvSpPr>
          <p:cNvPr id="46" name="object 46">
            <a:extLst>
              <a:ext uri="{FF2B5EF4-FFF2-40B4-BE49-F238E27FC236}">
                <a16:creationId xmlns:a16="http://schemas.microsoft.com/office/drawing/2014/main" id="{2CCED3F5-C4ED-638D-56B6-3ACDFCDF5ABB}"/>
              </a:ext>
            </a:extLst>
          </p:cNvPr>
          <p:cNvSpPr txBox="1">
            <a:spLocks noGrp="1"/>
          </p:cNvSpPr>
          <p:nvPr>
            <p:ph type="sldNum" sz="quarter" idx="4294967295"/>
          </p:nvPr>
        </p:nvSpPr>
        <p:spPr>
          <a:xfrm>
            <a:off x="11241023" y="6236673"/>
            <a:ext cx="305689" cy="305673"/>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30</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F5FB2E7C-F2DE-F497-7A7F-B880697CD33B}"/>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182790F7-A774-E57C-B079-2D18EC5D9A7E}"/>
              </a:ext>
            </a:extLst>
          </p:cNvPr>
          <p:cNvSpPr/>
          <p:nvPr/>
        </p:nvSpPr>
        <p:spPr>
          <a:xfrm>
            <a:off x="516572" y="1725505"/>
            <a:ext cx="9999028" cy="3151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pic>
        <p:nvPicPr>
          <p:cNvPr id="2" name="Immagine 1">
            <a:extLst>
              <a:ext uri="{FF2B5EF4-FFF2-40B4-BE49-F238E27FC236}">
                <a16:creationId xmlns:a16="http://schemas.microsoft.com/office/drawing/2014/main" id="{CB0007E2-6AF3-A871-EC0B-AA0BCD47E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87718"/>
            <a:ext cx="12119987" cy="1030966"/>
          </a:xfrm>
          <a:prstGeom prst="rect">
            <a:avLst/>
          </a:prstGeom>
        </p:spPr>
      </p:pic>
      <p:sp>
        <p:nvSpPr>
          <p:cNvPr id="3" name="Shape 1">
            <a:extLst>
              <a:ext uri="{FF2B5EF4-FFF2-40B4-BE49-F238E27FC236}">
                <a16:creationId xmlns:a16="http://schemas.microsoft.com/office/drawing/2014/main" id="{7F34F296-3D9F-325A-FC30-B344F29B8FB5}"/>
              </a:ext>
            </a:extLst>
          </p:cNvPr>
          <p:cNvSpPr/>
          <p:nvPr/>
        </p:nvSpPr>
        <p:spPr>
          <a:xfrm>
            <a:off x="523181" y="1570038"/>
            <a:ext cx="4201219" cy="2623145"/>
          </a:xfrm>
          <a:prstGeom prst="roundRect">
            <a:avLst>
              <a:gd name="adj" fmla="val 2394"/>
            </a:avLst>
          </a:prstGeom>
          <a:solidFill>
            <a:srgbClr val="CCDAEC"/>
          </a:solidFill>
          <a:ln w="7620">
            <a:solidFill>
              <a:srgbClr val="D1C8C6"/>
            </a:solidFill>
            <a:prstDash val="solid"/>
          </a:ln>
        </p:spPr>
        <p:txBody>
          <a:bodyPr/>
          <a:lstStyle/>
          <a:p>
            <a:endParaRPr lang="it-IT"/>
          </a:p>
        </p:txBody>
      </p:sp>
      <p:sp>
        <p:nvSpPr>
          <p:cNvPr id="4" name="Text 2">
            <a:extLst>
              <a:ext uri="{FF2B5EF4-FFF2-40B4-BE49-F238E27FC236}">
                <a16:creationId xmlns:a16="http://schemas.microsoft.com/office/drawing/2014/main" id="{A63ACA22-539F-9A11-3416-5BE214206E6D}"/>
              </a:ext>
            </a:extLst>
          </p:cNvPr>
          <p:cNvSpPr/>
          <p:nvPr/>
        </p:nvSpPr>
        <p:spPr>
          <a:xfrm>
            <a:off x="678954" y="1725811"/>
            <a:ext cx="4021118" cy="233660"/>
          </a:xfrm>
          <a:prstGeom prst="rect">
            <a:avLst/>
          </a:prstGeom>
        </p:spPr>
        <p:txBody>
          <a:bodyPr wrap="square" lIns="0" tIns="0" rIns="0" bIns="0">
            <a:noAutofit/>
          </a:bodyPr>
          <a:lstStyle/>
          <a:p>
            <a:pPr algn="just"/>
            <a:r>
              <a:rPr lang="en-US" b="1" dirty="0">
                <a:solidFill>
                  <a:schemeClr val="tx1"/>
                </a:solidFill>
                <a:latin typeface="Calibri" panose="020F0502020204030204" pitchFamily="34" charset="0"/>
                <a:cs typeface="Times New Roman" panose="02020603050405020304" pitchFamily="18" charset="0"/>
              </a:rPr>
              <a:t>Dimensionamento Risorse (FTE)</a:t>
            </a:r>
          </a:p>
        </p:txBody>
      </p:sp>
      <p:sp>
        <p:nvSpPr>
          <p:cNvPr id="5" name="Text 3">
            <a:extLst>
              <a:ext uri="{FF2B5EF4-FFF2-40B4-BE49-F238E27FC236}">
                <a16:creationId xmlns:a16="http://schemas.microsoft.com/office/drawing/2014/main" id="{7AC4B8AA-57DC-3166-A1C5-010AB88EF672}"/>
              </a:ext>
            </a:extLst>
          </p:cNvPr>
          <p:cNvSpPr/>
          <p:nvPr/>
        </p:nvSpPr>
        <p:spPr>
          <a:xfrm>
            <a:off x="678954" y="2049165"/>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Direzione: 1 FTE</a:t>
            </a:r>
          </a:p>
        </p:txBody>
      </p:sp>
      <p:sp>
        <p:nvSpPr>
          <p:cNvPr id="6" name="Text 4">
            <a:extLst>
              <a:ext uri="{FF2B5EF4-FFF2-40B4-BE49-F238E27FC236}">
                <a16:creationId xmlns:a16="http://schemas.microsoft.com/office/drawing/2014/main" id="{AA4AE3D1-D2F5-90AE-E215-A054D27FB5C1}"/>
              </a:ext>
            </a:extLst>
          </p:cNvPr>
          <p:cNvSpPr/>
          <p:nvPr/>
        </p:nvSpPr>
        <p:spPr>
          <a:xfrm>
            <a:off x="678954" y="2340669"/>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Staff: 1-3 FTE</a:t>
            </a:r>
          </a:p>
        </p:txBody>
      </p:sp>
      <p:sp>
        <p:nvSpPr>
          <p:cNvPr id="8" name="Text 5">
            <a:extLst>
              <a:ext uri="{FF2B5EF4-FFF2-40B4-BE49-F238E27FC236}">
                <a16:creationId xmlns:a16="http://schemas.microsoft.com/office/drawing/2014/main" id="{0CE6E6E8-AD15-4533-AEEE-DFDB0203A5E6}"/>
              </a:ext>
            </a:extLst>
          </p:cNvPr>
          <p:cNvSpPr/>
          <p:nvPr/>
        </p:nvSpPr>
        <p:spPr>
          <a:xfrm>
            <a:off x="678954" y="2632174"/>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Reclutamento: 2-6 FTE</a:t>
            </a:r>
          </a:p>
        </p:txBody>
      </p:sp>
      <p:sp>
        <p:nvSpPr>
          <p:cNvPr id="9" name="Text 6">
            <a:extLst>
              <a:ext uri="{FF2B5EF4-FFF2-40B4-BE49-F238E27FC236}">
                <a16:creationId xmlns:a16="http://schemas.microsoft.com/office/drawing/2014/main" id="{D2513314-F17C-BFC0-E0C3-B1DAD710B00A}"/>
              </a:ext>
            </a:extLst>
          </p:cNvPr>
          <p:cNvSpPr/>
          <p:nvPr/>
        </p:nvSpPr>
        <p:spPr>
          <a:xfrm>
            <a:off x="678954" y="2923679"/>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Formazione: 1-3 FTE</a:t>
            </a:r>
          </a:p>
        </p:txBody>
      </p:sp>
      <p:sp>
        <p:nvSpPr>
          <p:cNvPr id="12" name="Text 7">
            <a:extLst>
              <a:ext uri="{FF2B5EF4-FFF2-40B4-BE49-F238E27FC236}">
                <a16:creationId xmlns:a16="http://schemas.microsoft.com/office/drawing/2014/main" id="{13615302-D538-015E-2568-1D0C33C62285}"/>
              </a:ext>
            </a:extLst>
          </p:cNvPr>
          <p:cNvSpPr/>
          <p:nvPr/>
        </p:nvSpPr>
        <p:spPr>
          <a:xfrm>
            <a:off x="678954" y="3215183"/>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Gestione Economica: 2-6 FTE</a:t>
            </a:r>
          </a:p>
        </p:txBody>
      </p:sp>
      <p:sp>
        <p:nvSpPr>
          <p:cNvPr id="13" name="Text 8">
            <a:extLst>
              <a:ext uri="{FF2B5EF4-FFF2-40B4-BE49-F238E27FC236}">
                <a16:creationId xmlns:a16="http://schemas.microsoft.com/office/drawing/2014/main" id="{A33F1C61-DDE9-DBA6-C14E-19233AD42E33}"/>
              </a:ext>
            </a:extLst>
          </p:cNvPr>
          <p:cNvSpPr/>
          <p:nvPr/>
        </p:nvSpPr>
        <p:spPr>
          <a:xfrm>
            <a:off x="678954" y="3506688"/>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Gestione Giuridica: 2-6 FTE</a:t>
            </a:r>
          </a:p>
        </p:txBody>
      </p:sp>
      <p:sp>
        <p:nvSpPr>
          <p:cNvPr id="14" name="Text 9">
            <a:extLst>
              <a:ext uri="{FF2B5EF4-FFF2-40B4-BE49-F238E27FC236}">
                <a16:creationId xmlns:a16="http://schemas.microsoft.com/office/drawing/2014/main" id="{F80FEE34-CADE-E326-5FDF-DA44DCC953AA}"/>
              </a:ext>
            </a:extLst>
          </p:cNvPr>
          <p:cNvSpPr/>
          <p:nvPr/>
        </p:nvSpPr>
        <p:spPr>
          <a:xfrm>
            <a:off x="678954" y="3798193"/>
            <a:ext cx="6262093" cy="239217"/>
          </a:xfrm>
          <a:prstGeom prst="rect">
            <a:avLst/>
          </a:prstGeom>
        </p:spPr>
        <p:txBody>
          <a:bodyPr wrap="square" lIns="0" tIns="0" rIns="0" bIns="0">
            <a:normAutofit fontScale="92500" lnSpcReduction="10000"/>
          </a:bodyPr>
          <a:lstStyle/>
          <a:p>
            <a:pPr algn="just"/>
            <a:r>
              <a:rPr lang="en-US" dirty="0">
                <a:solidFill>
                  <a:schemeClr val="tx1"/>
                </a:solidFill>
                <a:latin typeface="Calibri" panose="020F0502020204030204" pitchFamily="34" charset="0"/>
                <a:cs typeface="Times New Roman" panose="02020603050405020304" pitchFamily="18" charset="0"/>
              </a:rPr>
              <a:t>Servizi ai Comuni: 1-3 FTE</a:t>
            </a:r>
          </a:p>
        </p:txBody>
      </p:sp>
      <p:sp>
        <p:nvSpPr>
          <p:cNvPr id="15" name="Shape 10">
            <a:extLst>
              <a:ext uri="{FF2B5EF4-FFF2-40B4-BE49-F238E27FC236}">
                <a16:creationId xmlns:a16="http://schemas.microsoft.com/office/drawing/2014/main" id="{EEE9DC3D-6975-F6E7-66E5-A695C949EED6}"/>
              </a:ext>
            </a:extLst>
          </p:cNvPr>
          <p:cNvSpPr/>
          <p:nvPr/>
        </p:nvSpPr>
        <p:spPr>
          <a:xfrm>
            <a:off x="523180" y="4586364"/>
            <a:ext cx="7442259" cy="1457127"/>
          </a:xfrm>
          <a:prstGeom prst="roundRect">
            <a:avLst>
              <a:gd name="adj" fmla="val 4309"/>
            </a:avLst>
          </a:prstGeom>
          <a:solidFill>
            <a:srgbClr val="97F3A2"/>
          </a:solidFill>
          <a:ln w="7620">
            <a:solidFill>
              <a:srgbClr val="D1C8C6"/>
            </a:solidFill>
            <a:prstDash val="solid"/>
          </a:ln>
        </p:spPr>
        <p:txBody>
          <a:bodyPr/>
          <a:lstStyle/>
          <a:p>
            <a:endParaRPr lang="it-IT"/>
          </a:p>
        </p:txBody>
      </p:sp>
      <p:sp>
        <p:nvSpPr>
          <p:cNvPr id="16" name="Text 11">
            <a:extLst>
              <a:ext uri="{FF2B5EF4-FFF2-40B4-BE49-F238E27FC236}">
                <a16:creationId xmlns:a16="http://schemas.microsoft.com/office/drawing/2014/main" id="{5E64CBE5-377C-D8FF-6F73-299927F8A97B}"/>
              </a:ext>
            </a:extLst>
          </p:cNvPr>
          <p:cNvSpPr/>
          <p:nvPr/>
        </p:nvSpPr>
        <p:spPr>
          <a:xfrm>
            <a:off x="678953" y="4742138"/>
            <a:ext cx="4655049" cy="233660"/>
          </a:xfrm>
          <a:prstGeom prst="rect">
            <a:avLst/>
          </a:prstGeom>
          <a:solidFill>
            <a:srgbClr val="97F3A2"/>
          </a:solidFill>
        </p:spPr>
        <p:txBody>
          <a:bodyPr wrap="square" lIns="0" tIns="0" rIns="0" bIns="0">
            <a:noAutofit/>
          </a:bodyPr>
          <a:lstStyle/>
          <a:p>
            <a:pPr algn="just"/>
            <a:r>
              <a:rPr lang="en-US" b="1" dirty="0" err="1">
                <a:solidFill>
                  <a:schemeClr val="tx1"/>
                </a:solidFill>
                <a:latin typeface="Calibri" panose="020F0502020204030204" pitchFamily="34" charset="0"/>
                <a:cs typeface="Times New Roman" panose="02020603050405020304" pitchFamily="18" charset="0"/>
              </a:rPr>
              <a:t>Competenze</a:t>
            </a:r>
            <a:r>
              <a:rPr lang="en-US" b="1" dirty="0">
                <a:solidFill>
                  <a:schemeClr val="tx1"/>
                </a:solidFill>
                <a:latin typeface="Calibri" panose="020F0502020204030204" pitchFamily="34" charset="0"/>
                <a:cs typeface="Times New Roman" panose="02020603050405020304" pitchFamily="18" charset="0"/>
              </a:rPr>
              <a:t> </a:t>
            </a:r>
            <a:r>
              <a:rPr lang="en-US" b="1" dirty="0" err="1">
                <a:solidFill>
                  <a:schemeClr val="tx1"/>
                </a:solidFill>
                <a:latin typeface="Calibri" panose="020F0502020204030204" pitchFamily="34" charset="0"/>
                <a:cs typeface="Times New Roman" panose="02020603050405020304" pitchFamily="18" charset="0"/>
              </a:rPr>
              <a:t>Strategiche</a:t>
            </a:r>
            <a:endParaRPr lang="en-US" b="1" dirty="0">
              <a:solidFill>
                <a:schemeClr val="tx1"/>
              </a:solidFill>
              <a:latin typeface="Calibri" panose="020F0502020204030204" pitchFamily="34" charset="0"/>
              <a:cs typeface="Times New Roman" panose="02020603050405020304" pitchFamily="18" charset="0"/>
            </a:endParaRPr>
          </a:p>
        </p:txBody>
      </p:sp>
      <p:sp>
        <p:nvSpPr>
          <p:cNvPr id="17" name="Text 12">
            <a:extLst>
              <a:ext uri="{FF2B5EF4-FFF2-40B4-BE49-F238E27FC236}">
                <a16:creationId xmlns:a16="http://schemas.microsoft.com/office/drawing/2014/main" id="{658E39B3-5D10-9F5A-874E-82E50DF3CE78}"/>
              </a:ext>
            </a:extLst>
          </p:cNvPr>
          <p:cNvSpPr/>
          <p:nvPr/>
        </p:nvSpPr>
        <p:spPr>
          <a:xfrm>
            <a:off x="678954" y="5065491"/>
            <a:ext cx="6262093" cy="239217"/>
          </a:xfrm>
          <a:prstGeom prst="rect">
            <a:avLst/>
          </a:prstGeom>
        </p:spPr>
        <p:txBody>
          <a:bodyPr wrap="square" lIns="0" tIns="0" rIns="0" bIns="0">
            <a:normAutofit fontScale="92500" lnSpcReduction="10000"/>
          </a:bodyPr>
          <a:lstStyle/>
          <a:p>
            <a:pPr algn="just"/>
            <a:r>
              <a:rPr lang="en-US" b="1" dirty="0">
                <a:solidFill>
                  <a:schemeClr val="tx1"/>
                </a:solidFill>
                <a:latin typeface="Calibri" panose="020F0502020204030204" pitchFamily="34" charset="0"/>
                <a:cs typeface="Times New Roman" panose="02020603050405020304" pitchFamily="18" charset="0"/>
              </a:rPr>
              <a:t>Project Management: </a:t>
            </a:r>
            <a:r>
              <a:rPr lang="en-US" dirty="0">
                <a:solidFill>
                  <a:schemeClr val="tx1"/>
                </a:solidFill>
                <a:latin typeface="Calibri" panose="020F0502020204030204" pitchFamily="34" charset="0"/>
                <a:cs typeface="Times New Roman" panose="02020603050405020304" pitchFamily="18" charset="0"/>
              </a:rPr>
              <a:t>per coordinare </a:t>
            </a:r>
            <a:r>
              <a:rPr lang="en-US" dirty="0" err="1">
                <a:solidFill>
                  <a:schemeClr val="tx1"/>
                </a:solidFill>
                <a:latin typeface="Calibri" panose="020F0502020204030204" pitchFamily="34" charset="0"/>
                <a:cs typeface="Times New Roman" panose="02020603050405020304" pitchFamily="18" charset="0"/>
              </a:rPr>
              <a:t>iniziative</a:t>
            </a:r>
            <a:r>
              <a:rPr lang="en-US" dirty="0">
                <a:solidFill>
                  <a:schemeClr val="tx1"/>
                </a:solidFill>
                <a:latin typeface="Calibri" panose="020F0502020204030204" pitchFamily="34" charset="0"/>
                <a:cs typeface="Times New Roman" panose="02020603050405020304" pitchFamily="18" charset="0"/>
              </a:rPr>
              <a:t> multi-</a:t>
            </a:r>
            <a:r>
              <a:rPr lang="en-US" dirty="0" err="1">
                <a:solidFill>
                  <a:schemeClr val="tx1"/>
                </a:solidFill>
                <a:latin typeface="Calibri" panose="020F0502020204030204" pitchFamily="34" charset="0"/>
                <a:cs typeface="Times New Roman" panose="02020603050405020304" pitchFamily="18" charset="0"/>
              </a:rPr>
              <a:t>ente</a:t>
            </a:r>
            <a:endParaRPr lang="en-US" dirty="0">
              <a:solidFill>
                <a:schemeClr val="tx1"/>
              </a:solidFill>
              <a:latin typeface="Calibri" panose="020F0502020204030204" pitchFamily="34" charset="0"/>
              <a:cs typeface="Times New Roman" panose="02020603050405020304" pitchFamily="18" charset="0"/>
            </a:endParaRPr>
          </a:p>
        </p:txBody>
      </p:sp>
      <p:sp>
        <p:nvSpPr>
          <p:cNvPr id="18" name="Text 13">
            <a:extLst>
              <a:ext uri="{FF2B5EF4-FFF2-40B4-BE49-F238E27FC236}">
                <a16:creationId xmlns:a16="http://schemas.microsoft.com/office/drawing/2014/main" id="{3D7EAEC0-8548-C98B-BCC9-C39CBD7F927C}"/>
              </a:ext>
            </a:extLst>
          </p:cNvPr>
          <p:cNvSpPr/>
          <p:nvPr/>
        </p:nvSpPr>
        <p:spPr>
          <a:xfrm>
            <a:off x="678954" y="5356996"/>
            <a:ext cx="6262093" cy="239217"/>
          </a:xfrm>
          <a:prstGeom prst="rect">
            <a:avLst/>
          </a:prstGeom>
        </p:spPr>
        <p:txBody>
          <a:bodyPr wrap="square" lIns="0" tIns="0" rIns="0" bIns="0">
            <a:normAutofit fontScale="92500" lnSpcReduction="10000"/>
          </a:bodyPr>
          <a:lstStyle/>
          <a:p>
            <a:pPr algn="just"/>
            <a:r>
              <a:rPr lang="en-US" b="1" dirty="0" err="1">
                <a:solidFill>
                  <a:schemeClr val="tx1"/>
                </a:solidFill>
                <a:latin typeface="Calibri" panose="020F0502020204030204" pitchFamily="34" charset="0"/>
                <a:cs typeface="Times New Roman" panose="02020603050405020304" pitchFamily="18" charset="0"/>
              </a:rPr>
              <a:t>Digitali</a:t>
            </a:r>
            <a:r>
              <a:rPr lang="en-US" b="1" dirty="0">
                <a:solidFill>
                  <a:schemeClr val="tx1"/>
                </a:solidFill>
                <a:latin typeface="Calibri" panose="020F0502020204030204" pitchFamily="34" charset="0"/>
                <a:cs typeface="Times New Roman" panose="02020603050405020304" pitchFamily="18" charset="0"/>
              </a:rPr>
              <a:t>: </a:t>
            </a:r>
            <a:r>
              <a:rPr lang="en-US" dirty="0">
                <a:solidFill>
                  <a:schemeClr val="tx1"/>
                </a:solidFill>
                <a:latin typeface="Calibri" panose="020F0502020204030204" pitchFamily="34" charset="0"/>
                <a:cs typeface="Times New Roman" panose="02020603050405020304" pitchFamily="18" charset="0"/>
              </a:rPr>
              <a:t>per integrare esigenze operative e </a:t>
            </a:r>
            <a:r>
              <a:rPr lang="en-US" dirty="0" err="1">
                <a:solidFill>
                  <a:schemeClr val="tx1"/>
                </a:solidFill>
                <a:latin typeface="Calibri" panose="020F0502020204030204" pitchFamily="34" charset="0"/>
                <a:cs typeface="Times New Roman" panose="02020603050405020304" pitchFamily="18" charset="0"/>
              </a:rPr>
              <a:t>soluzioni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tecnologiche</a:t>
            </a:r>
            <a:endParaRPr lang="en-US" dirty="0">
              <a:solidFill>
                <a:schemeClr val="tx1"/>
              </a:solidFill>
              <a:latin typeface="Calibri" panose="020F0502020204030204" pitchFamily="34" charset="0"/>
              <a:cs typeface="Times New Roman" panose="02020603050405020304" pitchFamily="18" charset="0"/>
            </a:endParaRPr>
          </a:p>
        </p:txBody>
      </p:sp>
      <p:sp>
        <p:nvSpPr>
          <p:cNvPr id="19" name="Text 14">
            <a:extLst>
              <a:ext uri="{FF2B5EF4-FFF2-40B4-BE49-F238E27FC236}">
                <a16:creationId xmlns:a16="http://schemas.microsoft.com/office/drawing/2014/main" id="{3DF204D5-2158-E5BA-DEB5-4A4AB9F4BCE7}"/>
              </a:ext>
            </a:extLst>
          </p:cNvPr>
          <p:cNvSpPr/>
          <p:nvPr/>
        </p:nvSpPr>
        <p:spPr>
          <a:xfrm>
            <a:off x="678954" y="5648501"/>
            <a:ext cx="6869036" cy="239217"/>
          </a:xfrm>
          <a:prstGeom prst="rect">
            <a:avLst/>
          </a:prstGeom>
        </p:spPr>
        <p:txBody>
          <a:bodyPr wrap="square" lIns="0" tIns="0" rIns="0" bIns="0">
            <a:normAutofit fontScale="92500" lnSpcReduction="10000"/>
          </a:bodyPr>
          <a:lstStyle/>
          <a:p>
            <a:pPr algn="just"/>
            <a:r>
              <a:rPr lang="en-US" b="1" dirty="0">
                <a:solidFill>
                  <a:schemeClr val="tx1"/>
                </a:solidFill>
                <a:latin typeface="Calibri" panose="020F0502020204030204" pitchFamily="34" charset="0"/>
                <a:cs typeface="Times New Roman" panose="02020603050405020304" pitchFamily="18" charset="0"/>
              </a:rPr>
              <a:t>Comunicazione: </a:t>
            </a:r>
            <a:r>
              <a:rPr lang="en-US" dirty="0">
                <a:solidFill>
                  <a:schemeClr val="tx1"/>
                </a:solidFill>
                <a:latin typeface="Calibri" panose="020F0502020204030204" pitchFamily="34" charset="0"/>
                <a:cs typeface="Times New Roman" panose="02020603050405020304" pitchFamily="18" charset="0"/>
              </a:rPr>
              <a:t>per valorizzare la gestione associata e </a:t>
            </a:r>
            <a:r>
              <a:rPr lang="en-US" dirty="0" err="1">
                <a:solidFill>
                  <a:schemeClr val="tx1"/>
                </a:solidFill>
                <a:latin typeface="Calibri" panose="020F0502020204030204" pitchFamily="34" charset="0"/>
                <a:cs typeface="Times New Roman" panose="02020603050405020304" pitchFamily="18" charset="0"/>
              </a:rPr>
              <a:t>attrarre</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nuove</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adesioni</a:t>
            </a:r>
            <a:endParaRPr lang="en-US" dirty="0">
              <a:solidFill>
                <a:schemeClr val="tx1"/>
              </a:solidFill>
              <a:latin typeface="Calibri" panose="020F0502020204030204" pitchFamily="34" charset="0"/>
              <a:cs typeface="Times New Roman" panose="02020603050405020304" pitchFamily="18" charset="0"/>
            </a:endParaRPr>
          </a:p>
        </p:txBody>
      </p:sp>
      <p:pic>
        <p:nvPicPr>
          <p:cNvPr id="21" name="Immagine 20" descr="Immagine che contiene testo, schermata, Rettangolo, Carattere&#10;&#10;Il contenuto generato dall'IA potrebbe non essere corretto.">
            <a:extLst>
              <a:ext uri="{FF2B5EF4-FFF2-40B4-BE49-F238E27FC236}">
                <a16:creationId xmlns:a16="http://schemas.microsoft.com/office/drawing/2014/main" id="{501E0DE7-11F1-F419-87B1-FE2AB3F569A4}"/>
              </a:ext>
            </a:extLst>
          </p:cNvPr>
          <p:cNvPicPr>
            <a:picLocks noChangeAspect="1"/>
          </p:cNvPicPr>
          <p:nvPr/>
        </p:nvPicPr>
        <p:blipFill>
          <a:blip r:embed="rId3"/>
          <a:stretch>
            <a:fillRect/>
          </a:stretch>
        </p:blipFill>
        <p:spPr>
          <a:xfrm>
            <a:off x="4883219" y="1166241"/>
            <a:ext cx="6957366" cy="3271458"/>
          </a:xfrm>
          <a:prstGeom prst="rect">
            <a:avLst/>
          </a:prstGeom>
        </p:spPr>
      </p:pic>
    </p:spTree>
    <p:extLst>
      <p:ext uri="{BB962C8B-B14F-4D97-AF65-F5344CB8AC3E}">
        <p14:creationId xmlns:p14="http://schemas.microsoft.com/office/powerpoint/2010/main" val="151450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362A0-E5DD-3603-3378-2137B5C86D13}"/>
              </a:ext>
            </a:extLst>
          </p:cNvPr>
          <p:cNvSpPr>
            <a:spLocks noGrp="1"/>
          </p:cNvSpPr>
          <p:nvPr>
            <p:ph type="title"/>
          </p:nvPr>
        </p:nvSpPr>
        <p:spPr/>
        <p:txBody>
          <a:bodyPr/>
          <a:lstStyle/>
          <a:p>
            <a:r>
              <a:rPr lang="it-IT" dirty="0"/>
              <a:t>Il Modello Avanzato – Processi e digitalizzazione</a:t>
            </a:r>
          </a:p>
        </p:txBody>
      </p:sp>
      <p:sp>
        <p:nvSpPr>
          <p:cNvPr id="3" name="Segnaposto contenuto 2">
            <a:extLst>
              <a:ext uri="{FF2B5EF4-FFF2-40B4-BE49-F238E27FC236}">
                <a16:creationId xmlns:a16="http://schemas.microsoft.com/office/drawing/2014/main" id="{C1D38565-2D4E-C881-04B9-C4C76B29E0E9}"/>
              </a:ext>
            </a:extLst>
          </p:cNvPr>
          <p:cNvSpPr>
            <a:spLocks noGrp="1"/>
          </p:cNvSpPr>
          <p:nvPr>
            <p:ph idx="1"/>
          </p:nvPr>
        </p:nvSpPr>
        <p:spPr>
          <a:xfrm>
            <a:off x="432400" y="2966284"/>
            <a:ext cx="11327199" cy="4782272"/>
          </a:xfrm>
        </p:spPr>
        <p:txBody>
          <a:bodyPr>
            <a:normAutofit/>
          </a:bodyPr>
          <a:lstStyle/>
          <a:p>
            <a:pPr marL="0" indent="0">
              <a:buNone/>
            </a:pPr>
            <a:r>
              <a:rPr lang="it-IT" b="1" dirty="0"/>
              <a:t>L’importanza della digitalizzazione:</a:t>
            </a:r>
          </a:p>
          <a:p>
            <a:r>
              <a:rPr lang="it-IT" dirty="0"/>
              <a:t>Contribuisce a </a:t>
            </a:r>
            <a:r>
              <a:rPr lang="it-IT" b="1" dirty="0"/>
              <a:t>migliorare l’efficienza operativa</a:t>
            </a:r>
            <a:r>
              <a:rPr lang="it-IT" dirty="0"/>
              <a:t>, riducendo i costi e i tempi; </a:t>
            </a:r>
          </a:p>
          <a:p>
            <a:r>
              <a:rPr lang="it-IT" dirty="0"/>
              <a:t>favorisce la </a:t>
            </a:r>
            <a:r>
              <a:rPr lang="it-IT" b="1" dirty="0"/>
              <a:t>trasparenza e la tracciabilità</a:t>
            </a:r>
            <a:r>
              <a:rPr lang="it-IT" dirty="0"/>
              <a:t> nelle politiche di gestione del personale, allineandosi ai principi del Codice dell’Amministrazione Digitale e del processo di digitalizzazione della PA;</a:t>
            </a:r>
          </a:p>
          <a:p>
            <a:r>
              <a:rPr lang="it-IT" dirty="0"/>
              <a:t>amplifica la </a:t>
            </a:r>
            <a:r>
              <a:rPr lang="it-IT" b="1" dirty="0"/>
              <a:t>capacità delle amministrazioni locali di attrarre e valorizzare talenti</a:t>
            </a:r>
            <a:r>
              <a:rPr lang="it-IT" dirty="0"/>
              <a:t>, grazie a strumenti digitali di gestione delle competenze e sviluppo professionale.</a:t>
            </a:r>
          </a:p>
          <a:p>
            <a:endParaRPr lang="it-IT" dirty="0"/>
          </a:p>
          <a:p>
            <a:pPr marL="0" indent="0">
              <a:buNone/>
            </a:pPr>
            <a:endParaRPr lang="it-IT" dirty="0"/>
          </a:p>
        </p:txBody>
      </p:sp>
      <p:sp>
        <p:nvSpPr>
          <p:cNvPr id="6" name="CasellaDiTesto 5">
            <a:extLst>
              <a:ext uri="{FF2B5EF4-FFF2-40B4-BE49-F238E27FC236}">
                <a16:creationId xmlns:a16="http://schemas.microsoft.com/office/drawing/2014/main" id="{209FA14F-86AB-F287-4BBD-ECB4A61D3657}"/>
              </a:ext>
            </a:extLst>
          </p:cNvPr>
          <p:cNvSpPr txBox="1"/>
          <p:nvPr/>
        </p:nvSpPr>
        <p:spPr>
          <a:xfrm>
            <a:off x="504582" y="1362006"/>
            <a:ext cx="11133236" cy="1446550"/>
          </a:xfrm>
          <a:prstGeom prst="rect">
            <a:avLst/>
          </a:prstGeom>
          <a:solidFill>
            <a:srgbClr val="D7F80E"/>
          </a:solidFill>
        </p:spPr>
        <p:txBody>
          <a:bodyPr wrap="square">
            <a:spAutoFit/>
          </a:bodyPr>
          <a:lstStyle/>
          <a:p>
            <a:pPr marL="0" indent="0">
              <a:buNone/>
            </a:pPr>
            <a:r>
              <a:rPr lang="it-IT" sz="2200" b="1" dirty="0">
                <a:solidFill>
                  <a:srgbClr val="002060"/>
                </a:solidFill>
              </a:rPr>
              <a:t>Miglioramento continuo e qualità dei processi (ISO 9001), </a:t>
            </a:r>
            <a:r>
              <a:rPr lang="it-IT" sz="2200" b="1" dirty="0"/>
              <a:t>una scelta strategica: </a:t>
            </a:r>
            <a:r>
              <a:rPr lang="it-IT" sz="2200" dirty="0"/>
              <a:t>adottare un </a:t>
            </a:r>
            <a:r>
              <a:rPr lang="it-IT" sz="2200" b="1" dirty="0"/>
              <a:t>sistema di gestione per la qualità conforme alla norma ISO 9001</a:t>
            </a:r>
            <a:r>
              <a:rPr lang="it-IT" sz="2200" dirty="0"/>
              <a:t> aiuta a formalizzare e standardizzare i processi, garantendo conformità normativa, tracciabilità delle attività e responsabilità chiare.</a:t>
            </a:r>
          </a:p>
        </p:txBody>
      </p:sp>
    </p:spTree>
    <p:extLst>
      <p:ext uri="{BB962C8B-B14F-4D97-AF65-F5344CB8AC3E}">
        <p14:creationId xmlns:p14="http://schemas.microsoft.com/office/powerpoint/2010/main" val="53659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362C1-D255-30D8-C605-2609C919E79A}"/>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A2E6E722-E7C5-7EA5-3BD0-47FCFF8CFE06}"/>
              </a:ext>
            </a:extLst>
          </p:cNvPr>
          <p:cNvSpPr txBox="1">
            <a:spLocks noGrp="1"/>
          </p:cNvSpPr>
          <p:nvPr>
            <p:ph type="title"/>
          </p:nvPr>
        </p:nvSpPr>
        <p:spPr>
          <a:xfrm>
            <a:off x="360218" y="300499"/>
            <a:ext cx="11471564" cy="505267"/>
          </a:xfrm>
          <a:prstGeom prst="rect">
            <a:avLst/>
          </a:prstGeom>
        </p:spPr>
        <p:txBody>
          <a:bodyPr vert="horz" wrap="square" lIns="0" tIns="12700" rIns="0" bIns="0" rtlCol="0">
            <a:spAutoFit/>
          </a:bodyPr>
          <a:lstStyle/>
          <a:p>
            <a:pPr marL="12700">
              <a:lnSpc>
                <a:spcPct val="100000"/>
              </a:lnSpc>
              <a:spcBef>
                <a:spcPts val="100"/>
              </a:spcBef>
            </a:pPr>
            <a:r>
              <a:rPr lang="it-IT" spc="-140" dirty="0"/>
              <a:t>Modello Avanzato - Servizi Offerti ai Comuni</a:t>
            </a:r>
            <a:endParaRPr sz="2400" spc="-25" dirty="0">
              <a:solidFill>
                <a:srgbClr val="FF0000"/>
              </a:solidFill>
            </a:endParaRPr>
          </a:p>
        </p:txBody>
      </p:sp>
      <p:sp>
        <p:nvSpPr>
          <p:cNvPr id="46" name="object 46">
            <a:extLst>
              <a:ext uri="{FF2B5EF4-FFF2-40B4-BE49-F238E27FC236}">
                <a16:creationId xmlns:a16="http://schemas.microsoft.com/office/drawing/2014/main" id="{7F8F4DE7-66CF-1F86-010A-0B133ADC2AE4}"/>
              </a:ext>
            </a:extLst>
          </p:cNvPr>
          <p:cNvSpPr txBox="1">
            <a:spLocks noGrp="1"/>
          </p:cNvSpPr>
          <p:nvPr>
            <p:ph type="sldNum" sz="quarter" idx="4294967295"/>
          </p:nvPr>
        </p:nvSpPr>
        <p:spPr>
          <a:xfrm>
            <a:off x="11885613" y="6237288"/>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32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A8C1ADE4-BE9B-EFBC-597A-E29E5A0E7EBB}"/>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13D529CE-9F0C-EF20-B887-613407627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pic>
        <p:nvPicPr>
          <p:cNvPr id="3" name="Image 1" descr="preencoded.png">
            <a:extLst>
              <a:ext uri="{FF2B5EF4-FFF2-40B4-BE49-F238E27FC236}">
                <a16:creationId xmlns:a16="http://schemas.microsoft.com/office/drawing/2014/main" id="{AE1C19A5-A929-90EC-48A7-010A858C409C}"/>
              </a:ext>
            </a:extLst>
          </p:cNvPr>
          <p:cNvPicPr>
            <a:picLocks noChangeAspect="1"/>
          </p:cNvPicPr>
          <p:nvPr/>
        </p:nvPicPr>
        <p:blipFill>
          <a:blip r:embed="rId3"/>
          <a:stretch>
            <a:fillRect/>
          </a:stretch>
        </p:blipFill>
        <p:spPr>
          <a:xfrm>
            <a:off x="761305" y="2514575"/>
            <a:ext cx="826095" cy="991294"/>
          </a:xfrm>
          <a:prstGeom prst="rect">
            <a:avLst/>
          </a:prstGeom>
        </p:spPr>
      </p:pic>
      <p:sp>
        <p:nvSpPr>
          <p:cNvPr id="4" name="Text 1">
            <a:extLst>
              <a:ext uri="{FF2B5EF4-FFF2-40B4-BE49-F238E27FC236}">
                <a16:creationId xmlns:a16="http://schemas.microsoft.com/office/drawing/2014/main" id="{E5F381B7-9C92-F52A-7AC8-F3134563D0B5}"/>
              </a:ext>
            </a:extLst>
          </p:cNvPr>
          <p:cNvSpPr/>
          <p:nvPr/>
        </p:nvSpPr>
        <p:spPr>
          <a:xfrm>
            <a:off x="1752600" y="2679774"/>
            <a:ext cx="2065338" cy="258168"/>
          </a:xfrm>
          <a:prstGeom prst="rect">
            <a:avLst/>
          </a:prstGeom>
          <a:solidFill>
            <a:srgbClr val="00B0F0"/>
          </a:solidFill>
        </p:spPr>
        <p:txBody>
          <a:bodyPr wrap="square" lIns="0" tIns="0" rIns="0" bIns="0">
            <a:normAutofit lnSpcReduction="10000"/>
          </a:bodyPr>
          <a:lstStyle/>
          <a:p>
            <a:pPr algn="l"/>
            <a:r>
              <a:rPr lang="en-US" b="1" dirty="0" err="1">
                <a:solidFill>
                  <a:schemeClr val="tx1"/>
                </a:solidFill>
                <a:latin typeface="Calibri" panose="020F0502020204030204" pitchFamily="34" charset="0"/>
                <a:cs typeface="Times New Roman" panose="02020603050405020304" pitchFamily="18" charset="0"/>
              </a:rPr>
              <a:t>Gestione</a:t>
            </a:r>
            <a:r>
              <a:rPr lang="en-US" b="1" dirty="0">
                <a:solidFill>
                  <a:schemeClr val="tx1"/>
                </a:solidFill>
                <a:latin typeface="Calibri" panose="020F0502020204030204" pitchFamily="34" charset="0"/>
                <a:cs typeface="Times New Roman" panose="02020603050405020304" pitchFamily="18" charset="0"/>
              </a:rPr>
              <a:t> </a:t>
            </a:r>
            <a:r>
              <a:rPr lang="en-US" b="1" dirty="0" err="1">
                <a:solidFill>
                  <a:schemeClr val="tx1"/>
                </a:solidFill>
                <a:latin typeface="Calibri" panose="020F0502020204030204" pitchFamily="34" charset="0"/>
                <a:cs typeface="Times New Roman" panose="02020603050405020304" pitchFamily="18" charset="0"/>
              </a:rPr>
              <a:t>Concorsi</a:t>
            </a:r>
            <a:endParaRPr lang="en-US" b="1" dirty="0">
              <a:solidFill>
                <a:schemeClr val="tx1"/>
              </a:solidFill>
              <a:latin typeface="Calibri" panose="020F0502020204030204" pitchFamily="34" charset="0"/>
              <a:cs typeface="Times New Roman" panose="02020603050405020304" pitchFamily="18" charset="0"/>
            </a:endParaRPr>
          </a:p>
        </p:txBody>
      </p:sp>
      <p:sp>
        <p:nvSpPr>
          <p:cNvPr id="5" name="Text 2">
            <a:extLst>
              <a:ext uri="{FF2B5EF4-FFF2-40B4-BE49-F238E27FC236}">
                <a16:creationId xmlns:a16="http://schemas.microsoft.com/office/drawing/2014/main" id="{C5A2A2A9-C723-5253-B20D-1E554CEB85D9}"/>
              </a:ext>
            </a:extLst>
          </p:cNvPr>
          <p:cNvSpPr/>
          <p:nvPr/>
        </p:nvSpPr>
        <p:spPr>
          <a:xfrm>
            <a:off x="1752600" y="3037062"/>
            <a:ext cx="10622458" cy="264319"/>
          </a:xfrm>
          <a:prstGeom prst="rect">
            <a:avLst/>
          </a:prstGeom>
        </p:spPr>
        <p:txBody>
          <a:bodyPr wrap="square" lIns="0" tIns="0" rIns="0" bIns="0">
            <a:normAutofit lnSpcReduction="10000"/>
          </a:bodyPr>
          <a:lstStyle/>
          <a:p>
            <a:pPr algn="l"/>
            <a:r>
              <a:rPr lang="en-US" dirty="0">
                <a:solidFill>
                  <a:schemeClr val="tx1"/>
                </a:solidFill>
                <a:latin typeface="Calibri" panose="020F0502020204030204" pitchFamily="34" charset="0"/>
                <a:cs typeface="Times New Roman" panose="02020603050405020304" pitchFamily="18" charset="0"/>
              </a:rPr>
              <a:t>Procedure selettive aggregate, elenchi di idonei, interpelli e concorsi </a:t>
            </a:r>
            <a:r>
              <a:rPr lang="en-US" dirty="0" err="1">
                <a:solidFill>
                  <a:schemeClr val="tx1"/>
                </a:solidFill>
                <a:latin typeface="Calibri" panose="020F0502020204030204" pitchFamily="34" charset="0"/>
                <a:cs typeface="Times New Roman" panose="02020603050405020304" pitchFamily="18" charset="0"/>
              </a:rPr>
              <a:t>unici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centralizzati</a:t>
            </a:r>
            <a:r>
              <a:rPr lang="en-US" dirty="0">
                <a:solidFill>
                  <a:schemeClr val="tx1"/>
                </a:solidFill>
                <a:latin typeface="Calibri" panose="020F0502020204030204" pitchFamily="34" charset="0"/>
                <a:cs typeface="Times New Roman" panose="02020603050405020304" pitchFamily="18" charset="0"/>
              </a:rPr>
              <a:t>.</a:t>
            </a:r>
          </a:p>
        </p:txBody>
      </p:sp>
      <p:pic>
        <p:nvPicPr>
          <p:cNvPr id="6" name="Image 2" descr="preencoded.png">
            <a:extLst>
              <a:ext uri="{FF2B5EF4-FFF2-40B4-BE49-F238E27FC236}">
                <a16:creationId xmlns:a16="http://schemas.microsoft.com/office/drawing/2014/main" id="{85977ED6-7B93-157C-CF28-50A5DEDC9737}"/>
              </a:ext>
            </a:extLst>
          </p:cNvPr>
          <p:cNvPicPr>
            <a:picLocks noChangeAspect="1"/>
          </p:cNvPicPr>
          <p:nvPr/>
        </p:nvPicPr>
        <p:blipFill>
          <a:blip r:embed="rId4"/>
          <a:stretch>
            <a:fillRect/>
          </a:stretch>
        </p:blipFill>
        <p:spPr>
          <a:xfrm>
            <a:off x="761305" y="3505870"/>
            <a:ext cx="826095" cy="991294"/>
          </a:xfrm>
          <a:prstGeom prst="rect">
            <a:avLst/>
          </a:prstGeom>
        </p:spPr>
      </p:pic>
      <p:sp>
        <p:nvSpPr>
          <p:cNvPr id="8" name="Text 3">
            <a:extLst>
              <a:ext uri="{FF2B5EF4-FFF2-40B4-BE49-F238E27FC236}">
                <a16:creationId xmlns:a16="http://schemas.microsoft.com/office/drawing/2014/main" id="{1BC8317A-0D1D-BA8E-FAA0-7A58029F7E11}"/>
              </a:ext>
            </a:extLst>
          </p:cNvPr>
          <p:cNvSpPr/>
          <p:nvPr/>
        </p:nvSpPr>
        <p:spPr>
          <a:xfrm>
            <a:off x="1752600" y="3671069"/>
            <a:ext cx="2065338" cy="258168"/>
          </a:xfrm>
          <a:prstGeom prst="rect">
            <a:avLst/>
          </a:prstGeom>
          <a:solidFill>
            <a:srgbClr val="FFC000"/>
          </a:solidFill>
        </p:spPr>
        <p:txBody>
          <a:bodyPr wrap="square" lIns="0" tIns="0" rIns="0" bIns="0">
            <a:normAutofit lnSpcReduction="10000"/>
          </a:bodyPr>
          <a:lstStyle/>
          <a:p>
            <a:pPr algn="l"/>
            <a:r>
              <a:rPr lang="en-US" b="1" dirty="0" err="1">
                <a:solidFill>
                  <a:schemeClr val="tx1"/>
                </a:solidFill>
                <a:latin typeface="Calibri" panose="020F0502020204030204" pitchFamily="34" charset="0"/>
                <a:cs typeface="Times New Roman" panose="02020603050405020304" pitchFamily="18" charset="0"/>
              </a:rPr>
              <a:t>Formazione</a:t>
            </a:r>
            <a:r>
              <a:rPr lang="en-US" b="1" dirty="0">
                <a:solidFill>
                  <a:schemeClr val="tx1"/>
                </a:solidFill>
                <a:latin typeface="Calibri" panose="020F0502020204030204" pitchFamily="34" charset="0"/>
                <a:cs typeface="Times New Roman" panose="02020603050405020304" pitchFamily="18" charset="0"/>
              </a:rPr>
              <a:t> </a:t>
            </a:r>
            <a:r>
              <a:rPr lang="en-US" b="1" dirty="0" err="1">
                <a:solidFill>
                  <a:schemeClr val="tx1"/>
                </a:solidFill>
                <a:latin typeface="Calibri" panose="020F0502020204030204" pitchFamily="34" charset="0"/>
                <a:cs typeface="Times New Roman" panose="02020603050405020304" pitchFamily="18" charset="0"/>
              </a:rPr>
              <a:t>Integrata</a:t>
            </a:r>
            <a:endParaRPr lang="en-US" b="1" dirty="0">
              <a:solidFill>
                <a:schemeClr val="tx1"/>
              </a:solidFill>
              <a:latin typeface="Calibri" panose="020F0502020204030204" pitchFamily="34" charset="0"/>
              <a:cs typeface="Times New Roman" panose="02020603050405020304" pitchFamily="18" charset="0"/>
            </a:endParaRPr>
          </a:p>
        </p:txBody>
      </p:sp>
      <p:sp>
        <p:nvSpPr>
          <p:cNvPr id="9" name="Text 4">
            <a:extLst>
              <a:ext uri="{FF2B5EF4-FFF2-40B4-BE49-F238E27FC236}">
                <a16:creationId xmlns:a16="http://schemas.microsoft.com/office/drawing/2014/main" id="{4A3F2A88-03D5-3338-98CD-8594DE7F5292}"/>
              </a:ext>
            </a:extLst>
          </p:cNvPr>
          <p:cNvSpPr/>
          <p:nvPr/>
        </p:nvSpPr>
        <p:spPr>
          <a:xfrm>
            <a:off x="1752599" y="4028356"/>
            <a:ext cx="10105885" cy="264319"/>
          </a:xfrm>
          <a:prstGeom prst="rect">
            <a:avLst/>
          </a:prstGeom>
        </p:spPr>
        <p:txBody>
          <a:bodyPr wrap="square" lIns="0" tIns="0" rIns="0" bIns="0">
            <a:normAutofit lnSpcReduction="10000"/>
          </a:bodyPr>
          <a:lstStyle/>
          <a:p>
            <a:pPr algn="l"/>
            <a:r>
              <a:rPr lang="en-US" dirty="0">
                <a:solidFill>
                  <a:schemeClr val="tx1"/>
                </a:solidFill>
                <a:latin typeface="Calibri" panose="020F0502020204030204" pitchFamily="34" charset="0"/>
                <a:cs typeface="Times New Roman" panose="02020603050405020304" pitchFamily="18" charset="0"/>
              </a:rPr>
              <a:t>Rilevazione fabbisogni, valutazione competenze, pianificazione ed </a:t>
            </a:r>
            <a:r>
              <a:rPr lang="en-US" dirty="0" err="1">
                <a:solidFill>
                  <a:schemeClr val="tx1"/>
                </a:solidFill>
                <a:latin typeface="Calibri" panose="020F0502020204030204" pitchFamily="34" charset="0"/>
                <a:cs typeface="Times New Roman" panose="02020603050405020304" pitchFamily="18" charset="0"/>
              </a:rPr>
              <a:t>erogazione</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formazione</a:t>
            </a:r>
            <a:r>
              <a:rPr lang="en-US" dirty="0">
                <a:solidFill>
                  <a:schemeClr val="tx1"/>
                </a:solidFill>
                <a:latin typeface="Calibri" panose="020F0502020204030204" pitchFamily="34" charset="0"/>
                <a:cs typeface="Times New Roman" panose="02020603050405020304" pitchFamily="18" charset="0"/>
              </a:rPr>
              <a:t>.</a:t>
            </a:r>
          </a:p>
        </p:txBody>
      </p:sp>
      <p:pic>
        <p:nvPicPr>
          <p:cNvPr id="12" name="Image 3" descr="preencoded.png">
            <a:extLst>
              <a:ext uri="{FF2B5EF4-FFF2-40B4-BE49-F238E27FC236}">
                <a16:creationId xmlns:a16="http://schemas.microsoft.com/office/drawing/2014/main" id="{2501A155-46C8-D74A-9E27-DF46593AFA7B}"/>
              </a:ext>
            </a:extLst>
          </p:cNvPr>
          <p:cNvPicPr>
            <a:picLocks noChangeAspect="1"/>
          </p:cNvPicPr>
          <p:nvPr/>
        </p:nvPicPr>
        <p:blipFill>
          <a:blip r:embed="rId5"/>
          <a:stretch>
            <a:fillRect/>
          </a:stretch>
        </p:blipFill>
        <p:spPr>
          <a:xfrm>
            <a:off x="761305" y="4497165"/>
            <a:ext cx="826095" cy="1051124"/>
          </a:xfrm>
          <a:prstGeom prst="rect">
            <a:avLst/>
          </a:prstGeom>
        </p:spPr>
      </p:pic>
      <p:sp>
        <p:nvSpPr>
          <p:cNvPr id="13" name="Text 5">
            <a:extLst>
              <a:ext uri="{FF2B5EF4-FFF2-40B4-BE49-F238E27FC236}">
                <a16:creationId xmlns:a16="http://schemas.microsoft.com/office/drawing/2014/main" id="{ACEC2427-CE92-BD9E-830C-ED3972ED7138}"/>
              </a:ext>
            </a:extLst>
          </p:cNvPr>
          <p:cNvSpPr/>
          <p:nvPr/>
        </p:nvSpPr>
        <p:spPr>
          <a:xfrm>
            <a:off x="1752600" y="4662363"/>
            <a:ext cx="2065338" cy="258168"/>
          </a:xfrm>
          <a:prstGeom prst="rect">
            <a:avLst/>
          </a:prstGeom>
          <a:solidFill>
            <a:srgbClr val="D7F80E"/>
          </a:solidFill>
        </p:spPr>
        <p:txBody>
          <a:bodyPr wrap="square" lIns="0" tIns="0" rIns="0" bIns="0">
            <a:normAutofit lnSpcReduction="10000"/>
          </a:bodyPr>
          <a:lstStyle/>
          <a:p>
            <a:pPr algn="l"/>
            <a:r>
              <a:rPr lang="en-US" b="1" dirty="0" err="1">
                <a:solidFill>
                  <a:schemeClr val="tx1"/>
                </a:solidFill>
                <a:latin typeface="Calibri" panose="020F0502020204030204" pitchFamily="34" charset="0"/>
                <a:cs typeface="Times New Roman" panose="02020603050405020304" pitchFamily="18" charset="0"/>
              </a:rPr>
              <a:t>Supporto</a:t>
            </a:r>
            <a:r>
              <a:rPr lang="en-US" b="1" dirty="0">
                <a:solidFill>
                  <a:schemeClr val="tx1"/>
                </a:solidFill>
                <a:latin typeface="Calibri" panose="020F0502020204030204" pitchFamily="34" charset="0"/>
                <a:cs typeface="Times New Roman" panose="02020603050405020304" pitchFamily="18" charset="0"/>
              </a:rPr>
              <a:t> </a:t>
            </a:r>
            <a:r>
              <a:rPr lang="en-US" b="1" dirty="0" err="1">
                <a:solidFill>
                  <a:schemeClr val="tx1"/>
                </a:solidFill>
                <a:latin typeface="Calibri" panose="020F0502020204030204" pitchFamily="34" charset="0"/>
                <a:cs typeface="Times New Roman" panose="02020603050405020304" pitchFamily="18" charset="0"/>
              </a:rPr>
              <a:t>Disciplinare</a:t>
            </a:r>
            <a:endParaRPr lang="en-US" b="1" dirty="0">
              <a:solidFill>
                <a:schemeClr val="tx1"/>
              </a:solidFill>
              <a:latin typeface="Calibri" panose="020F0502020204030204" pitchFamily="34" charset="0"/>
              <a:cs typeface="Times New Roman" panose="02020603050405020304" pitchFamily="18" charset="0"/>
            </a:endParaRPr>
          </a:p>
        </p:txBody>
      </p:sp>
      <p:sp>
        <p:nvSpPr>
          <p:cNvPr id="14" name="Text 6">
            <a:extLst>
              <a:ext uri="{FF2B5EF4-FFF2-40B4-BE49-F238E27FC236}">
                <a16:creationId xmlns:a16="http://schemas.microsoft.com/office/drawing/2014/main" id="{B156C6BC-1C64-8D23-E1AC-AA5FECCA85EF}"/>
              </a:ext>
            </a:extLst>
          </p:cNvPr>
          <p:cNvSpPr/>
          <p:nvPr/>
        </p:nvSpPr>
        <p:spPr>
          <a:xfrm>
            <a:off x="1752600" y="5019650"/>
            <a:ext cx="9977170" cy="528638"/>
          </a:xfrm>
          <a:prstGeom prst="rect">
            <a:avLst/>
          </a:prstGeom>
        </p:spPr>
        <p:txBody>
          <a:bodyPr wrap="square" lIns="0" tIns="0" rIns="0" bIns="0">
            <a:normAutofit/>
          </a:bodyPr>
          <a:lstStyle/>
          <a:p>
            <a:pPr algn="l"/>
            <a:r>
              <a:rPr lang="en-US" dirty="0" err="1">
                <a:solidFill>
                  <a:schemeClr val="tx1"/>
                </a:solidFill>
                <a:latin typeface="Calibri" panose="020F0502020204030204" pitchFamily="34" charset="0"/>
                <a:cs typeface="Times New Roman" panose="02020603050405020304" pitchFamily="18" charset="0"/>
              </a:rPr>
              <a:t>Gestione</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delle</a:t>
            </a:r>
            <a:r>
              <a:rPr lang="en-US" dirty="0">
                <a:solidFill>
                  <a:schemeClr val="tx1"/>
                </a:solidFill>
                <a:latin typeface="Calibri" panose="020F0502020204030204" pitchFamily="34" charset="0"/>
                <a:cs typeface="Times New Roman" panose="02020603050405020304" pitchFamily="18" charset="0"/>
              </a:rPr>
              <a:t> procedure </a:t>
            </a:r>
            <a:r>
              <a:rPr lang="en-US" dirty="0" err="1">
                <a:solidFill>
                  <a:schemeClr val="tx1"/>
                </a:solidFill>
                <a:latin typeface="Calibri" panose="020F0502020204030204" pitchFamily="34" charset="0"/>
                <a:cs typeface="Times New Roman" panose="02020603050405020304" pitchFamily="18" charset="0"/>
              </a:rPr>
              <a:t>disciplinari</a:t>
            </a:r>
            <a:r>
              <a:rPr lang="en-US" dirty="0">
                <a:solidFill>
                  <a:schemeClr val="tx1"/>
                </a:solidFill>
                <a:latin typeface="Calibri" panose="020F0502020204030204" pitchFamily="34" charset="0"/>
                <a:cs typeface="Times New Roman" panose="02020603050405020304" pitchFamily="18" charset="0"/>
              </a:rPr>
              <a:t>.</a:t>
            </a:r>
          </a:p>
        </p:txBody>
      </p:sp>
      <p:sp>
        <p:nvSpPr>
          <p:cNvPr id="15" name="Text 7">
            <a:extLst>
              <a:ext uri="{FF2B5EF4-FFF2-40B4-BE49-F238E27FC236}">
                <a16:creationId xmlns:a16="http://schemas.microsoft.com/office/drawing/2014/main" id="{D5ABE37F-F3E3-5919-2054-346E442B2D5D}"/>
              </a:ext>
            </a:extLst>
          </p:cNvPr>
          <p:cNvSpPr/>
          <p:nvPr/>
        </p:nvSpPr>
        <p:spPr>
          <a:xfrm>
            <a:off x="578247" y="924669"/>
            <a:ext cx="11232753" cy="1385417"/>
          </a:xfrm>
          <a:prstGeom prst="rect">
            <a:avLst/>
          </a:prstGeom>
        </p:spPr>
        <p:txBody>
          <a:bodyPr wrap="square" lIns="0" tIns="0" rIns="0" bIns="0">
            <a:noAutofit/>
          </a:bodyPr>
          <a:lstStyle/>
          <a:p>
            <a:pPr algn="l"/>
            <a:r>
              <a:rPr lang="en-US" sz="2400" dirty="0">
                <a:solidFill>
                  <a:schemeClr val="tx1"/>
                </a:solidFill>
                <a:latin typeface="Calibri" panose="020F0502020204030204" pitchFamily="34" charset="0"/>
                <a:cs typeface="Times New Roman" panose="02020603050405020304" pitchFamily="18" charset="0"/>
              </a:rPr>
              <a:t>Il modello </a:t>
            </a:r>
            <a:r>
              <a:rPr lang="en-US" sz="2400" dirty="0" err="1">
                <a:solidFill>
                  <a:schemeClr val="tx1"/>
                </a:solidFill>
                <a:latin typeface="Calibri" panose="020F0502020204030204" pitchFamily="34" charset="0"/>
                <a:cs typeface="Times New Roman" panose="02020603050405020304" pitchFamily="18" charset="0"/>
              </a:rPr>
              <a:t>avanzato</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prevede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l’erogazione</a:t>
            </a:r>
            <a:r>
              <a:rPr lang="en-US" sz="2400" dirty="0">
                <a:solidFill>
                  <a:schemeClr val="tx1"/>
                </a:solidFill>
                <a:latin typeface="Calibri" panose="020F0502020204030204" pitchFamily="34" charset="0"/>
                <a:cs typeface="Times New Roman" panose="02020603050405020304" pitchFamily="18" charset="0"/>
              </a:rPr>
              <a:t> di servizi in forma associata ai Comuni, </a:t>
            </a:r>
            <a:r>
              <a:rPr lang="en-US" sz="2400" dirty="0" err="1">
                <a:solidFill>
                  <a:schemeClr val="tx1"/>
                </a:solidFill>
                <a:latin typeface="Calibri" panose="020F0502020204030204" pitchFamily="34" charset="0"/>
                <a:cs typeface="Times New Roman" panose="02020603050405020304" pitchFamily="18" charset="0"/>
              </a:rPr>
              <a:t>puntando</a:t>
            </a:r>
            <a:r>
              <a:rPr lang="en-US" sz="2400" dirty="0">
                <a:solidFill>
                  <a:schemeClr val="tx1"/>
                </a:solidFill>
                <a:latin typeface="Calibri" panose="020F0502020204030204" pitchFamily="34" charset="0"/>
                <a:cs typeface="Times New Roman" panose="02020603050405020304" pitchFamily="18" charset="0"/>
              </a:rPr>
              <a:t> ad </a:t>
            </a:r>
            <a:r>
              <a:rPr lang="en-US" sz="2400" u="sng" dirty="0">
                <a:solidFill>
                  <a:schemeClr val="tx1"/>
                </a:solidFill>
                <a:latin typeface="Calibri" panose="020F0502020204030204" pitchFamily="34" charset="0"/>
                <a:cs typeface="Times New Roman" panose="02020603050405020304" pitchFamily="18" charset="0"/>
              </a:rPr>
              <a:t>integrare tutti i servizi del Personale con un </a:t>
            </a:r>
            <a:r>
              <a:rPr lang="en-US" sz="2400" b="1" u="sng" dirty="0">
                <a:solidFill>
                  <a:schemeClr val="tx1"/>
                </a:solidFill>
                <a:latin typeface="Calibri" panose="020F0502020204030204" pitchFamily="34" charset="0"/>
                <a:cs typeface="Times New Roman" panose="02020603050405020304" pitchFamily="18" charset="0"/>
              </a:rPr>
              <a:t>approccio proattivo e sistemico</a:t>
            </a:r>
            <a:r>
              <a:rPr lang="en-US" sz="2400" dirty="0">
                <a:solidFill>
                  <a:schemeClr val="tx1"/>
                </a:solidFill>
                <a:latin typeface="Calibri" panose="020F0502020204030204" pitchFamily="34" charset="0"/>
                <a:cs typeface="Times New Roman" panose="02020603050405020304" pitchFamily="18" charset="0"/>
              </a:rPr>
              <a:t>. </a:t>
            </a:r>
          </a:p>
          <a:p>
            <a:pPr algn="l"/>
            <a:r>
              <a:rPr lang="en-US" sz="2400" dirty="0">
                <a:solidFill>
                  <a:schemeClr val="tx1"/>
                </a:solidFill>
                <a:latin typeface="Calibri" panose="020F0502020204030204" pitchFamily="34" charset="0"/>
                <a:cs typeface="Times New Roman" panose="02020603050405020304" pitchFamily="18" charset="0"/>
              </a:rPr>
              <a:t>I </a:t>
            </a:r>
            <a:r>
              <a:rPr lang="en-US" sz="2400" dirty="0" err="1">
                <a:solidFill>
                  <a:schemeClr val="tx1"/>
                </a:solidFill>
                <a:latin typeface="Calibri" panose="020F0502020204030204" pitchFamily="34" charset="0"/>
                <a:cs typeface="Times New Roman" panose="02020603050405020304" pitchFamily="18" charset="0"/>
              </a:rPr>
              <a:t>servizi</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principalmente</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erogati</a:t>
            </a:r>
            <a:r>
              <a:rPr lang="en-US" sz="2400" dirty="0">
                <a:solidFill>
                  <a:schemeClr val="tx1"/>
                </a:solidFill>
                <a:latin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cs typeface="Times New Roman" panose="02020603050405020304" pitchFamily="18" charset="0"/>
              </a:rPr>
              <a:t>sono</a:t>
            </a:r>
            <a:r>
              <a:rPr lang="en-US" sz="2400" dirty="0">
                <a:solidFill>
                  <a:schemeClr val="tx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78856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8A697-4FA7-6E73-BBE7-C57C11FDD2F2}"/>
              </a:ext>
            </a:extLst>
          </p:cNvPr>
          <p:cNvSpPr>
            <a:spLocks noGrp="1"/>
          </p:cNvSpPr>
          <p:nvPr>
            <p:ph type="title"/>
          </p:nvPr>
        </p:nvSpPr>
        <p:spPr/>
        <p:txBody>
          <a:bodyPr>
            <a:normAutofit fontScale="90000"/>
          </a:bodyPr>
          <a:lstStyle/>
          <a:p>
            <a:r>
              <a:rPr lang="it-IT" dirty="0"/>
              <a:t>Cosa impedisce il passaggio dal modello base al modello avanzato</a:t>
            </a:r>
          </a:p>
        </p:txBody>
      </p:sp>
      <p:sp>
        <p:nvSpPr>
          <p:cNvPr id="3" name="Segnaposto contenuto 2">
            <a:extLst>
              <a:ext uri="{FF2B5EF4-FFF2-40B4-BE49-F238E27FC236}">
                <a16:creationId xmlns:a16="http://schemas.microsoft.com/office/drawing/2014/main" id="{8566E66D-6B42-DBA5-C002-D1B3D91B16C2}"/>
              </a:ext>
            </a:extLst>
          </p:cNvPr>
          <p:cNvSpPr>
            <a:spLocks noGrp="1"/>
          </p:cNvSpPr>
          <p:nvPr>
            <p:ph idx="1"/>
          </p:nvPr>
        </p:nvSpPr>
        <p:spPr/>
        <p:txBody>
          <a:bodyPr/>
          <a:lstStyle/>
          <a:p>
            <a:r>
              <a:rPr lang="it-IT" dirty="0"/>
              <a:t>Le </a:t>
            </a:r>
            <a:r>
              <a:rPr lang="it-IT" b="1" dirty="0"/>
              <a:t>principali criticità emerse </a:t>
            </a:r>
            <a:r>
              <a:rPr lang="it-IT" dirty="0"/>
              <a:t>sono: </a:t>
            </a:r>
          </a:p>
          <a:p>
            <a:pPr lvl="1"/>
            <a:r>
              <a:rPr lang="it-IT" dirty="0"/>
              <a:t>carenza di personale dedicato; </a:t>
            </a:r>
          </a:p>
          <a:p>
            <a:pPr lvl="1"/>
            <a:r>
              <a:rPr lang="it-IT" dirty="0"/>
              <a:t>difficoltà nel reperire competenze specialistiche;</a:t>
            </a:r>
          </a:p>
          <a:p>
            <a:pPr lvl="1"/>
            <a:r>
              <a:rPr lang="it-IT" dirty="0"/>
              <a:t> risorse economiche limitate; </a:t>
            </a:r>
          </a:p>
          <a:p>
            <a:pPr lvl="1"/>
            <a:r>
              <a:rPr lang="it-IT" dirty="0"/>
              <a:t>digitalizzazione ancora disomogenea; </a:t>
            </a:r>
          </a:p>
          <a:p>
            <a:pPr lvl="1"/>
            <a:r>
              <a:rPr lang="it-IT" dirty="0"/>
              <a:t>scarsa standardizzazione di processi e strumenti tra enti diversi.</a:t>
            </a:r>
          </a:p>
          <a:p>
            <a:r>
              <a:rPr lang="it-IT" dirty="0"/>
              <a:t>Il passaggio a un modello avanzato non dipende solo dalla </a:t>
            </a:r>
            <a:r>
              <a:rPr lang="it-IT" b="1" dirty="0"/>
              <a:t>volontà organizzativa</a:t>
            </a:r>
            <a:r>
              <a:rPr lang="it-IT" dirty="0"/>
              <a:t>, ma dalla </a:t>
            </a:r>
            <a:r>
              <a:rPr lang="it-IT" b="1" dirty="0"/>
              <a:t>capacità di costruire condizioni minime di sostenibilità</a:t>
            </a:r>
            <a:r>
              <a:rPr lang="it-IT" dirty="0"/>
              <a:t>.</a:t>
            </a:r>
          </a:p>
        </p:txBody>
      </p:sp>
    </p:spTree>
    <p:extLst>
      <p:ext uri="{BB962C8B-B14F-4D97-AF65-F5344CB8AC3E}">
        <p14:creationId xmlns:p14="http://schemas.microsoft.com/office/powerpoint/2010/main" val="259133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A1BB4E0-16F2-AE89-71B2-D8C3A3FF9346}"/>
              </a:ext>
            </a:extLst>
          </p:cNvPr>
          <p:cNvSpPr>
            <a:spLocks noGrp="1"/>
          </p:cNvSpPr>
          <p:nvPr>
            <p:ph type="title"/>
          </p:nvPr>
        </p:nvSpPr>
        <p:spPr>
          <a:xfrm>
            <a:off x="360218" y="287879"/>
            <a:ext cx="11471564" cy="1255442"/>
          </a:xfrm>
          <a:solidFill>
            <a:schemeClr val="accent5">
              <a:lumMod val="20000"/>
              <a:lumOff val="80000"/>
            </a:schemeClr>
          </a:solidFill>
        </p:spPr>
        <p:txBody>
          <a:bodyPr>
            <a:normAutofit/>
          </a:bodyPr>
          <a:lstStyle/>
          <a:p>
            <a:pPr algn="ctr"/>
            <a:r>
              <a:rPr lang="it-IT" dirty="0"/>
              <a:t>3. Linee guida per rafforzare i servizi provinciali a supporto dei Comuni del territorio in materia di politiche del personale</a:t>
            </a:r>
          </a:p>
        </p:txBody>
      </p:sp>
      <p:pic>
        <p:nvPicPr>
          <p:cNvPr id="5" name="Immagine 4">
            <a:extLst>
              <a:ext uri="{FF2B5EF4-FFF2-40B4-BE49-F238E27FC236}">
                <a16:creationId xmlns:a16="http://schemas.microsoft.com/office/drawing/2014/main" id="{D8C43DDB-E722-F990-1967-4E3881CAAF18}"/>
              </a:ext>
            </a:extLst>
          </p:cNvPr>
          <p:cNvPicPr>
            <a:picLocks noChangeAspect="1"/>
          </p:cNvPicPr>
          <p:nvPr/>
        </p:nvPicPr>
        <p:blipFill>
          <a:blip r:embed="rId2">
            <a:extLst>
              <a:ext uri="{28A0092B-C50C-407E-A947-70E740481C1C}">
                <a14:useLocalDpi xmlns:a14="http://schemas.microsoft.com/office/drawing/2010/main" val="0"/>
              </a:ext>
            </a:extLst>
          </a:blip>
          <a:srcRect t="21107" b="20954"/>
          <a:stretch>
            <a:fillRect/>
          </a:stretch>
        </p:blipFill>
        <p:spPr>
          <a:xfrm>
            <a:off x="360218" y="1614197"/>
            <a:ext cx="11471564" cy="4431004"/>
          </a:xfrm>
          <a:prstGeom prst="rect">
            <a:avLst/>
          </a:prstGeom>
        </p:spPr>
      </p:pic>
    </p:spTree>
    <p:extLst>
      <p:ext uri="{BB962C8B-B14F-4D97-AF65-F5344CB8AC3E}">
        <p14:creationId xmlns:p14="http://schemas.microsoft.com/office/powerpoint/2010/main" val="3540942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E51FD-3192-7C00-DB8D-70610F6E13FC}"/>
              </a:ext>
            </a:extLst>
          </p:cNvPr>
          <p:cNvSpPr>
            <a:spLocks noGrp="1"/>
          </p:cNvSpPr>
          <p:nvPr>
            <p:ph type="title"/>
          </p:nvPr>
        </p:nvSpPr>
        <p:spPr/>
        <p:txBody>
          <a:bodyPr>
            <a:normAutofit fontScale="90000"/>
          </a:bodyPr>
          <a:lstStyle/>
          <a:p>
            <a:r>
              <a:rPr lang="it-IT" dirty="0"/>
              <a:t>Le linee guida: a cosa servono concretamente agli uffici personale</a:t>
            </a:r>
          </a:p>
        </p:txBody>
      </p:sp>
      <p:sp>
        <p:nvSpPr>
          <p:cNvPr id="3" name="Segnaposto contenuto 2">
            <a:extLst>
              <a:ext uri="{FF2B5EF4-FFF2-40B4-BE49-F238E27FC236}">
                <a16:creationId xmlns:a16="http://schemas.microsoft.com/office/drawing/2014/main" id="{D8CB99E4-0BA7-F31B-22AA-CBECE071CBFF}"/>
              </a:ext>
            </a:extLst>
          </p:cNvPr>
          <p:cNvSpPr>
            <a:spLocks noGrp="1"/>
          </p:cNvSpPr>
          <p:nvPr>
            <p:ph idx="1"/>
          </p:nvPr>
        </p:nvSpPr>
        <p:spPr/>
        <p:txBody>
          <a:bodyPr/>
          <a:lstStyle/>
          <a:p>
            <a:r>
              <a:rPr lang="it-IT" dirty="0"/>
              <a:t>Le linee guida non sono un documento descrittivo di un modello ideale, ma uno </a:t>
            </a:r>
            <a:r>
              <a:rPr lang="it-IT" b="1" dirty="0"/>
              <a:t>strumento di orientamento operativo.</a:t>
            </a:r>
          </a:p>
          <a:p>
            <a:r>
              <a:rPr lang="it-IT" dirty="0"/>
              <a:t>Servono a:</a:t>
            </a:r>
          </a:p>
          <a:p>
            <a:pPr lvl="1"/>
            <a:r>
              <a:rPr lang="it-IT" dirty="0"/>
              <a:t>leggere il posizionamento attuale della Provincia;</a:t>
            </a:r>
          </a:p>
          <a:p>
            <a:pPr lvl="1"/>
            <a:r>
              <a:rPr lang="it-IT" dirty="0"/>
              <a:t>individuare priorità di sviluppo realistiche;</a:t>
            </a:r>
          </a:p>
          <a:p>
            <a:pPr lvl="1"/>
            <a:r>
              <a:rPr lang="it-IT" dirty="0"/>
              <a:t>definire un catalogo minimo di servizi;</a:t>
            </a:r>
          </a:p>
          <a:p>
            <a:pPr lvl="1"/>
            <a:r>
              <a:rPr lang="it-IT" dirty="0"/>
              <a:t>accompagnare il passaggio da una logica episodica a una logica strutturata;</a:t>
            </a:r>
          </a:p>
          <a:p>
            <a:pPr lvl="1"/>
            <a:r>
              <a:rPr lang="it-IT" dirty="0"/>
              <a:t>costruire condizioni organizzative stabili per il supporto ai Comuni.</a:t>
            </a:r>
          </a:p>
          <a:p>
            <a:r>
              <a:rPr lang="it-IT" dirty="0"/>
              <a:t>Per gli uffici personale, rappresentano </a:t>
            </a:r>
            <a:r>
              <a:rPr lang="it-IT" b="1" dirty="0"/>
              <a:t>una base comune per programmare azioni, competenze, strumenti e relazioni territoriali</a:t>
            </a:r>
            <a:r>
              <a:rPr lang="it-IT" dirty="0"/>
              <a:t>.</a:t>
            </a:r>
          </a:p>
        </p:txBody>
      </p:sp>
    </p:spTree>
    <p:extLst>
      <p:ext uri="{BB962C8B-B14F-4D97-AF65-F5344CB8AC3E}">
        <p14:creationId xmlns:p14="http://schemas.microsoft.com/office/powerpoint/2010/main" val="472350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C0FA36-0049-4EF1-C330-B87CC37047A0}"/>
              </a:ext>
            </a:extLst>
          </p:cNvPr>
          <p:cNvSpPr>
            <a:spLocks noGrp="1"/>
          </p:cNvSpPr>
          <p:nvPr>
            <p:ph type="title"/>
          </p:nvPr>
        </p:nvSpPr>
        <p:spPr/>
        <p:txBody>
          <a:bodyPr>
            <a:normAutofit fontScale="90000"/>
          </a:bodyPr>
          <a:lstStyle/>
          <a:p>
            <a:r>
              <a:rPr lang="it-IT" dirty="0"/>
              <a:t>Dalle linee guida alle azioni: cosa può fare concretamente una Provincia</a:t>
            </a:r>
          </a:p>
        </p:txBody>
      </p:sp>
      <p:sp>
        <p:nvSpPr>
          <p:cNvPr id="3" name="Segnaposto contenuto 2">
            <a:extLst>
              <a:ext uri="{FF2B5EF4-FFF2-40B4-BE49-F238E27FC236}">
                <a16:creationId xmlns:a16="http://schemas.microsoft.com/office/drawing/2014/main" id="{B40C1E54-4AED-4E0D-9F0C-8DEFD30EC26C}"/>
              </a:ext>
            </a:extLst>
          </p:cNvPr>
          <p:cNvSpPr>
            <a:spLocks noGrp="1"/>
          </p:cNvSpPr>
          <p:nvPr>
            <p:ph idx="1"/>
          </p:nvPr>
        </p:nvSpPr>
        <p:spPr/>
        <p:txBody>
          <a:bodyPr/>
          <a:lstStyle/>
          <a:p>
            <a:r>
              <a:rPr lang="it-IT" b="1" dirty="0"/>
              <a:t>Tradurre le linee guida in pratica </a:t>
            </a:r>
            <a:r>
              <a:rPr lang="it-IT" dirty="0"/>
              <a:t>significa:</a:t>
            </a:r>
          </a:p>
          <a:p>
            <a:pPr lvl="1"/>
            <a:r>
              <a:rPr lang="it-IT" dirty="0"/>
              <a:t>mappare i servizi già attivi e quelli attivabili;</a:t>
            </a:r>
          </a:p>
          <a:p>
            <a:pPr lvl="1"/>
            <a:r>
              <a:rPr lang="it-IT" dirty="0"/>
              <a:t>definire priorità progressive di sviluppo;</a:t>
            </a:r>
          </a:p>
          <a:p>
            <a:pPr lvl="1"/>
            <a:r>
              <a:rPr lang="it-IT" dirty="0"/>
              <a:t>standardizzare modulistica, atti e procedure;</a:t>
            </a:r>
          </a:p>
          <a:p>
            <a:pPr lvl="1"/>
            <a:r>
              <a:rPr lang="it-IT" dirty="0"/>
              <a:t>individuare le competenze professionali necessarie;</a:t>
            </a:r>
          </a:p>
          <a:p>
            <a:pPr lvl="1"/>
            <a:r>
              <a:rPr lang="it-IT" dirty="0"/>
              <a:t>programmare formazione mirata per il personale interno;</a:t>
            </a:r>
          </a:p>
          <a:p>
            <a:pPr lvl="1"/>
            <a:r>
              <a:rPr lang="it-IT" dirty="0"/>
              <a:t>attivare strumenti digitali condivisi;</a:t>
            </a:r>
          </a:p>
          <a:p>
            <a:pPr lvl="1"/>
            <a:r>
              <a:rPr lang="it-IT" dirty="0"/>
              <a:t>costruire forme di raccordo stabile con i Comuni.</a:t>
            </a:r>
          </a:p>
          <a:p>
            <a:r>
              <a:rPr lang="it-IT" dirty="0"/>
              <a:t>La </a:t>
            </a:r>
            <a:r>
              <a:rPr lang="it-IT" b="1" dirty="0"/>
              <a:t>logica</a:t>
            </a:r>
            <a:r>
              <a:rPr lang="it-IT" dirty="0"/>
              <a:t> non è fare tutto subito, ma </a:t>
            </a:r>
            <a:r>
              <a:rPr lang="it-IT" b="1" dirty="0"/>
              <a:t>impostare un percorso ordinato</a:t>
            </a:r>
            <a:r>
              <a:rPr lang="it-IT" dirty="0"/>
              <a:t>, </a:t>
            </a:r>
            <a:r>
              <a:rPr lang="it-IT" b="1" dirty="0"/>
              <a:t>sostenibile e misurabile.</a:t>
            </a:r>
          </a:p>
        </p:txBody>
      </p:sp>
    </p:spTree>
    <p:extLst>
      <p:ext uri="{BB962C8B-B14F-4D97-AF65-F5344CB8AC3E}">
        <p14:creationId xmlns:p14="http://schemas.microsoft.com/office/powerpoint/2010/main" val="1192360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9203D-DB7C-FE2A-A331-17E0DCAC5CE3}"/>
              </a:ext>
            </a:extLst>
          </p:cNvPr>
          <p:cNvSpPr>
            <a:spLocks noGrp="1"/>
          </p:cNvSpPr>
          <p:nvPr>
            <p:ph type="title"/>
          </p:nvPr>
        </p:nvSpPr>
        <p:spPr>
          <a:xfrm>
            <a:off x="434109" y="358978"/>
            <a:ext cx="11471564" cy="735422"/>
          </a:xfrm>
        </p:spPr>
        <p:txBody>
          <a:bodyPr/>
          <a:lstStyle/>
          <a:p>
            <a:r>
              <a:rPr lang="it-IT" dirty="0"/>
              <a:t>Dimensioni dell’intervento</a:t>
            </a:r>
          </a:p>
        </p:txBody>
      </p:sp>
      <p:sp>
        <p:nvSpPr>
          <p:cNvPr id="3" name="Segnaposto contenuto 2">
            <a:extLst>
              <a:ext uri="{FF2B5EF4-FFF2-40B4-BE49-F238E27FC236}">
                <a16:creationId xmlns:a16="http://schemas.microsoft.com/office/drawing/2014/main" id="{01F42DCB-7206-43E7-84A6-390A5D2B05AB}"/>
              </a:ext>
            </a:extLst>
          </p:cNvPr>
          <p:cNvSpPr>
            <a:spLocks noGrp="1"/>
          </p:cNvSpPr>
          <p:nvPr>
            <p:ph idx="1"/>
          </p:nvPr>
        </p:nvSpPr>
        <p:spPr>
          <a:xfrm>
            <a:off x="341745" y="1394691"/>
            <a:ext cx="5754255" cy="4782272"/>
          </a:xfrm>
        </p:spPr>
        <p:txBody>
          <a:bodyPr/>
          <a:lstStyle/>
          <a:p>
            <a:r>
              <a:rPr lang="it-IT" b="1" dirty="0"/>
              <a:t>Struttura organizzativa</a:t>
            </a:r>
            <a:r>
              <a:rPr lang="it-IT" dirty="0"/>
              <a:t>, per definire assetti chiari, ruoli e responsabilità;</a:t>
            </a:r>
          </a:p>
          <a:p>
            <a:r>
              <a:rPr lang="it-IT" b="1" dirty="0"/>
              <a:t>Staffing e competenze</a:t>
            </a:r>
            <a:r>
              <a:rPr lang="it-IT" dirty="0"/>
              <a:t>, per assicurare profili adeguati e percorsi di sviluppo professionale;</a:t>
            </a:r>
          </a:p>
          <a:p>
            <a:r>
              <a:rPr lang="it-IT" b="1" dirty="0"/>
              <a:t>Processi</a:t>
            </a:r>
            <a:r>
              <a:rPr lang="it-IT" dirty="0"/>
              <a:t>, per standardizzare procedure e introdurre meccanismi di monitoraggio e miglioramento continuo;</a:t>
            </a:r>
          </a:p>
          <a:p>
            <a:r>
              <a:rPr lang="it-IT" b="1" dirty="0"/>
              <a:t>Digitalizzazione</a:t>
            </a:r>
            <a:r>
              <a:rPr lang="it-IT" dirty="0"/>
              <a:t>, per abilitare servizi efficienti e scalabili mediante piattaforme e strumenti replicabili.</a:t>
            </a:r>
          </a:p>
          <a:p>
            <a:endParaRPr lang="it-IT" dirty="0"/>
          </a:p>
        </p:txBody>
      </p:sp>
      <p:grpSp>
        <p:nvGrpSpPr>
          <p:cNvPr id="6" name="Gruppo 5">
            <a:extLst>
              <a:ext uri="{FF2B5EF4-FFF2-40B4-BE49-F238E27FC236}">
                <a16:creationId xmlns:a16="http://schemas.microsoft.com/office/drawing/2014/main" id="{82668AFF-82F9-F24D-ACA6-9EDB44CE2F29}"/>
              </a:ext>
            </a:extLst>
          </p:cNvPr>
          <p:cNvGrpSpPr/>
          <p:nvPr/>
        </p:nvGrpSpPr>
        <p:grpSpPr>
          <a:xfrm>
            <a:off x="8122311" y="1999798"/>
            <a:ext cx="2498000" cy="2467348"/>
            <a:chOff x="7987787" y="2755392"/>
            <a:chExt cx="2409192" cy="2467348"/>
          </a:xfrm>
        </p:grpSpPr>
        <p:sp>
          <p:nvSpPr>
            <p:cNvPr id="7" name="Ovale 6">
              <a:extLst>
                <a:ext uri="{FF2B5EF4-FFF2-40B4-BE49-F238E27FC236}">
                  <a16:creationId xmlns:a16="http://schemas.microsoft.com/office/drawing/2014/main" id="{7308C4A2-E0DC-AA45-4E97-C75B70EE4845}"/>
                </a:ext>
              </a:extLst>
            </p:cNvPr>
            <p:cNvSpPr/>
            <p:nvPr/>
          </p:nvSpPr>
          <p:spPr>
            <a:xfrm>
              <a:off x="8987398" y="3804016"/>
              <a:ext cx="396000" cy="396000"/>
            </a:xfrm>
            <a:prstGeom prst="ellipse">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su 7">
              <a:extLst>
                <a:ext uri="{FF2B5EF4-FFF2-40B4-BE49-F238E27FC236}">
                  <a16:creationId xmlns:a16="http://schemas.microsoft.com/office/drawing/2014/main" id="{A1F161C1-43CD-590F-C5E0-B2DC35CF2358}"/>
                </a:ext>
              </a:extLst>
            </p:cNvPr>
            <p:cNvSpPr/>
            <p:nvPr/>
          </p:nvSpPr>
          <p:spPr>
            <a:xfrm>
              <a:off x="8943083" y="2755392"/>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a:extLst>
                <a:ext uri="{FF2B5EF4-FFF2-40B4-BE49-F238E27FC236}">
                  <a16:creationId xmlns:a16="http://schemas.microsoft.com/office/drawing/2014/main" id="{00574AE4-E49F-EEFD-5CFF-B918EEFB81C7}"/>
                </a:ext>
              </a:extLst>
            </p:cNvPr>
            <p:cNvSpPr/>
            <p:nvPr/>
          </p:nvSpPr>
          <p:spPr>
            <a:xfrm rot="5400000">
              <a:off x="9740663" y="3588016"/>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su 9">
              <a:extLst>
                <a:ext uri="{FF2B5EF4-FFF2-40B4-BE49-F238E27FC236}">
                  <a16:creationId xmlns:a16="http://schemas.microsoft.com/office/drawing/2014/main" id="{C30BCB9E-1394-4083-2A40-5E4BAB691354}"/>
                </a:ext>
              </a:extLst>
            </p:cNvPr>
            <p:cNvSpPr/>
            <p:nvPr/>
          </p:nvSpPr>
          <p:spPr>
            <a:xfrm rot="10800000">
              <a:off x="8943082" y="4394740"/>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su 10">
              <a:extLst>
                <a:ext uri="{FF2B5EF4-FFF2-40B4-BE49-F238E27FC236}">
                  <a16:creationId xmlns:a16="http://schemas.microsoft.com/office/drawing/2014/main" id="{01C7BBD2-6E9D-FC45-0E8C-0D9A188AB6DF}"/>
                </a:ext>
              </a:extLst>
            </p:cNvPr>
            <p:cNvSpPr/>
            <p:nvPr/>
          </p:nvSpPr>
          <p:spPr>
            <a:xfrm rot="16200000">
              <a:off x="8159471" y="3588016"/>
              <a:ext cx="484632" cy="828000"/>
            </a:xfrm>
            <a:prstGeom prst="upArrow">
              <a:avLst/>
            </a:prstGeom>
            <a:solidFill>
              <a:srgbClr val="CCDAEC"/>
            </a:solidFill>
            <a:ln>
              <a:solidFill>
                <a:srgbClr val="CCDA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B6C9A5AE-BBEC-7A97-D7DE-9E3DFFE91FA6}"/>
              </a:ext>
            </a:extLst>
          </p:cNvPr>
          <p:cNvSpPr txBox="1"/>
          <p:nvPr/>
        </p:nvSpPr>
        <p:spPr>
          <a:xfrm>
            <a:off x="8065465" y="4576743"/>
            <a:ext cx="2612893" cy="754053"/>
          </a:xfrm>
          <a:prstGeom prst="rect">
            <a:avLst/>
          </a:prstGeom>
          <a:solidFill>
            <a:srgbClr val="97F3A2"/>
          </a:solidFill>
        </p:spPr>
        <p:txBody>
          <a:bodyPr wrap="square" rtlCol="0">
            <a:spAutoFit/>
          </a:bodyPr>
          <a:lstStyle/>
          <a:p>
            <a:pPr algn="ctr"/>
            <a:endParaRPr lang="it-IT" sz="500" b="1" spc="-105" dirty="0">
              <a:solidFill>
                <a:srgbClr val="002060"/>
              </a:solidFill>
              <a:latin typeface="Lucida Sans Unicode"/>
              <a:cs typeface="Lucida Sans Unicode"/>
            </a:endParaRPr>
          </a:p>
          <a:p>
            <a:pPr algn="ctr"/>
            <a:endParaRPr lang="it-IT" sz="1000" b="1" spc="-105" dirty="0">
              <a:solidFill>
                <a:srgbClr val="002060"/>
              </a:solidFill>
              <a:latin typeface="Lucida Sans Unicode"/>
              <a:cs typeface="Lucida Sans Unicode"/>
            </a:endParaRPr>
          </a:p>
          <a:p>
            <a:pPr algn="ctr"/>
            <a:r>
              <a:rPr lang="it-IT" b="1" spc="-105" dirty="0">
                <a:solidFill>
                  <a:srgbClr val="002060"/>
                </a:solidFill>
                <a:latin typeface="Lucida Sans Unicode"/>
                <a:cs typeface="Lucida Sans Unicode"/>
              </a:rPr>
              <a:t>DIGITALIZZAZIONE</a:t>
            </a:r>
          </a:p>
          <a:p>
            <a:pPr algn="ctr"/>
            <a:endParaRPr lang="it-IT" sz="1000" b="1" spc="-105" dirty="0">
              <a:solidFill>
                <a:srgbClr val="002060"/>
              </a:solidFill>
              <a:latin typeface="Lucida Sans Unicode"/>
              <a:cs typeface="Lucida Sans Unicode"/>
            </a:endParaRPr>
          </a:p>
        </p:txBody>
      </p:sp>
      <p:sp>
        <p:nvSpPr>
          <p:cNvPr id="13" name="CasellaDiTesto 12">
            <a:extLst>
              <a:ext uri="{FF2B5EF4-FFF2-40B4-BE49-F238E27FC236}">
                <a16:creationId xmlns:a16="http://schemas.microsoft.com/office/drawing/2014/main" id="{D6334211-59A0-3474-E137-B6FF5E0810A0}"/>
              </a:ext>
            </a:extLst>
          </p:cNvPr>
          <p:cNvSpPr txBox="1"/>
          <p:nvPr/>
        </p:nvSpPr>
        <p:spPr>
          <a:xfrm>
            <a:off x="10699793" y="2931936"/>
            <a:ext cx="1347511" cy="677108"/>
          </a:xfrm>
          <a:prstGeom prst="rect">
            <a:avLst/>
          </a:prstGeom>
          <a:solidFill>
            <a:srgbClr val="FFC000"/>
          </a:solidFill>
        </p:spPr>
        <p:txBody>
          <a:bodyPr wrap="square" rtlCol="0">
            <a:spAutoFit/>
          </a:bodyPr>
          <a:lstStyle/>
          <a:p>
            <a:pPr algn="ctr"/>
            <a:endParaRPr lang="it-IT" sz="1000" b="1" spc="-105" dirty="0">
              <a:solidFill>
                <a:srgbClr val="002060"/>
              </a:solidFill>
              <a:latin typeface="Lucida Sans Unicode"/>
              <a:cs typeface="Lucida Sans Unicode"/>
            </a:endParaRPr>
          </a:p>
          <a:p>
            <a:pPr algn="ctr"/>
            <a:r>
              <a:rPr lang="it-IT" b="1" spc="-105" dirty="0">
                <a:solidFill>
                  <a:srgbClr val="002060"/>
                </a:solidFill>
                <a:latin typeface="Lucida Sans Unicode"/>
                <a:cs typeface="Lucida Sans Unicode"/>
              </a:rPr>
              <a:t>PROCESSI</a:t>
            </a:r>
          </a:p>
          <a:p>
            <a:pPr algn="ctr"/>
            <a:endParaRPr lang="it-IT" sz="1000" b="1" spc="-105" dirty="0">
              <a:solidFill>
                <a:srgbClr val="002060"/>
              </a:solidFill>
              <a:latin typeface="Lucida Sans Unicode"/>
              <a:cs typeface="Lucida Sans Unicode"/>
            </a:endParaRPr>
          </a:p>
        </p:txBody>
      </p:sp>
      <p:sp>
        <p:nvSpPr>
          <p:cNvPr id="14" name="CasellaDiTesto 13">
            <a:extLst>
              <a:ext uri="{FF2B5EF4-FFF2-40B4-BE49-F238E27FC236}">
                <a16:creationId xmlns:a16="http://schemas.microsoft.com/office/drawing/2014/main" id="{B177DDCA-3276-4DEA-0190-17EE82AC6772}"/>
              </a:ext>
            </a:extLst>
          </p:cNvPr>
          <p:cNvSpPr txBox="1"/>
          <p:nvPr/>
        </p:nvSpPr>
        <p:spPr>
          <a:xfrm>
            <a:off x="8040177" y="1314836"/>
            <a:ext cx="2612893" cy="646331"/>
          </a:xfrm>
          <a:prstGeom prst="rect">
            <a:avLst/>
          </a:prstGeom>
          <a:solidFill>
            <a:srgbClr val="D7F80E"/>
          </a:solidFill>
        </p:spPr>
        <p:txBody>
          <a:bodyPr wrap="square" rtlCol="0">
            <a:spAutoFit/>
          </a:bodyPr>
          <a:lstStyle/>
          <a:p>
            <a:pPr algn="ctr"/>
            <a:r>
              <a:rPr lang="it-IT" b="1" spc="-105" dirty="0">
                <a:solidFill>
                  <a:srgbClr val="002060"/>
                </a:solidFill>
                <a:latin typeface="Lucida Sans Unicode"/>
                <a:cs typeface="Lucida Sans Unicode"/>
              </a:rPr>
              <a:t>STRUTTURA ORGANIZZATIVA</a:t>
            </a:r>
          </a:p>
        </p:txBody>
      </p:sp>
      <p:sp>
        <p:nvSpPr>
          <p:cNvPr id="15" name="CasellaDiTesto 14">
            <a:extLst>
              <a:ext uri="{FF2B5EF4-FFF2-40B4-BE49-F238E27FC236}">
                <a16:creationId xmlns:a16="http://schemas.microsoft.com/office/drawing/2014/main" id="{15ECCAF9-EB6A-648A-5182-67621E4CFCEC}"/>
              </a:ext>
            </a:extLst>
          </p:cNvPr>
          <p:cNvSpPr txBox="1"/>
          <p:nvPr/>
        </p:nvSpPr>
        <p:spPr>
          <a:xfrm>
            <a:off x="6507989" y="2931936"/>
            <a:ext cx="1591296" cy="648000"/>
          </a:xfrm>
          <a:prstGeom prst="rect">
            <a:avLst/>
          </a:prstGeom>
          <a:solidFill>
            <a:srgbClr val="5B9BD5"/>
          </a:solidFill>
        </p:spPr>
        <p:txBody>
          <a:bodyPr wrap="square" rtlCol="0">
            <a:spAutoFit/>
          </a:bodyPr>
          <a:lstStyle/>
          <a:p>
            <a:pPr algn="ctr"/>
            <a:r>
              <a:rPr lang="it-IT" b="1" spc="-105" dirty="0">
                <a:solidFill>
                  <a:srgbClr val="002060"/>
                </a:solidFill>
                <a:latin typeface="Lucida Sans Unicode"/>
                <a:cs typeface="Lucida Sans Unicode"/>
              </a:rPr>
              <a:t>STAFFING E COMPETENZE</a:t>
            </a:r>
          </a:p>
        </p:txBody>
      </p:sp>
    </p:spTree>
    <p:extLst>
      <p:ext uri="{BB962C8B-B14F-4D97-AF65-F5344CB8AC3E}">
        <p14:creationId xmlns:p14="http://schemas.microsoft.com/office/powerpoint/2010/main" val="3870372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843BA80-D93E-09EF-1DB7-CCE0C6E3B2CC}"/>
              </a:ext>
            </a:extLst>
          </p:cNvPr>
          <p:cNvSpPr>
            <a:spLocks noGrp="1"/>
          </p:cNvSpPr>
          <p:nvPr>
            <p:ph type="title"/>
          </p:nvPr>
        </p:nvSpPr>
        <p:spPr/>
        <p:txBody>
          <a:bodyPr/>
          <a:lstStyle/>
          <a:p>
            <a:r>
              <a:rPr lang="it-IT" dirty="0"/>
              <a:t>8 driver operativi</a:t>
            </a:r>
          </a:p>
        </p:txBody>
      </p:sp>
      <p:sp>
        <p:nvSpPr>
          <p:cNvPr id="3" name="Segnaposto numero diapositiva 2">
            <a:extLst>
              <a:ext uri="{FF2B5EF4-FFF2-40B4-BE49-F238E27FC236}">
                <a16:creationId xmlns:a16="http://schemas.microsoft.com/office/drawing/2014/main" id="{6D21E6F1-D21E-E3BC-06F0-1C56B97AFAF0}"/>
              </a:ext>
            </a:extLst>
          </p:cNvPr>
          <p:cNvSpPr>
            <a:spLocks noGrp="1"/>
          </p:cNvSpPr>
          <p:nvPr>
            <p:ph type="sldNum" sz="quarter" idx="4294967295"/>
          </p:nvPr>
        </p:nvSpPr>
        <p:spPr>
          <a:xfrm>
            <a:off x="9448800" y="6356350"/>
            <a:ext cx="2743200" cy="365125"/>
          </a:xfrm>
        </p:spPr>
        <p:txBody>
          <a:bodyPr/>
          <a:lstStyle/>
          <a:p>
            <a:fld id="{6C79A015-D06E-468F-9876-C37AB971EA2F}" type="slidenum">
              <a:rPr lang="it-IT" smtClean="0"/>
              <a:t>38</a:t>
            </a:fld>
            <a:endParaRPr lang="it-IT"/>
          </a:p>
        </p:txBody>
      </p:sp>
      <p:graphicFrame>
        <p:nvGraphicFramePr>
          <p:cNvPr id="9" name="Segnaposto contenuto 8">
            <a:extLst>
              <a:ext uri="{FF2B5EF4-FFF2-40B4-BE49-F238E27FC236}">
                <a16:creationId xmlns:a16="http://schemas.microsoft.com/office/drawing/2014/main" id="{591F6773-7925-8CB5-38DF-3AD2BB0AC805}"/>
              </a:ext>
            </a:extLst>
          </p:cNvPr>
          <p:cNvGraphicFramePr>
            <a:graphicFrameLocks noGrp="1"/>
          </p:cNvGraphicFramePr>
          <p:nvPr>
            <p:ph idx="1"/>
            <p:extLst>
              <p:ext uri="{D42A27DB-BD31-4B8C-83A1-F6EECF244321}">
                <p14:modId xmlns:p14="http://schemas.microsoft.com/office/powerpoint/2010/main" val="281278622"/>
              </p:ext>
            </p:extLst>
          </p:nvPr>
        </p:nvGraphicFramePr>
        <p:xfrm>
          <a:off x="341313" y="1081377"/>
          <a:ext cx="11490325"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3">
            <a:extLst>
              <a:ext uri="{FF2B5EF4-FFF2-40B4-BE49-F238E27FC236}">
                <a16:creationId xmlns:a16="http://schemas.microsoft.com/office/drawing/2014/main" id="{B0DECDD1-D8FF-81D5-3B4B-54BAE795F12A}"/>
              </a:ext>
            </a:extLst>
          </p:cNvPr>
          <p:cNvSpPr/>
          <p:nvPr/>
        </p:nvSpPr>
        <p:spPr>
          <a:xfrm>
            <a:off x="1744289" y="748876"/>
            <a:ext cx="824400" cy="82440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dirty="0"/>
              <a:t>1</a:t>
            </a:r>
          </a:p>
        </p:txBody>
      </p:sp>
      <p:sp>
        <p:nvSpPr>
          <p:cNvPr id="12" name="Oval 11">
            <a:extLst>
              <a:ext uri="{FF2B5EF4-FFF2-40B4-BE49-F238E27FC236}">
                <a16:creationId xmlns:a16="http://schemas.microsoft.com/office/drawing/2014/main" id="{DC0DB9A5-1A9A-A5A8-F1DA-A2915C9F8FB4}"/>
              </a:ext>
            </a:extLst>
          </p:cNvPr>
          <p:cNvSpPr/>
          <p:nvPr/>
        </p:nvSpPr>
        <p:spPr>
          <a:xfrm>
            <a:off x="1716579" y="3285838"/>
            <a:ext cx="824400" cy="824400"/>
          </a:xfrm>
          <a:prstGeom prst="ellipse">
            <a:avLst/>
          </a:prstGeom>
          <a:solidFill>
            <a:srgbClr val="3FE19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dirty="0"/>
              <a:t>3</a:t>
            </a:r>
          </a:p>
        </p:txBody>
      </p:sp>
      <p:sp>
        <p:nvSpPr>
          <p:cNvPr id="13" name="Oval 15">
            <a:extLst>
              <a:ext uri="{FF2B5EF4-FFF2-40B4-BE49-F238E27FC236}">
                <a16:creationId xmlns:a16="http://schemas.microsoft.com/office/drawing/2014/main" id="{438BF549-6C16-7D0C-AEDD-51987D0B0522}"/>
              </a:ext>
            </a:extLst>
          </p:cNvPr>
          <p:cNvSpPr/>
          <p:nvPr/>
        </p:nvSpPr>
        <p:spPr>
          <a:xfrm>
            <a:off x="5868321" y="3295084"/>
            <a:ext cx="824400" cy="824400"/>
          </a:xfrm>
          <a:prstGeom prst="ellipse">
            <a:avLst/>
          </a:prstGeom>
          <a:solidFill>
            <a:srgbClr val="5B9BD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dirty="0"/>
              <a:t>4</a:t>
            </a:r>
          </a:p>
        </p:txBody>
      </p:sp>
      <p:sp>
        <p:nvSpPr>
          <p:cNvPr id="2" name="Oval 4">
            <a:extLst>
              <a:ext uri="{FF2B5EF4-FFF2-40B4-BE49-F238E27FC236}">
                <a16:creationId xmlns:a16="http://schemas.microsoft.com/office/drawing/2014/main" id="{404110FF-D596-CCD3-9453-2E389C8334D8}"/>
              </a:ext>
            </a:extLst>
          </p:cNvPr>
          <p:cNvSpPr/>
          <p:nvPr/>
        </p:nvSpPr>
        <p:spPr>
          <a:xfrm>
            <a:off x="1415013" y="2447177"/>
            <a:ext cx="822960" cy="822960"/>
          </a:xfrm>
          <a:prstGeom prst="ellipse">
            <a:avLst/>
          </a:prstGeom>
          <a:solidFill>
            <a:srgbClr val="FFC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5" name="Oval 8">
            <a:extLst>
              <a:ext uri="{FF2B5EF4-FFF2-40B4-BE49-F238E27FC236}">
                <a16:creationId xmlns:a16="http://schemas.microsoft.com/office/drawing/2014/main" id="{9A890937-A862-B371-A742-B87D82EB3A0A}"/>
              </a:ext>
            </a:extLst>
          </p:cNvPr>
          <p:cNvSpPr/>
          <p:nvPr/>
        </p:nvSpPr>
        <p:spPr>
          <a:xfrm>
            <a:off x="9954034" y="1049975"/>
            <a:ext cx="822960" cy="822960"/>
          </a:xfrm>
          <a:prstGeom prst="ellipse">
            <a:avLst/>
          </a:prstGeom>
          <a:solidFill>
            <a:srgbClr val="67EF2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7" name="Oval 12">
            <a:extLst>
              <a:ext uri="{FF2B5EF4-FFF2-40B4-BE49-F238E27FC236}">
                <a16:creationId xmlns:a16="http://schemas.microsoft.com/office/drawing/2014/main" id="{134D22A8-3418-76EA-BFAF-93EA020AECEF}"/>
              </a:ext>
            </a:extLst>
          </p:cNvPr>
          <p:cNvSpPr/>
          <p:nvPr/>
        </p:nvSpPr>
        <p:spPr>
          <a:xfrm>
            <a:off x="1410194" y="5006712"/>
            <a:ext cx="822960" cy="822960"/>
          </a:xfrm>
          <a:prstGeom prst="ellipse">
            <a:avLst/>
          </a:prstGeom>
          <a:solidFill>
            <a:srgbClr val="3FE19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14" name="Oval 16">
            <a:extLst>
              <a:ext uri="{FF2B5EF4-FFF2-40B4-BE49-F238E27FC236}">
                <a16:creationId xmlns:a16="http://schemas.microsoft.com/office/drawing/2014/main" id="{B9DE20D0-172D-44EA-8615-AA88A756D42D}"/>
              </a:ext>
            </a:extLst>
          </p:cNvPr>
          <p:cNvSpPr/>
          <p:nvPr/>
        </p:nvSpPr>
        <p:spPr>
          <a:xfrm>
            <a:off x="9954034" y="3603105"/>
            <a:ext cx="822960" cy="822960"/>
          </a:xfrm>
          <a:prstGeom prst="ellipse">
            <a:avLst/>
          </a:prstGeom>
          <a:solidFill>
            <a:srgbClr val="5B9BD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11" name="Oval 7">
            <a:extLst>
              <a:ext uri="{FF2B5EF4-FFF2-40B4-BE49-F238E27FC236}">
                <a16:creationId xmlns:a16="http://schemas.microsoft.com/office/drawing/2014/main" id="{0EC7CA9D-5E9F-51F3-35DB-2DA0FEA511CC}"/>
              </a:ext>
            </a:extLst>
          </p:cNvPr>
          <p:cNvSpPr/>
          <p:nvPr/>
        </p:nvSpPr>
        <p:spPr>
          <a:xfrm>
            <a:off x="5849845" y="722767"/>
            <a:ext cx="824400" cy="824400"/>
          </a:xfrm>
          <a:prstGeom prst="ellipse">
            <a:avLst/>
          </a:prstGeom>
          <a:solidFill>
            <a:srgbClr val="67EF2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a:t>2</a:t>
            </a:r>
          </a:p>
        </p:txBody>
      </p:sp>
    </p:spTree>
    <p:extLst>
      <p:ext uri="{BB962C8B-B14F-4D97-AF65-F5344CB8AC3E}">
        <p14:creationId xmlns:p14="http://schemas.microsoft.com/office/powerpoint/2010/main" val="4072694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843BA80-D93E-09EF-1DB7-CCE0C6E3B2CC}"/>
              </a:ext>
            </a:extLst>
          </p:cNvPr>
          <p:cNvSpPr>
            <a:spLocks noGrp="1"/>
          </p:cNvSpPr>
          <p:nvPr>
            <p:ph type="title"/>
          </p:nvPr>
        </p:nvSpPr>
        <p:spPr/>
        <p:txBody>
          <a:bodyPr/>
          <a:lstStyle/>
          <a:p>
            <a:r>
              <a:rPr lang="it-IT" dirty="0"/>
              <a:t>8 driver operativi</a:t>
            </a:r>
          </a:p>
        </p:txBody>
      </p:sp>
      <p:sp>
        <p:nvSpPr>
          <p:cNvPr id="3" name="Segnaposto numero diapositiva 2">
            <a:extLst>
              <a:ext uri="{FF2B5EF4-FFF2-40B4-BE49-F238E27FC236}">
                <a16:creationId xmlns:a16="http://schemas.microsoft.com/office/drawing/2014/main" id="{6D21E6F1-D21E-E3BC-06F0-1C56B97AFAF0}"/>
              </a:ext>
            </a:extLst>
          </p:cNvPr>
          <p:cNvSpPr>
            <a:spLocks noGrp="1"/>
          </p:cNvSpPr>
          <p:nvPr>
            <p:ph type="sldNum" sz="quarter" idx="4294967295"/>
          </p:nvPr>
        </p:nvSpPr>
        <p:spPr>
          <a:xfrm>
            <a:off x="9448800" y="6356350"/>
            <a:ext cx="2743200" cy="365125"/>
          </a:xfrm>
        </p:spPr>
        <p:txBody>
          <a:bodyPr/>
          <a:lstStyle/>
          <a:p>
            <a:fld id="{6C79A015-D06E-468F-9876-C37AB971EA2F}" type="slidenum">
              <a:rPr lang="it-IT" smtClean="0"/>
              <a:t>39</a:t>
            </a:fld>
            <a:endParaRPr lang="it-IT"/>
          </a:p>
        </p:txBody>
      </p:sp>
      <p:graphicFrame>
        <p:nvGraphicFramePr>
          <p:cNvPr id="9" name="Segnaposto contenuto 8">
            <a:extLst>
              <a:ext uri="{FF2B5EF4-FFF2-40B4-BE49-F238E27FC236}">
                <a16:creationId xmlns:a16="http://schemas.microsoft.com/office/drawing/2014/main" id="{591F6773-7925-8CB5-38DF-3AD2BB0AC805}"/>
              </a:ext>
            </a:extLst>
          </p:cNvPr>
          <p:cNvGraphicFramePr>
            <a:graphicFrameLocks noGrp="1"/>
          </p:cNvGraphicFramePr>
          <p:nvPr>
            <p:ph idx="1"/>
            <p:extLst>
              <p:ext uri="{D42A27DB-BD31-4B8C-83A1-F6EECF244321}">
                <p14:modId xmlns:p14="http://schemas.microsoft.com/office/powerpoint/2010/main" val="2200267649"/>
              </p:ext>
            </p:extLst>
          </p:nvPr>
        </p:nvGraphicFramePr>
        <p:xfrm>
          <a:off x="341313" y="1081377"/>
          <a:ext cx="11490325"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3">
            <a:extLst>
              <a:ext uri="{FF2B5EF4-FFF2-40B4-BE49-F238E27FC236}">
                <a16:creationId xmlns:a16="http://schemas.microsoft.com/office/drawing/2014/main" id="{0A42DFC6-DC77-2CB0-85E9-F39B184E8416}"/>
              </a:ext>
            </a:extLst>
          </p:cNvPr>
          <p:cNvSpPr/>
          <p:nvPr/>
        </p:nvSpPr>
        <p:spPr>
          <a:xfrm>
            <a:off x="1744284" y="713523"/>
            <a:ext cx="824400" cy="824400"/>
          </a:xfrm>
          <a:prstGeom prst="ellipse">
            <a:avLst/>
          </a:prstGeom>
          <a:solidFill>
            <a:srgbClr val="ED7D3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a:t>5</a:t>
            </a:r>
          </a:p>
        </p:txBody>
      </p:sp>
      <p:sp>
        <p:nvSpPr>
          <p:cNvPr id="5" name="Oval 7">
            <a:extLst>
              <a:ext uri="{FF2B5EF4-FFF2-40B4-BE49-F238E27FC236}">
                <a16:creationId xmlns:a16="http://schemas.microsoft.com/office/drawing/2014/main" id="{7738028E-D6A8-BB81-5B09-F90ECDADB7EC}"/>
              </a:ext>
            </a:extLst>
          </p:cNvPr>
          <p:cNvSpPr/>
          <p:nvPr/>
        </p:nvSpPr>
        <p:spPr>
          <a:xfrm>
            <a:off x="6043824" y="731998"/>
            <a:ext cx="824400" cy="824400"/>
          </a:xfrm>
          <a:prstGeom prst="ellipse">
            <a:avLst/>
          </a:prstGeom>
          <a:solidFill>
            <a:srgbClr val="A5A5A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dirty="0"/>
              <a:t>6</a:t>
            </a:r>
          </a:p>
        </p:txBody>
      </p:sp>
      <p:sp>
        <p:nvSpPr>
          <p:cNvPr id="6" name="Oval 11">
            <a:extLst>
              <a:ext uri="{FF2B5EF4-FFF2-40B4-BE49-F238E27FC236}">
                <a16:creationId xmlns:a16="http://schemas.microsoft.com/office/drawing/2014/main" id="{51E51C74-879C-2841-53DA-C3CA2CE5E66D}"/>
              </a:ext>
            </a:extLst>
          </p:cNvPr>
          <p:cNvSpPr/>
          <p:nvPr/>
        </p:nvSpPr>
        <p:spPr>
          <a:xfrm>
            <a:off x="1827421" y="3202717"/>
            <a:ext cx="824400" cy="824400"/>
          </a:xfrm>
          <a:prstGeom prst="ellipse">
            <a:avLst/>
          </a:prstGeom>
          <a:solidFill>
            <a:srgbClr val="FF66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dirty="0"/>
              <a:t>7</a:t>
            </a:r>
          </a:p>
        </p:txBody>
      </p:sp>
      <p:sp>
        <p:nvSpPr>
          <p:cNvPr id="7" name="Oval 15">
            <a:extLst>
              <a:ext uri="{FF2B5EF4-FFF2-40B4-BE49-F238E27FC236}">
                <a16:creationId xmlns:a16="http://schemas.microsoft.com/office/drawing/2014/main" id="{AC7B00BC-518A-8F4A-EFB9-E2BA30261F13}"/>
              </a:ext>
            </a:extLst>
          </p:cNvPr>
          <p:cNvSpPr/>
          <p:nvPr/>
        </p:nvSpPr>
        <p:spPr>
          <a:xfrm>
            <a:off x="5942223" y="3230418"/>
            <a:ext cx="824400" cy="824400"/>
          </a:xfrm>
          <a:prstGeom prst="ellipse">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200"/>
              <a:t>8</a:t>
            </a:r>
          </a:p>
        </p:txBody>
      </p:sp>
      <p:sp>
        <p:nvSpPr>
          <p:cNvPr id="8" name="Oval 4">
            <a:extLst>
              <a:ext uri="{FF2B5EF4-FFF2-40B4-BE49-F238E27FC236}">
                <a16:creationId xmlns:a16="http://schemas.microsoft.com/office/drawing/2014/main" id="{C41F3C51-14A3-5865-5736-C77B959083A0}"/>
              </a:ext>
            </a:extLst>
          </p:cNvPr>
          <p:cNvSpPr/>
          <p:nvPr/>
        </p:nvSpPr>
        <p:spPr>
          <a:xfrm>
            <a:off x="1433488" y="2379283"/>
            <a:ext cx="822960" cy="822960"/>
          </a:xfrm>
          <a:prstGeom prst="ellipse">
            <a:avLst/>
          </a:prstGeom>
          <a:solidFill>
            <a:srgbClr val="ED7D3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10" name="Oval 8">
            <a:extLst>
              <a:ext uri="{FF2B5EF4-FFF2-40B4-BE49-F238E27FC236}">
                <a16:creationId xmlns:a16="http://schemas.microsoft.com/office/drawing/2014/main" id="{199F06EB-E302-327E-CC8B-B2BC14CD0451}"/>
              </a:ext>
            </a:extLst>
          </p:cNvPr>
          <p:cNvSpPr/>
          <p:nvPr/>
        </p:nvSpPr>
        <p:spPr>
          <a:xfrm>
            <a:off x="9944796" y="1040014"/>
            <a:ext cx="822960" cy="822960"/>
          </a:xfrm>
          <a:prstGeom prst="ellipse">
            <a:avLst/>
          </a:prstGeom>
          <a:solidFill>
            <a:srgbClr val="A5A5A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11" name="Oval 16">
            <a:extLst>
              <a:ext uri="{FF2B5EF4-FFF2-40B4-BE49-F238E27FC236}">
                <a16:creationId xmlns:a16="http://schemas.microsoft.com/office/drawing/2014/main" id="{BF818143-C3B3-3C63-55A5-1E9543C17C64}"/>
              </a:ext>
            </a:extLst>
          </p:cNvPr>
          <p:cNvSpPr/>
          <p:nvPr/>
        </p:nvSpPr>
        <p:spPr>
          <a:xfrm>
            <a:off x="9944796" y="3695463"/>
            <a:ext cx="822960" cy="822960"/>
          </a:xfrm>
          <a:prstGeom prst="ellipse">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
        <p:nvSpPr>
          <p:cNvPr id="12" name="Oval 12">
            <a:extLst>
              <a:ext uri="{FF2B5EF4-FFF2-40B4-BE49-F238E27FC236}">
                <a16:creationId xmlns:a16="http://schemas.microsoft.com/office/drawing/2014/main" id="{1E47D3E0-3FA7-B5F9-2EE6-4C285E63D9C8}"/>
              </a:ext>
            </a:extLst>
          </p:cNvPr>
          <p:cNvSpPr/>
          <p:nvPr/>
        </p:nvSpPr>
        <p:spPr>
          <a:xfrm>
            <a:off x="1424244" y="4970078"/>
            <a:ext cx="822960" cy="822960"/>
          </a:xfrm>
          <a:prstGeom prst="ellipse">
            <a:avLst/>
          </a:prstGeom>
          <a:solidFill>
            <a:srgbClr val="FF66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a:pPr>
            <a:r>
              <a:rPr sz="2800" dirty="0"/>
              <a:t>📈</a:t>
            </a:r>
          </a:p>
        </p:txBody>
      </p:sp>
    </p:spTree>
    <p:extLst>
      <p:ext uri="{BB962C8B-B14F-4D97-AF65-F5344CB8AC3E}">
        <p14:creationId xmlns:p14="http://schemas.microsoft.com/office/powerpoint/2010/main" val="20136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0C5AE-663C-D37A-CE98-FC813078CC53}"/>
              </a:ext>
            </a:extLst>
          </p:cNvPr>
          <p:cNvSpPr>
            <a:spLocks noGrp="1"/>
          </p:cNvSpPr>
          <p:nvPr>
            <p:ph type="title"/>
          </p:nvPr>
        </p:nvSpPr>
        <p:spPr/>
        <p:txBody>
          <a:bodyPr>
            <a:normAutofit fontScale="90000"/>
          </a:bodyPr>
          <a:lstStyle/>
          <a:p>
            <a:r>
              <a:rPr lang="it-IT" dirty="0"/>
              <a:t>Perché oggi le politiche del personale sono una funzione strategica di area vasta</a:t>
            </a:r>
          </a:p>
        </p:txBody>
      </p:sp>
      <p:sp>
        <p:nvSpPr>
          <p:cNvPr id="3" name="Segnaposto contenuto 2">
            <a:extLst>
              <a:ext uri="{FF2B5EF4-FFF2-40B4-BE49-F238E27FC236}">
                <a16:creationId xmlns:a16="http://schemas.microsoft.com/office/drawing/2014/main" id="{50B34E75-86D3-F9A2-7960-D1D15564D3E7}"/>
              </a:ext>
            </a:extLst>
          </p:cNvPr>
          <p:cNvSpPr>
            <a:spLocks noGrp="1"/>
          </p:cNvSpPr>
          <p:nvPr>
            <p:ph idx="1"/>
          </p:nvPr>
        </p:nvSpPr>
        <p:spPr/>
        <p:txBody>
          <a:bodyPr/>
          <a:lstStyle/>
          <a:p>
            <a:r>
              <a:rPr lang="it-IT" dirty="0"/>
              <a:t>La gestione del personale non riguarda più solo l’assetto interno dell’ente, ma la capacità amministrativa complessiva del territorio.</a:t>
            </a:r>
          </a:p>
          <a:p>
            <a:r>
              <a:rPr lang="it-IT" dirty="0"/>
              <a:t>I Comuni, soprattutto quelli di minori dimensioni, incontrano difficoltà crescenti su reclutamento, organizzazione, competenze specialistiche e aggiornamento normativo.</a:t>
            </a:r>
          </a:p>
          <a:p>
            <a:r>
              <a:rPr lang="it-IT" dirty="0"/>
              <a:t>In questo quadro, la Provincia può svolgere una funzione di presidio tecnico e organizzativo, valorizzando la propria capacità di aggregazione territoriale.</a:t>
            </a:r>
          </a:p>
          <a:p>
            <a:r>
              <a:rPr lang="it-IT" dirty="0"/>
              <a:t>Il supporto ai Comuni nelle procedure e nei servizi di gestione del personale si inserisce nel quadro evolutivo già aperto dalla </a:t>
            </a:r>
            <a:r>
              <a:rPr lang="it-IT" b="1" dirty="0"/>
              <a:t>legge 56/2014, dall’art. </a:t>
            </a:r>
            <a:r>
              <a:rPr lang="it-IT" b="1" dirty="0" err="1"/>
              <a:t>3-bis</a:t>
            </a:r>
            <a:r>
              <a:rPr lang="it-IT" b="1" dirty="0"/>
              <a:t> del </a:t>
            </a:r>
            <a:r>
              <a:rPr lang="it-IT" b="1" dirty="0" err="1"/>
              <a:t>d.l.</a:t>
            </a:r>
            <a:r>
              <a:rPr lang="it-IT" b="1" dirty="0"/>
              <a:t> 80/2021 </a:t>
            </a:r>
            <a:r>
              <a:rPr lang="it-IT" dirty="0"/>
              <a:t>e dalle più recenti misure di rafforzamento della capacità amministrativa collegate al PNRR.</a:t>
            </a:r>
          </a:p>
        </p:txBody>
      </p:sp>
    </p:spTree>
    <p:extLst>
      <p:ext uri="{BB962C8B-B14F-4D97-AF65-F5344CB8AC3E}">
        <p14:creationId xmlns:p14="http://schemas.microsoft.com/office/powerpoint/2010/main" val="991428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64E5E-F787-CDF4-E006-AFAE65D722D9}"/>
              </a:ext>
            </a:extLst>
          </p:cNvPr>
          <p:cNvSpPr>
            <a:spLocks noGrp="1"/>
          </p:cNvSpPr>
          <p:nvPr>
            <p:ph type="title"/>
          </p:nvPr>
        </p:nvSpPr>
        <p:spPr/>
        <p:txBody>
          <a:bodyPr>
            <a:normAutofit fontScale="90000"/>
          </a:bodyPr>
          <a:lstStyle/>
          <a:p>
            <a:r>
              <a:rPr lang="it-IT" dirty="0"/>
              <a:t>1. Mappatura, formalizzazione e standardizzazione dei processi e delle attività esistenti in ambito HR</a:t>
            </a:r>
          </a:p>
        </p:txBody>
      </p:sp>
      <p:sp>
        <p:nvSpPr>
          <p:cNvPr id="3" name="Segnaposto contenuto 2">
            <a:extLst>
              <a:ext uri="{FF2B5EF4-FFF2-40B4-BE49-F238E27FC236}">
                <a16:creationId xmlns:a16="http://schemas.microsoft.com/office/drawing/2014/main" id="{7407F610-697D-7922-E2F9-59FCE5F59A9A}"/>
              </a:ext>
            </a:extLst>
          </p:cNvPr>
          <p:cNvSpPr>
            <a:spLocks noGrp="1"/>
          </p:cNvSpPr>
          <p:nvPr>
            <p:ph idx="1"/>
          </p:nvPr>
        </p:nvSpPr>
        <p:spPr/>
        <p:txBody>
          <a:bodyPr/>
          <a:lstStyle/>
          <a:p>
            <a:r>
              <a:rPr lang="it-IT" dirty="0"/>
              <a:t>Il punto di partenza consiste nel formalizzare e valorizzare ciò che già esiste. </a:t>
            </a:r>
          </a:p>
          <a:p>
            <a:r>
              <a:rPr lang="it-IT" dirty="0"/>
              <a:t>L’ente effettua una ricognizione accurata delle attività HR interne, dal reclutamento alla formazione, passando per la gestione giuridica e disciplinare.  Questa fase permette di:</a:t>
            </a:r>
          </a:p>
          <a:p>
            <a:pPr lvl="1"/>
            <a:r>
              <a:rPr lang="it-IT" dirty="0"/>
              <a:t>identificare criticità e margini di miglioramento;</a:t>
            </a:r>
          </a:p>
          <a:p>
            <a:pPr lvl="1"/>
            <a:r>
              <a:rPr lang="it-IT" dirty="0"/>
              <a:t>verificare disponibilità e adeguatezza delle risorse e delle competenze;</a:t>
            </a:r>
          </a:p>
          <a:p>
            <a:pPr lvl="1"/>
            <a:r>
              <a:rPr lang="it-IT" dirty="0"/>
              <a:t>definire standard operativi e procedure condivise;</a:t>
            </a:r>
          </a:p>
          <a:p>
            <a:pPr lvl="1"/>
            <a:r>
              <a:rPr lang="it-IT" dirty="0"/>
              <a:t>predisporre fondamenta solide per la digitalizzazione e l’efficientamento.</a:t>
            </a:r>
          </a:p>
          <a:p>
            <a:endParaRPr lang="it-IT" dirty="0"/>
          </a:p>
        </p:txBody>
      </p:sp>
    </p:spTree>
    <p:extLst>
      <p:ext uri="{BB962C8B-B14F-4D97-AF65-F5344CB8AC3E}">
        <p14:creationId xmlns:p14="http://schemas.microsoft.com/office/powerpoint/2010/main" val="757864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C594A8-F2DE-2B7E-16CB-58B4EC557BC2}"/>
              </a:ext>
            </a:extLst>
          </p:cNvPr>
          <p:cNvSpPr>
            <a:spLocks noGrp="1"/>
          </p:cNvSpPr>
          <p:nvPr>
            <p:ph type="title"/>
          </p:nvPr>
        </p:nvSpPr>
        <p:spPr/>
        <p:txBody>
          <a:bodyPr>
            <a:normAutofit fontScale="90000"/>
          </a:bodyPr>
          <a:lstStyle/>
          <a:p>
            <a:r>
              <a:rPr lang="it-IT" dirty="0"/>
              <a:t>2. Misurazione delle performance, mediante indicatori chiave (KPI) </a:t>
            </a:r>
          </a:p>
        </p:txBody>
      </p:sp>
      <p:sp>
        <p:nvSpPr>
          <p:cNvPr id="3" name="Segnaposto contenuto 2">
            <a:extLst>
              <a:ext uri="{FF2B5EF4-FFF2-40B4-BE49-F238E27FC236}">
                <a16:creationId xmlns:a16="http://schemas.microsoft.com/office/drawing/2014/main" id="{0FAE0E3E-AB9B-2A1D-500F-1D343C0288AE}"/>
              </a:ext>
            </a:extLst>
          </p:cNvPr>
          <p:cNvSpPr>
            <a:spLocks noGrp="1"/>
          </p:cNvSpPr>
          <p:nvPr>
            <p:ph idx="1"/>
          </p:nvPr>
        </p:nvSpPr>
        <p:spPr/>
        <p:txBody>
          <a:bodyPr/>
          <a:lstStyle/>
          <a:p>
            <a:r>
              <a:rPr lang="it-IT" dirty="0"/>
              <a:t>La provincia definisce indicatori chiave di prestazione utili a monitorare le attività e pianificare interventi correttivi. </a:t>
            </a:r>
            <a:r>
              <a:rPr lang="it-IT" b="1" dirty="0"/>
              <a:t>Esempi di KPI</a:t>
            </a:r>
            <a:r>
              <a:rPr lang="it-IT" dirty="0"/>
              <a:t>:</a:t>
            </a:r>
          </a:p>
          <a:p>
            <a:pPr lvl="1"/>
            <a:r>
              <a:rPr lang="it-IT" dirty="0"/>
              <a:t>numero di dipendenti gestiti per addetto HR;</a:t>
            </a:r>
          </a:p>
          <a:p>
            <a:pPr lvl="1"/>
            <a:r>
              <a:rPr lang="it-IT" dirty="0"/>
              <a:t>tempi medi per lo svolgimento delle selezioni;</a:t>
            </a:r>
          </a:p>
          <a:p>
            <a:pPr lvl="1"/>
            <a:r>
              <a:rPr lang="it-IT" dirty="0"/>
              <a:t>tasso di turnover;</a:t>
            </a:r>
          </a:p>
          <a:p>
            <a:pPr lvl="1"/>
            <a:r>
              <a:rPr lang="it-IT" dirty="0"/>
              <a:t>ore di formazione erogate.</a:t>
            </a:r>
          </a:p>
          <a:p>
            <a:r>
              <a:rPr lang="it-IT" dirty="0"/>
              <a:t>La misurazione diventa bussola e altimetro: non basta procedere, serve capire quanta strada si fa e a che quota ci si trova.</a:t>
            </a:r>
          </a:p>
          <a:p>
            <a:endParaRPr lang="it-IT" dirty="0"/>
          </a:p>
        </p:txBody>
      </p:sp>
    </p:spTree>
    <p:extLst>
      <p:ext uri="{BB962C8B-B14F-4D97-AF65-F5344CB8AC3E}">
        <p14:creationId xmlns:p14="http://schemas.microsoft.com/office/powerpoint/2010/main" val="2232330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84439-15C4-5FBF-A0FB-DB3B034A142F}"/>
              </a:ext>
            </a:extLst>
          </p:cNvPr>
          <p:cNvSpPr>
            <a:spLocks noGrp="1"/>
          </p:cNvSpPr>
          <p:nvPr>
            <p:ph type="title"/>
          </p:nvPr>
        </p:nvSpPr>
        <p:spPr/>
        <p:txBody>
          <a:bodyPr/>
          <a:lstStyle/>
          <a:p>
            <a:r>
              <a:rPr lang="it-IT" dirty="0"/>
              <a:t>Indicatori di performance (KPI) per i processi HR</a:t>
            </a:r>
          </a:p>
        </p:txBody>
      </p:sp>
      <p:graphicFrame>
        <p:nvGraphicFramePr>
          <p:cNvPr id="4" name="Segnaposto contenuto 3">
            <a:extLst>
              <a:ext uri="{FF2B5EF4-FFF2-40B4-BE49-F238E27FC236}">
                <a16:creationId xmlns:a16="http://schemas.microsoft.com/office/drawing/2014/main" id="{0DF8BE1C-4F37-38F3-65FE-B41D8C6B85F1}"/>
              </a:ext>
            </a:extLst>
          </p:cNvPr>
          <p:cNvGraphicFramePr>
            <a:graphicFrameLocks noGrp="1"/>
          </p:cNvGraphicFramePr>
          <p:nvPr>
            <p:ph idx="1"/>
            <p:extLst>
              <p:ext uri="{D42A27DB-BD31-4B8C-83A1-F6EECF244321}">
                <p14:modId xmlns:p14="http://schemas.microsoft.com/office/powerpoint/2010/main" val="1987954606"/>
              </p:ext>
            </p:extLst>
          </p:nvPr>
        </p:nvGraphicFramePr>
        <p:xfrm>
          <a:off x="452582" y="1025236"/>
          <a:ext cx="10891693" cy="5040429"/>
        </p:xfrm>
        <a:graphic>
          <a:graphicData uri="http://schemas.openxmlformats.org/drawingml/2006/table">
            <a:tbl>
              <a:tblPr firstRow="1" firstCol="1" bandRow="1">
                <a:tableStyleId>{5C22544A-7EE6-4342-B048-85BDC9FD1C3A}</a:tableStyleId>
              </a:tblPr>
              <a:tblGrid>
                <a:gridCol w="1568403">
                  <a:extLst>
                    <a:ext uri="{9D8B030D-6E8A-4147-A177-3AD203B41FA5}">
                      <a16:colId xmlns:a16="http://schemas.microsoft.com/office/drawing/2014/main" val="1641437871"/>
                    </a:ext>
                  </a:extLst>
                </a:gridCol>
                <a:gridCol w="2997394">
                  <a:extLst>
                    <a:ext uri="{9D8B030D-6E8A-4147-A177-3AD203B41FA5}">
                      <a16:colId xmlns:a16="http://schemas.microsoft.com/office/drawing/2014/main" val="657095429"/>
                    </a:ext>
                  </a:extLst>
                </a:gridCol>
                <a:gridCol w="2550835">
                  <a:extLst>
                    <a:ext uri="{9D8B030D-6E8A-4147-A177-3AD203B41FA5}">
                      <a16:colId xmlns:a16="http://schemas.microsoft.com/office/drawing/2014/main" val="3512832791"/>
                    </a:ext>
                  </a:extLst>
                </a:gridCol>
                <a:gridCol w="1890798">
                  <a:extLst>
                    <a:ext uri="{9D8B030D-6E8A-4147-A177-3AD203B41FA5}">
                      <a16:colId xmlns:a16="http://schemas.microsoft.com/office/drawing/2014/main" val="2078012561"/>
                    </a:ext>
                  </a:extLst>
                </a:gridCol>
                <a:gridCol w="1884263">
                  <a:extLst>
                    <a:ext uri="{9D8B030D-6E8A-4147-A177-3AD203B41FA5}">
                      <a16:colId xmlns:a16="http://schemas.microsoft.com/office/drawing/2014/main" val="2433290326"/>
                    </a:ext>
                  </a:extLst>
                </a:gridCol>
              </a:tblGrid>
              <a:tr h="590628">
                <a:tc>
                  <a:txBody>
                    <a:bodyPr/>
                    <a:lstStyle/>
                    <a:p>
                      <a:pPr algn="ctr">
                        <a:lnSpc>
                          <a:spcPct val="107000"/>
                        </a:lnSpc>
                        <a:spcAft>
                          <a:spcPts val="600"/>
                        </a:spcAft>
                      </a:pPr>
                      <a:r>
                        <a:rPr lang="it-IT" sz="1800" kern="100" dirty="0">
                          <a:effectLst/>
                        </a:rPr>
                        <a:t>Ambito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dirty="0">
                          <a:effectLst/>
                        </a:rPr>
                        <a:t>Indicatore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Numeratore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Denominatore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Tipologia di indicatore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73232830"/>
                  </a:ext>
                </a:extLst>
              </a:tr>
              <a:tr h="590628">
                <a:tc>
                  <a:txBody>
                    <a:bodyPr/>
                    <a:lstStyle/>
                    <a:p>
                      <a:pPr algn="just">
                        <a:lnSpc>
                          <a:spcPct val="107000"/>
                        </a:lnSpc>
                        <a:spcAft>
                          <a:spcPts val="600"/>
                        </a:spcAft>
                      </a:pPr>
                      <a:r>
                        <a:rPr lang="it-IT" sz="1800" kern="100">
                          <a:effectLst/>
                        </a:rPr>
                        <a:t>Generale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N. dipendenti gestiti per addetto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Dipendenti totali gestiti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Addetti servizio personale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Efficienza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27440480"/>
                  </a:ext>
                </a:extLst>
              </a:tr>
              <a:tr h="892639">
                <a:tc>
                  <a:txBody>
                    <a:bodyPr/>
                    <a:lstStyle/>
                    <a:p>
                      <a:pPr algn="just">
                        <a:lnSpc>
                          <a:spcPct val="107000"/>
                        </a:lnSpc>
                        <a:spcAft>
                          <a:spcPts val="600"/>
                        </a:spcAft>
                      </a:pPr>
                      <a:r>
                        <a:rPr lang="it-IT" sz="1800" kern="100">
                          <a:effectLst/>
                        </a:rPr>
                        <a:t>Generale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Costo della funzione per dipendente gestito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Spesa personale + esterni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Dipendenti gestiti (Provincia + Comuni)</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Efficienza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8243657"/>
                  </a:ext>
                </a:extLst>
              </a:tr>
              <a:tr h="892639">
                <a:tc>
                  <a:txBody>
                    <a:bodyPr/>
                    <a:lstStyle/>
                    <a:p>
                      <a:pPr algn="just">
                        <a:lnSpc>
                          <a:spcPct val="107000"/>
                        </a:lnSpc>
                        <a:spcAft>
                          <a:spcPts val="600"/>
                        </a:spcAft>
                      </a:pPr>
                      <a:r>
                        <a:rPr lang="it-IT" sz="1800" kern="100" dirty="0">
                          <a:effectLst/>
                        </a:rPr>
                        <a:t>Reclutamento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92D050"/>
                    </a:solidFill>
                  </a:tcPr>
                </a:tc>
                <a:tc>
                  <a:txBody>
                    <a:bodyPr/>
                    <a:lstStyle/>
                    <a:p>
                      <a:pPr algn="just">
                        <a:lnSpc>
                          <a:spcPct val="107000"/>
                        </a:lnSpc>
                        <a:spcAft>
                          <a:spcPts val="600"/>
                        </a:spcAft>
                      </a:pPr>
                      <a:r>
                        <a:rPr lang="it-IT" sz="1800" kern="100">
                          <a:effectLst/>
                        </a:rPr>
                        <a:t>Numero assunzioni complessive a tempo indeterminato</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Output</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10628217"/>
                  </a:ext>
                </a:extLst>
              </a:tr>
              <a:tr h="590628">
                <a:tc>
                  <a:txBody>
                    <a:bodyPr/>
                    <a:lstStyle/>
                    <a:p>
                      <a:pPr algn="just">
                        <a:lnSpc>
                          <a:spcPct val="107000"/>
                        </a:lnSpc>
                        <a:spcAft>
                          <a:spcPts val="600"/>
                        </a:spcAft>
                      </a:pPr>
                      <a:r>
                        <a:rPr lang="it-IT" sz="1800" kern="100" dirty="0">
                          <a:effectLst/>
                        </a:rPr>
                        <a:t>Reclutamento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92D050"/>
                    </a:solidFill>
                  </a:tcPr>
                </a:tc>
                <a:tc>
                  <a:txBody>
                    <a:bodyPr/>
                    <a:lstStyle/>
                    <a:p>
                      <a:pPr algn="just">
                        <a:lnSpc>
                          <a:spcPct val="107000"/>
                        </a:lnSpc>
                        <a:spcAft>
                          <a:spcPts val="600"/>
                        </a:spcAft>
                      </a:pPr>
                      <a:r>
                        <a:rPr lang="it-IT" sz="1800" kern="100">
                          <a:effectLst/>
                        </a:rPr>
                        <a:t>Tempi medi espletamento selezioni pubbliche esterne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Giorni tra bando e graduatoria vincitori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Numero concorsi effettuati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65853219"/>
                  </a:ext>
                </a:extLst>
              </a:tr>
              <a:tr h="892639">
                <a:tc>
                  <a:txBody>
                    <a:bodyPr/>
                    <a:lstStyle/>
                    <a:p>
                      <a:pPr algn="just">
                        <a:lnSpc>
                          <a:spcPct val="107000"/>
                        </a:lnSpc>
                        <a:spcAft>
                          <a:spcPts val="600"/>
                        </a:spcAft>
                      </a:pPr>
                      <a:r>
                        <a:rPr lang="it-IT" sz="1800" kern="100" dirty="0">
                          <a:effectLst/>
                        </a:rPr>
                        <a:t>Reclutamento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92D050"/>
                    </a:solidFill>
                  </a:tcPr>
                </a:tc>
                <a:tc>
                  <a:txBody>
                    <a:bodyPr/>
                    <a:lstStyle/>
                    <a:p>
                      <a:pPr algn="just">
                        <a:lnSpc>
                          <a:spcPct val="107000"/>
                        </a:lnSpc>
                        <a:spcAft>
                          <a:spcPts val="600"/>
                        </a:spcAft>
                      </a:pPr>
                      <a:r>
                        <a:rPr lang="it-IT" sz="1800" kern="100">
                          <a:effectLst/>
                        </a:rPr>
                        <a:t>Tempo medio di assunzione (Time to Hire)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Somma dei giorni per completare ogni assunzione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Numero di assunzioni effettuate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Efficienza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1353403"/>
                  </a:ext>
                </a:extLst>
              </a:tr>
              <a:tr h="590628">
                <a:tc>
                  <a:txBody>
                    <a:bodyPr/>
                    <a:lstStyle/>
                    <a:p>
                      <a:pPr algn="just">
                        <a:lnSpc>
                          <a:spcPct val="107000"/>
                        </a:lnSpc>
                        <a:spcAft>
                          <a:spcPts val="600"/>
                        </a:spcAft>
                      </a:pPr>
                      <a:r>
                        <a:rPr lang="it-IT" sz="1800" kern="100" dirty="0">
                          <a:effectLst/>
                        </a:rPr>
                        <a:t>Reclutamento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92D050"/>
                    </a:solidFill>
                  </a:tcPr>
                </a:tc>
                <a:tc>
                  <a:txBody>
                    <a:bodyPr/>
                    <a:lstStyle/>
                    <a:p>
                      <a:pPr algn="just">
                        <a:lnSpc>
                          <a:spcPct val="107000"/>
                        </a:lnSpc>
                        <a:spcAft>
                          <a:spcPts val="600"/>
                        </a:spcAft>
                      </a:pPr>
                      <a:r>
                        <a:rPr lang="it-IT" sz="1800" kern="100">
                          <a:effectLst/>
                        </a:rPr>
                        <a:t>Numero procedure selettive esterne gestite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Output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301470"/>
                  </a:ext>
                </a:extLst>
              </a:tr>
            </a:tbl>
          </a:graphicData>
        </a:graphic>
      </p:graphicFrame>
    </p:spTree>
    <p:extLst>
      <p:ext uri="{BB962C8B-B14F-4D97-AF65-F5344CB8AC3E}">
        <p14:creationId xmlns:p14="http://schemas.microsoft.com/office/powerpoint/2010/main" val="2171371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84439-15C4-5FBF-A0FB-DB3B034A142F}"/>
              </a:ext>
            </a:extLst>
          </p:cNvPr>
          <p:cNvSpPr>
            <a:spLocks noGrp="1"/>
          </p:cNvSpPr>
          <p:nvPr>
            <p:ph type="title"/>
          </p:nvPr>
        </p:nvSpPr>
        <p:spPr/>
        <p:txBody>
          <a:bodyPr/>
          <a:lstStyle/>
          <a:p>
            <a:r>
              <a:rPr lang="it-IT" dirty="0"/>
              <a:t>Indicatori di performance (KPI) per i processi HR</a:t>
            </a:r>
          </a:p>
        </p:txBody>
      </p:sp>
      <p:graphicFrame>
        <p:nvGraphicFramePr>
          <p:cNvPr id="6" name="Segnaposto contenuto 5">
            <a:extLst>
              <a:ext uri="{FF2B5EF4-FFF2-40B4-BE49-F238E27FC236}">
                <a16:creationId xmlns:a16="http://schemas.microsoft.com/office/drawing/2014/main" id="{3DD0CBDF-A3D2-74A1-1E4E-79408CB71F8D}"/>
              </a:ext>
            </a:extLst>
          </p:cNvPr>
          <p:cNvGraphicFramePr>
            <a:graphicFrameLocks noGrp="1"/>
          </p:cNvGraphicFramePr>
          <p:nvPr>
            <p:ph idx="1"/>
            <p:extLst>
              <p:ext uri="{D42A27DB-BD31-4B8C-83A1-F6EECF244321}">
                <p14:modId xmlns:p14="http://schemas.microsoft.com/office/powerpoint/2010/main" val="832473673"/>
              </p:ext>
            </p:extLst>
          </p:nvPr>
        </p:nvGraphicFramePr>
        <p:xfrm>
          <a:off x="572655" y="1016000"/>
          <a:ext cx="10843491" cy="5006107"/>
        </p:xfrm>
        <a:graphic>
          <a:graphicData uri="http://schemas.openxmlformats.org/drawingml/2006/table">
            <a:tbl>
              <a:tblPr firstRow="1" firstCol="1" bandRow="1">
                <a:tableStyleId>{5C22544A-7EE6-4342-B048-85BDC9FD1C3A}</a:tableStyleId>
              </a:tblPr>
              <a:tblGrid>
                <a:gridCol w="1561462">
                  <a:extLst>
                    <a:ext uri="{9D8B030D-6E8A-4147-A177-3AD203B41FA5}">
                      <a16:colId xmlns:a16="http://schemas.microsoft.com/office/drawing/2014/main" val="1607921107"/>
                    </a:ext>
                  </a:extLst>
                </a:gridCol>
                <a:gridCol w="2984129">
                  <a:extLst>
                    <a:ext uri="{9D8B030D-6E8A-4147-A177-3AD203B41FA5}">
                      <a16:colId xmlns:a16="http://schemas.microsoft.com/office/drawing/2014/main" val="3454496347"/>
                    </a:ext>
                  </a:extLst>
                </a:gridCol>
                <a:gridCol w="2539546">
                  <a:extLst>
                    <a:ext uri="{9D8B030D-6E8A-4147-A177-3AD203B41FA5}">
                      <a16:colId xmlns:a16="http://schemas.microsoft.com/office/drawing/2014/main" val="354378271"/>
                    </a:ext>
                  </a:extLst>
                </a:gridCol>
                <a:gridCol w="1882430">
                  <a:extLst>
                    <a:ext uri="{9D8B030D-6E8A-4147-A177-3AD203B41FA5}">
                      <a16:colId xmlns:a16="http://schemas.microsoft.com/office/drawing/2014/main" val="1486379512"/>
                    </a:ext>
                  </a:extLst>
                </a:gridCol>
                <a:gridCol w="1875924">
                  <a:extLst>
                    <a:ext uri="{9D8B030D-6E8A-4147-A177-3AD203B41FA5}">
                      <a16:colId xmlns:a16="http://schemas.microsoft.com/office/drawing/2014/main" val="3357640979"/>
                    </a:ext>
                  </a:extLst>
                </a:gridCol>
              </a:tblGrid>
              <a:tr h="586606">
                <a:tc>
                  <a:txBody>
                    <a:bodyPr/>
                    <a:lstStyle/>
                    <a:p>
                      <a:pPr algn="ctr">
                        <a:lnSpc>
                          <a:spcPct val="107000"/>
                        </a:lnSpc>
                        <a:spcAft>
                          <a:spcPts val="600"/>
                        </a:spcAft>
                      </a:pPr>
                      <a:r>
                        <a:rPr lang="it-IT" sz="1800" kern="100" dirty="0">
                          <a:effectLst/>
                        </a:rPr>
                        <a:t>Ambito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Indicatore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Numeratore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Denominatore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Tipologia di indicatore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242810"/>
                  </a:ext>
                </a:extLst>
              </a:tr>
              <a:tr h="886561">
                <a:tc>
                  <a:txBody>
                    <a:bodyPr/>
                    <a:lstStyle/>
                    <a:p>
                      <a:pPr algn="l">
                        <a:lnSpc>
                          <a:spcPct val="107000"/>
                        </a:lnSpc>
                        <a:spcAft>
                          <a:spcPts val="600"/>
                        </a:spcAft>
                      </a:pPr>
                      <a:r>
                        <a:rPr lang="it-IT" sz="1800" kern="100" dirty="0">
                          <a:effectLst/>
                        </a:rPr>
                        <a:t>Gestione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C000"/>
                    </a:solidFill>
                  </a:tcPr>
                </a:tc>
                <a:tc>
                  <a:txBody>
                    <a:bodyPr/>
                    <a:lstStyle/>
                    <a:p>
                      <a:pPr algn="l">
                        <a:lnSpc>
                          <a:spcPct val="107000"/>
                        </a:lnSpc>
                        <a:spcAft>
                          <a:spcPts val="600"/>
                        </a:spcAft>
                      </a:pPr>
                      <a:r>
                        <a:rPr lang="it-IT" sz="1800" kern="100" dirty="0">
                          <a:effectLst/>
                        </a:rPr>
                        <a:t>Tasso di turnover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Numero di dipendenti che lasciano l'organizzazione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Numero medio di dipendenti durante il periodo</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Efficacia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6640227"/>
                  </a:ext>
                </a:extLst>
              </a:tr>
              <a:tr h="1186516">
                <a:tc>
                  <a:txBody>
                    <a:bodyPr/>
                    <a:lstStyle/>
                    <a:p>
                      <a:pPr algn="l">
                        <a:lnSpc>
                          <a:spcPct val="107000"/>
                        </a:lnSpc>
                        <a:spcAft>
                          <a:spcPts val="600"/>
                        </a:spcAft>
                      </a:pPr>
                      <a:r>
                        <a:rPr lang="it-IT" sz="1800" kern="100" dirty="0">
                          <a:effectLst/>
                        </a:rPr>
                        <a:t>Gestione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C000"/>
                    </a:solidFill>
                  </a:tcPr>
                </a:tc>
                <a:tc>
                  <a:txBody>
                    <a:bodyPr/>
                    <a:lstStyle/>
                    <a:p>
                      <a:pPr algn="l">
                        <a:lnSpc>
                          <a:spcPct val="107000"/>
                        </a:lnSpc>
                        <a:spcAft>
                          <a:spcPts val="600"/>
                        </a:spcAft>
                      </a:pPr>
                      <a:r>
                        <a:rPr lang="it-IT" sz="1800" kern="100" dirty="0">
                          <a:effectLst/>
                        </a:rPr>
                        <a:t>Tasso di retention (fidelizzazione)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Numero di dipendenti rimasti nell'organizzazione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Numero di dipendenti all'inizio del periodo</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Efficacia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8367372"/>
                  </a:ext>
                </a:extLst>
              </a:tr>
              <a:tr h="586606">
                <a:tc>
                  <a:txBody>
                    <a:bodyPr/>
                    <a:lstStyle/>
                    <a:p>
                      <a:pPr algn="l">
                        <a:lnSpc>
                          <a:spcPct val="107000"/>
                        </a:lnSpc>
                        <a:spcAft>
                          <a:spcPts val="600"/>
                        </a:spcAft>
                      </a:pPr>
                      <a:r>
                        <a:rPr lang="it-IT" sz="1800" kern="100" dirty="0">
                          <a:effectLst/>
                        </a:rPr>
                        <a:t>Gestione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C000"/>
                    </a:solidFill>
                  </a:tcPr>
                </a:tc>
                <a:tc>
                  <a:txBody>
                    <a:bodyPr/>
                    <a:lstStyle/>
                    <a:p>
                      <a:pPr algn="l">
                        <a:lnSpc>
                          <a:spcPct val="107000"/>
                        </a:lnSpc>
                        <a:spcAft>
                          <a:spcPts val="600"/>
                        </a:spcAft>
                      </a:pPr>
                      <a:r>
                        <a:rPr lang="it-IT" sz="1800" kern="100" dirty="0">
                          <a:effectLst/>
                        </a:rPr>
                        <a:t>Numero pratiche previdenziali/TFR gestite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Output</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9723874"/>
                  </a:ext>
                </a:extLst>
              </a:tr>
              <a:tr h="586606">
                <a:tc>
                  <a:txBody>
                    <a:bodyPr/>
                    <a:lstStyle/>
                    <a:p>
                      <a:pPr algn="l">
                        <a:lnSpc>
                          <a:spcPct val="107000"/>
                        </a:lnSpc>
                        <a:spcAft>
                          <a:spcPts val="600"/>
                        </a:spcAft>
                      </a:pPr>
                      <a:r>
                        <a:rPr lang="it-IT" sz="1800" kern="100" dirty="0">
                          <a:effectLst/>
                        </a:rPr>
                        <a:t>Gestione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C000"/>
                    </a:solidFill>
                  </a:tcPr>
                </a:tc>
                <a:tc>
                  <a:txBody>
                    <a:bodyPr/>
                    <a:lstStyle/>
                    <a:p>
                      <a:pPr algn="l">
                        <a:lnSpc>
                          <a:spcPct val="107000"/>
                        </a:lnSpc>
                        <a:spcAft>
                          <a:spcPts val="600"/>
                        </a:spcAft>
                      </a:pPr>
                      <a:r>
                        <a:rPr lang="it-IT" sz="1800" kern="100" dirty="0">
                          <a:effectLst/>
                        </a:rPr>
                        <a:t>Pratiche previdenziali gestite per addetto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Pratiche previdenziali gestite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Addetti alla previdenza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Efficienza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80928903"/>
                  </a:ext>
                </a:extLst>
              </a:tr>
              <a:tr h="586606">
                <a:tc>
                  <a:txBody>
                    <a:bodyPr/>
                    <a:lstStyle/>
                    <a:p>
                      <a:pPr algn="l">
                        <a:lnSpc>
                          <a:spcPct val="107000"/>
                        </a:lnSpc>
                        <a:spcAft>
                          <a:spcPts val="600"/>
                        </a:spcAft>
                      </a:pPr>
                      <a:r>
                        <a:rPr lang="it-IT" sz="1800" kern="100" dirty="0">
                          <a:effectLst/>
                        </a:rPr>
                        <a:t>Gestione del personale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C000"/>
                    </a:solidFill>
                  </a:tcPr>
                </a:tc>
                <a:tc>
                  <a:txBody>
                    <a:bodyPr/>
                    <a:lstStyle/>
                    <a:p>
                      <a:pPr algn="l">
                        <a:lnSpc>
                          <a:spcPct val="107000"/>
                        </a:lnSpc>
                        <a:spcAft>
                          <a:spcPts val="600"/>
                        </a:spcAft>
                      </a:pPr>
                      <a:r>
                        <a:rPr lang="it-IT" sz="1800" kern="100" dirty="0">
                          <a:effectLst/>
                        </a:rPr>
                        <a:t>Numero cedolini gestiti annualmente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Output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0532112"/>
                  </a:ext>
                </a:extLst>
              </a:tr>
              <a:tr h="586606">
                <a:tc>
                  <a:txBody>
                    <a:bodyPr/>
                    <a:lstStyle/>
                    <a:p>
                      <a:pPr algn="l">
                        <a:lnSpc>
                          <a:spcPct val="107000"/>
                        </a:lnSpc>
                        <a:spcAft>
                          <a:spcPts val="600"/>
                        </a:spcAft>
                      </a:pPr>
                      <a:r>
                        <a:rPr lang="it-IT" sz="1800" kern="100" dirty="0">
                          <a:effectLst/>
                        </a:rPr>
                        <a:t>Organizzazione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Tempo medio applicazione CCNL/contratti decentrati</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a:effectLst/>
                        </a:rPr>
                        <a:t>Giorni medi applicazione contratti</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70722950"/>
                  </a:ext>
                </a:extLst>
              </a:tr>
            </a:tbl>
          </a:graphicData>
        </a:graphic>
      </p:graphicFrame>
    </p:spTree>
    <p:extLst>
      <p:ext uri="{BB962C8B-B14F-4D97-AF65-F5344CB8AC3E}">
        <p14:creationId xmlns:p14="http://schemas.microsoft.com/office/powerpoint/2010/main" val="2799275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84439-15C4-5FBF-A0FB-DB3B034A142F}"/>
              </a:ext>
            </a:extLst>
          </p:cNvPr>
          <p:cNvSpPr>
            <a:spLocks noGrp="1"/>
          </p:cNvSpPr>
          <p:nvPr>
            <p:ph type="title"/>
          </p:nvPr>
        </p:nvSpPr>
        <p:spPr/>
        <p:txBody>
          <a:bodyPr/>
          <a:lstStyle/>
          <a:p>
            <a:r>
              <a:rPr lang="it-IT" dirty="0"/>
              <a:t>Indicatori di performance (KPI) per i processi HR</a:t>
            </a:r>
          </a:p>
        </p:txBody>
      </p:sp>
      <p:graphicFrame>
        <p:nvGraphicFramePr>
          <p:cNvPr id="6" name="Segnaposto contenuto 5">
            <a:extLst>
              <a:ext uri="{FF2B5EF4-FFF2-40B4-BE49-F238E27FC236}">
                <a16:creationId xmlns:a16="http://schemas.microsoft.com/office/drawing/2014/main" id="{76E88B79-87E7-EB54-933E-BEEF219D7490}"/>
              </a:ext>
            </a:extLst>
          </p:cNvPr>
          <p:cNvGraphicFramePr>
            <a:graphicFrameLocks noGrp="1"/>
          </p:cNvGraphicFramePr>
          <p:nvPr>
            <p:ph idx="1"/>
            <p:extLst>
              <p:ext uri="{D42A27DB-BD31-4B8C-83A1-F6EECF244321}">
                <p14:modId xmlns:p14="http://schemas.microsoft.com/office/powerpoint/2010/main" val="3509854558"/>
              </p:ext>
            </p:extLst>
          </p:nvPr>
        </p:nvGraphicFramePr>
        <p:xfrm>
          <a:off x="406399" y="822036"/>
          <a:ext cx="10871201" cy="5191827"/>
        </p:xfrm>
        <a:graphic>
          <a:graphicData uri="http://schemas.openxmlformats.org/drawingml/2006/table">
            <a:tbl>
              <a:tblPr firstRow="1" firstCol="1" bandRow="1">
                <a:tableStyleId>{5C22544A-7EE6-4342-B048-85BDC9FD1C3A}</a:tableStyleId>
              </a:tblPr>
              <a:tblGrid>
                <a:gridCol w="1565453">
                  <a:extLst>
                    <a:ext uri="{9D8B030D-6E8A-4147-A177-3AD203B41FA5}">
                      <a16:colId xmlns:a16="http://schemas.microsoft.com/office/drawing/2014/main" val="3567878982"/>
                    </a:ext>
                  </a:extLst>
                </a:gridCol>
                <a:gridCol w="2991754">
                  <a:extLst>
                    <a:ext uri="{9D8B030D-6E8A-4147-A177-3AD203B41FA5}">
                      <a16:colId xmlns:a16="http://schemas.microsoft.com/office/drawing/2014/main" val="2450573749"/>
                    </a:ext>
                  </a:extLst>
                </a:gridCol>
                <a:gridCol w="2546036">
                  <a:extLst>
                    <a:ext uri="{9D8B030D-6E8A-4147-A177-3AD203B41FA5}">
                      <a16:colId xmlns:a16="http://schemas.microsoft.com/office/drawing/2014/main" val="431518656"/>
                    </a:ext>
                  </a:extLst>
                </a:gridCol>
                <a:gridCol w="1887240">
                  <a:extLst>
                    <a:ext uri="{9D8B030D-6E8A-4147-A177-3AD203B41FA5}">
                      <a16:colId xmlns:a16="http://schemas.microsoft.com/office/drawing/2014/main" val="1134673665"/>
                    </a:ext>
                  </a:extLst>
                </a:gridCol>
                <a:gridCol w="1880718">
                  <a:extLst>
                    <a:ext uri="{9D8B030D-6E8A-4147-A177-3AD203B41FA5}">
                      <a16:colId xmlns:a16="http://schemas.microsoft.com/office/drawing/2014/main" val="3592906133"/>
                    </a:ext>
                  </a:extLst>
                </a:gridCol>
              </a:tblGrid>
              <a:tr h="504541">
                <a:tc>
                  <a:txBody>
                    <a:bodyPr/>
                    <a:lstStyle/>
                    <a:p>
                      <a:pPr algn="ctr">
                        <a:lnSpc>
                          <a:spcPct val="107000"/>
                        </a:lnSpc>
                        <a:spcAft>
                          <a:spcPts val="600"/>
                        </a:spcAft>
                      </a:pPr>
                      <a:r>
                        <a:rPr lang="it-IT" sz="1800" kern="100" dirty="0">
                          <a:effectLst/>
                        </a:rPr>
                        <a:t>Ambito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Indicatore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Numeratore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Denominatore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600"/>
                        </a:spcAft>
                      </a:pPr>
                      <a:r>
                        <a:rPr lang="it-IT" sz="1800" kern="100">
                          <a:effectLst/>
                        </a:rPr>
                        <a:t>Tipologia di indicatore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6758869"/>
                  </a:ext>
                </a:extLst>
              </a:tr>
              <a:tr h="762533">
                <a:tc>
                  <a:txBody>
                    <a:bodyPr/>
                    <a:lstStyle/>
                    <a:p>
                      <a:pPr algn="just">
                        <a:lnSpc>
                          <a:spcPct val="107000"/>
                        </a:lnSpc>
                        <a:spcAft>
                          <a:spcPts val="600"/>
                        </a:spcAft>
                      </a:pPr>
                      <a:r>
                        <a:rPr lang="it-IT" sz="1800" kern="100" dirty="0">
                          <a:effectLst/>
                        </a:rPr>
                        <a:t>Diffusione Servizi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 diffusione dei servizi in forma associata sul territorio provinciale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N. Comuni con convenzioni attive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Totale Comuni della Provincia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96720033"/>
                  </a:ext>
                </a:extLst>
              </a:tr>
              <a:tr h="504541">
                <a:tc>
                  <a:txBody>
                    <a:bodyPr/>
                    <a:lstStyle/>
                    <a:p>
                      <a:pPr algn="just">
                        <a:lnSpc>
                          <a:spcPct val="107000"/>
                        </a:lnSpc>
                        <a:spcAft>
                          <a:spcPts val="600"/>
                        </a:spcAft>
                      </a:pPr>
                      <a:r>
                        <a:rPr lang="it-IT" sz="1800" kern="100" dirty="0">
                          <a:effectLst/>
                        </a:rPr>
                        <a:t>Formazione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3FE19B"/>
                    </a:solidFill>
                  </a:tcPr>
                </a:tc>
                <a:tc>
                  <a:txBody>
                    <a:bodyPr/>
                    <a:lstStyle/>
                    <a:p>
                      <a:pPr algn="l">
                        <a:lnSpc>
                          <a:spcPct val="107000"/>
                        </a:lnSpc>
                        <a:spcAft>
                          <a:spcPts val="600"/>
                        </a:spcAft>
                      </a:pPr>
                      <a:r>
                        <a:rPr lang="it-IT" sz="1800" kern="100" dirty="0">
                          <a:effectLst/>
                        </a:rPr>
                        <a:t>N. ore formazione per dipendente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Ore formazione attivata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N. dipendenti Provincia + Comuni</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111460"/>
                  </a:ext>
                </a:extLst>
              </a:tr>
              <a:tr h="1020525">
                <a:tc>
                  <a:txBody>
                    <a:bodyPr/>
                    <a:lstStyle/>
                    <a:p>
                      <a:pPr algn="just">
                        <a:lnSpc>
                          <a:spcPct val="107000"/>
                        </a:lnSpc>
                        <a:spcAft>
                          <a:spcPts val="600"/>
                        </a:spcAft>
                      </a:pPr>
                      <a:r>
                        <a:rPr lang="it-IT" sz="1800" kern="100" dirty="0">
                          <a:effectLst/>
                        </a:rPr>
                        <a:t>Formazione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3FE19B"/>
                    </a:solidFill>
                  </a:tcPr>
                </a:tc>
                <a:tc>
                  <a:txBody>
                    <a:bodyPr/>
                    <a:lstStyle/>
                    <a:p>
                      <a:pPr algn="l">
                        <a:lnSpc>
                          <a:spcPct val="107000"/>
                        </a:lnSpc>
                        <a:spcAft>
                          <a:spcPts val="600"/>
                        </a:spcAft>
                      </a:pPr>
                      <a:r>
                        <a:rPr lang="it-IT" sz="1800" kern="100" dirty="0">
                          <a:effectLst/>
                        </a:rPr>
                        <a:t>Percentuale di completamento della formazione obbligatoria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Numero di dipendenti che hanno completato la formazione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Numero totale di dipendenti obbligati alla formazione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2075465"/>
                  </a:ext>
                </a:extLst>
              </a:tr>
              <a:tr h="504541">
                <a:tc>
                  <a:txBody>
                    <a:bodyPr/>
                    <a:lstStyle/>
                    <a:p>
                      <a:pPr algn="just">
                        <a:lnSpc>
                          <a:spcPct val="107000"/>
                        </a:lnSpc>
                        <a:spcAft>
                          <a:spcPts val="600"/>
                        </a:spcAft>
                      </a:pPr>
                      <a:r>
                        <a:rPr lang="it-IT" sz="1800" kern="100">
                          <a:effectLst/>
                        </a:rPr>
                        <a:t>Transizione Digitale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Riduzione stampe (= aumento digitalizzazione)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Costo annuale per stampe cartacee</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Efficienza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1856190"/>
                  </a:ext>
                </a:extLst>
              </a:tr>
              <a:tr h="762533">
                <a:tc>
                  <a:txBody>
                    <a:bodyPr/>
                    <a:lstStyle/>
                    <a:p>
                      <a:pPr algn="just">
                        <a:lnSpc>
                          <a:spcPct val="107000"/>
                        </a:lnSpc>
                        <a:spcAft>
                          <a:spcPts val="600"/>
                        </a:spcAft>
                      </a:pPr>
                      <a:r>
                        <a:rPr lang="it-IT" sz="1800" kern="100" dirty="0">
                          <a:effectLst/>
                        </a:rPr>
                        <a:t>Benessere organizzativo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ED7D31"/>
                    </a:solidFill>
                  </a:tcPr>
                </a:tc>
                <a:tc>
                  <a:txBody>
                    <a:bodyPr/>
                    <a:lstStyle/>
                    <a:p>
                      <a:pPr algn="l">
                        <a:lnSpc>
                          <a:spcPct val="107000"/>
                        </a:lnSpc>
                        <a:spcAft>
                          <a:spcPts val="600"/>
                        </a:spcAft>
                      </a:pPr>
                      <a:r>
                        <a:rPr lang="it-IT" sz="1800" kern="100">
                          <a:effectLst/>
                        </a:rPr>
                        <a:t>Indice di soddisfazione dei dipendenti (Provincia e Comuni)</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Punteggio medio dei sondaggi di soddisfazione</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Numero totale di risposte ai sondaggi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Efficacia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7747258"/>
                  </a:ext>
                </a:extLst>
              </a:tr>
              <a:tr h="504541">
                <a:tc>
                  <a:txBody>
                    <a:bodyPr/>
                    <a:lstStyle/>
                    <a:p>
                      <a:pPr algn="just">
                        <a:lnSpc>
                          <a:spcPct val="107000"/>
                        </a:lnSpc>
                        <a:spcAft>
                          <a:spcPts val="600"/>
                        </a:spcAft>
                      </a:pPr>
                      <a:r>
                        <a:rPr lang="it-IT" sz="1800" kern="100" dirty="0">
                          <a:effectLst/>
                        </a:rPr>
                        <a:t>Benessere organizzativo</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ED7D31"/>
                    </a:solidFill>
                  </a:tcPr>
                </a:tc>
                <a:tc>
                  <a:txBody>
                    <a:bodyPr/>
                    <a:lstStyle/>
                    <a:p>
                      <a:pPr algn="l">
                        <a:lnSpc>
                          <a:spcPct val="107000"/>
                        </a:lnSpc>
                        <a:spcAft>
                          <a:spcPts val="600"/>
                        </a:spcAft>
                      </a:pPr>
                      <a:r>
                        <a:rPr lang="it-IT" sz="1800" kern="100">
                          <a:effectLst/>
                        </a:rPr>
                        <a:t>Tasso di assenteismo</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a:effectLst/>
                        </a:rPr>
                        <a:t>Giorni totali di assenza non giustificata</a:t>
                      </a:r>
                      <a:endParaRPr lang="it-IT"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Giorni lavorativi totali disponibili</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07000"/>
                        </a:lnSpc>
                        <a:spcAft>
                          <a:spcPts val="600"/>
                        </a:spcAft>
                      </a:pPr>
                      <a:r>
                        <a:rPr lang="it-IT" sz="1800" kern="100" dirty="0">
                          <a:effectLst/>
                        </a:rPr>
                        <a:t>Efficienza</a:t>
                      </a:r>
                      <a:endParaRPr lang="it-IT"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2450565"/>
                  </a:ext>
                </a:extLst>
              </a:tr>
            </a:tbl>
          </a:graphicData>
        </a:graphic>
      </p:graphicFrame>
    </p:spTree>
    <p:extLst>
      <p:ext uri="{BB962C8B-B14F-4D97-AF65-F5344CB8AC3E}">
        <p14:creationId xmlns:p14="http://schemas.microsoft.com/office/powerpoint/2010/main" val="3617622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BEE2B-8BFB-AFF6-0F7C-029D32F6564C}"/>
              </a:ext>
            </a:extLst>
          </p:cNvPr>
          <p:cNvSpPr>
            <a:spLocks noGrp="1"/>
          </p:cNvSpPr>
          <p:nvPr>
            <p:ph type="title"/>
          </p:nvPr>
        </p:nvSpPr>
        <p:spPr/>
        <p:txBody>
          <a:bodyPr/>
          <a:lstStyle/>
          <a:p>
            <a:r>
              <a:rPr lang="it-IT" dirty="0"/>
              <a:t>Sistema di gestione della qualità</a:t>
            </a:r>
          </a:p>
        </p:txBody>
      </p:sp>
      <p:sp>
        <p:nvSpPr>
          <p:cNvPr id="3" name="Segnaposto contenuto 2">
            <a:extLst>
              <a:ext uri="{FF2B5EF4-FFF2-40B4-BE49-F238E27FC236}">
                <a16:creationId xmlns:a16="http://schemas.microsoft.com/office/drawing/2014/main" id="{C7EF021E-70E1-4963-5665-3FBE87A07727}"/>
              </a:ext>
            </a:extLst>
          </p:cNvPr>
          <p:cNvSpPr>
            <a:spLocks noGrp="1"/>
          </p:cNvSpPr>
          <p:nvPr>
            <p:ph idx="1"/>
          </p:nvPr>
        </p:nvSpPr>
        <p:spPr>
          <a:xfrm>
            <a:off x="341745" y="1394691"/>
            <a:ext cx="11323782" cy="4782272"/>
          </a:xfrm>
        </p:spPr>
        <p:txBody>
          <a:bodyPr>
            <a:normAutofit/>
          </a:bodyPr>
          <a:lstStyle/>
          <a:p>
            <a:r>
              <a:rPr lang="it-IT" dirty="0"/>
              <a:t>Nell’ottica dell’analisi e del miglioramento, </a:t>
            </a:r>
            <a:r>
              <a:rPr lang="it-IT" b="1" dirty="0"/>
              <a:t>adottare un sistema di gestione per la qualità conforme alla norma ISO 9001</a:t>
            </a:r>
            <a:r>
              <a:rPr lang="it-IT" dirty="0"/>
              <a:t> si rivela una scelta strategica: </a:t>
            </a:r>
          </a:p>
          <a:p>
            <a:r>
              <a:rPr lang="it-IT" dirty="0"/>
              <a:t>aiuta a formalizzare e standardizzare i processi, garantendo conformità normativa, tracciabilità delle attività e responsabilità chiare, elementi fondamentali per un modello avanzato di gestione del personale.</a:t>
            </a:r>
          </a:p>
          <a:p>
            <a:endParaRPr lang="it-IT" dirty="0"/>
          </a:p>
        </p:txBody>
      </p:sp>
    </p:spTree>
    <p:extLst>
      <p:ext uri="{BB962C8B-B14F-4D97-AF65-F5344CB8AC3E}">
        <p14:creationId xmlns:p14="http://schemas.microsoft.com/office/powerpoint/2010/main" val="4203518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8A0CFD-AB39-A187-AD5F-456FE4D5F3F8}"/>
              </a:ext>
            </a:extLst>
          </p:cNvPr>
          <p:cNvSpPr>
            <a:spLocks noGrp="1"/>
          </p:cNvSpPr>
          <p:nvPr>
            <p:ph type="title"/>
          </p:nvPr>
        </p:nvSpPr>
        <p:spPr/>
        <p:txBody>
          <a:bodyPr/>
          <a:lstStyle/>
          <a:p>
            <a:r>
              <a:rPr lang="it-IT" dirty="0"/>
              <a:t>Metodo </a:t>
            </a:r>
            <a:r>
              <a:rPr lang="it-IT" dirty="0" err="1"/>
              <a:t>PDCA</a:t>
            </a:r>
            <a:r>
              <a:rPr lang="it-IT" dirty="0"/>
              <a:t> </a:t>
            </a:r>
          </a:p>
        </p:txBody>
      </p:sp>
      <p:sp>
        <p:nvSpPr>
          <p:cNvPr id="3" name="Segnaposto contenuto 2">
            <a:extLst>
              <a:ext uri="{FF2B5EF4-FFF2-40B4-BE49-F238E27FC236}">
                <a16:creationId xmlns:a16="http://schemas.microsoft.com/office/drawing/2014/main" id="{AC02E064-896B-7CA2-2620-DC872888C01E}"/>
              </a:ext>
            </a:extLst>
          </p:cNvPr>
          <p:cNvSpPr>
            <a:spLocks noGrp="1"/>
          </p:cNvSpPr>
          <p:nvPr>
            <p:ph idx="1"/>
          </p:nvPr>
        </p:nvSpPr>
        <p:spPr>
          <a:xfrm>
            <a:off x="341745" y="1394691"/>
            <a:ext cx="8599055" cy="4782272"/>
          </a:xfrm>
        </p:spPr>
        <p:txBody>
          <a:bodyPr/>
          <a:lstStyle/>
          <a:p>
            <a:pPr marL="0" indent="0">
              <a:buNone/>
            </a:pPr>
            <a:r>
              <a:rPr lang="it-IT" dirty="0"/>
              <a:t>Il metodo </a:t>
            </a:r>
            <a:r>
              <a:rPr lang="it-IT" dirty="0" err="1"/>
              <a:t>PDCA</a:t>
            </a:r>
            <a:r>
              <a:rPr lang="it-IT" dirty="0"/>
              <a:t> inoltre potrà supportare la fase di introduzione di nuovi servizi in quanto:</a:t>
            </a:r>
          </a:p>
          <a:p>
            <a:r>
              <a:rPr lang="it-IT" b="1" dirty="0"/>
              <a:t>Plan: </a:t>
            </a:r>
            <a:r>
              <a:rPr lang="it-IT" dirty="0"/>
              <a:t>si definiranno le nuove procedure operative per la gestione dei servizi in forma associata</a:t>
            </a:r>
          </a:p>
          <a:p>
            <a:r>
              <a:rPr lang="it-IT" b="1" dirty="0"/>
              <a:t>Do: </a:t>
            </a:r>
            <a:r>
              <a:rPr lang="it-IT" dirty="0"/>
              <a:t>si procederà con le prime esecuzioni operative (progetto pilota)</a:t>
            </a:r>
          </a:p>
          <a:p>
            <a:r>
              <a:rPr lang="it-IT" b="1" dirty="0"/>
              <a:t>Check: </a:t>
            </a:r>
            <a:r>
              <a:rPr lang="it-IT" dirty="0"/>
              <a:t>si avrà la fase di verifica e monitoraggio di quanto erogato in forma associata</a:t>
            </a:r>
          </a:p>
          <a:p>
            <a:r>
              <a:rPr lang="it-IT" b="1" dirty="0"/>
              <a:t>Act</a:t>
            </a:r>
            <a:r>
              <a:rPr lang="it-IT" dirty="0"/>
              <a:t>: miglioramento e aggiornamento grazie al feedback ricevuto dai Comuni</a:t>
            </a:r>
          </a:p>
          <a:p>
            <a:endParaRPr lang="it-IT" dirty="0"/>
          </a:p>
        </p:txBody>
      </p:sp>
      <p:pic>
        <p:nvPicPr>
          <p:cNvPr id="4" name="Segnaposto contenuto 3" descr="Immagine che contiene testo, cerchio, Elementi grafici, diagramma&#10;&#10;Il contenuto generato dall'IA potrebbe non essere corretto.">
            <a:extLst>
              <a:ext uri="{FF2B5EF4-FFF2-40B4-BE49-F238E27FC236}">
                <a16:creationId xmlns:a16="http://schemas.microsoft.com/office/drawing/2014/main" id="{8939DE8E-DD98-0676-593E-B97FE58C6A4D}"/>
              </a:ext>
            </a:extLst>
          </p:cNvPr>
          <p:cNvPicPr>
            <a:picLocks noChangeAspect="1"/>
          </p:cNvPicPr>
          <p:nvPr/>
        </p:nvPicPr>
        <p:blipFill rotWithShape="1">
          <a:blip r:embed="rId2">
            <a:extLst>
              <a:ext uri="{28A0092B-C50C-407E-A947-70E740481C1C}">
                <a14:useLocalDpi xmlns:a14="http://schemas.microsoft.com/office/drawing/2010/main" val="0"/>
              </a:ext>
            </a:extLst>
          </a:blip>
          <a:srcRect l="17239" r="17270"/>
          <a:stretch/>
        </p:blipFill>
        <p:spPr bwMode="auto">
          <a:xfrm>
            <a:off x="9011194" y="1969652"/>
            <a:ext cx="2700515" cy="2747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2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CA56A-4807-2F2D-24C8-5735A094DBF9}"/>
              </a:ext>
            </a:extLst>
          </p:cNvPr>
          <p:cNvSpPr>
            <a:spLocks noGrp="1"/>
          </p:cNvSpPr>
          <p:nvPr>
            <p:ph type="title"/>
          </p:nvPr>
        </p:nvSpPr>
        <p:spPr/>
        <p:txBody>
          <a:bodyPr>
            <a:normAutofit fontScale="90000"/>
          </a:bodyPr>
          <a:lstStyle/>
          <a:p>
            <a:r>
              <a:rPr lang="it-IT" dirty="0"/>
              <a:t>3. Individuazione dei/del Servizi/o da erogare in ambito HR ai comuni</a:t>
            </a:r>
          </a:p>
        </p:txBody>
      </p:sp>
      <p:sp>
        <p:nvSpPr>
          <p:cNvPr id="3" name="Segnaposto contenuto 2">
            <a:extLst>
              <a:ext uri="{FF2B5EF4-FFF2-40B4-BE49-F238E27FC236}">
                <a16:creationId xmlns:a16="http://schemas.microsoft.com/office/drawing/2014/main" id="{383BEF2F-5B63-0380-2478-F07211D9C41F}"/>
              </a:ext>
            </a:extLst>
          </p:cNvPr>
          <p:cNvSpPr>
            <a:spLocks noGrp="1"/>
          </p:cNvSpPr>
          <p:nvPr>
            <p:ph idx="1"/>
          </p:nvPr>
        </p:nvSpPr>
        <p:spPr/>
        <p:txBody>
          <a:bodyPr/>
          <a:lstStyle/>
          <a:p>
            <a:r>
              <a:rPr lang="it-IT" dirty="0"/>
              <a:t>Sulla base della mappatura e delle priorità strategiche territoriali, </a:t>
            </a:r>
          </a:p>
          <a:p>
            <a:pPr marL="0" indent="0">
              <a:buNone/>
            </a:pPr>
            <a:r>
              <a:rPr lang="it-IT" dirty="0"/>
              <a:t>la provincia definisce i servizi da mettere a disposizione. In genere si parte dai più richiesti:</a:t>
            </a:r>
          </a:p>
          <a:p>
            <a:pPr lvl="1"/>
            <a:r>
              <a:rPr lang="it-IT" dirty="0"/>
              <a:t>gestione concorsi e selezioni;</a:t>
            </a:r>
          </a:p>
          <a:p>
            <a:pPr lvl="1"/>
            <a:r>
              <a:rPr lang="it-IT" dirty="0"/>
              <a:t>supporto ai procedimenti disciplinari;</a:t>
            </a:r>
          </a:p>
          <a:p>
            <a:pPr lvl="1"/>
            <a:r>
              <a:rPr lang="it-IT" dirty="0"/>
              <a:t>progettazione ed erogazione della formazione.</a:t>
            </a:r>
          </a:p>
          <a:p>
            <a:r>
              <a:rPr lang="it-IT" dirty="0"/>
              <a:t>La logica è progressiva: si inizia dai servizi a maggiore impatto potenziale, per poi ampliare l’offerta.</a:t>
            </a:r>
          </a:p>
          <a:p>
            <a:endParaRPr lang="it-IT" dirty="0"/>
          </a:p>
        </p:txBody>
      </p:sp>
    </p:spTree>
    <p:extLst>
      <p:ext uri="{BB962C8B-B14F-4D97-AF65-F5344CB8AC3E}">
        <p14:creationId xmlns:p14="http://schemas.microsoft.com/office/powerpoint/2010/main" val="797544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8007E-AB6B-E6FE-25C9-3EB372310A1F}"/>
              </a:ext>
            </a:extLst>
          </p:cNvPr>
          <p:cNvSpPr>
            <a:spLocks noGrp="1"/>
          </p:cNvSpPr>
          <p:nvPr>
            <p:ph type="title"/>
          </p:nvPr>
        </p:nvSpPr>
        <p:spPr>
          <a:xfrm>
            <a:off x="360218" y="444038"/>
            <a:ext cx="11471564" cy="735422"/>
          </a:xfrm>
        </p:spPr>
        <p:txBody>
          <a:bodyPr>
            <a:normAutofit fontScale="90000"/>
          </a:bodyPr>
          <a:lstStyle/>
          <a:p>
            <a:r>
              <a:rPr lang="it-IT" dirty="0"/>
              <a:t>4. Formalizzazione e sviluppo dei ruoli, dei profili professionali e delle competenze</a:t>
            </a:r>
          </a:p>
        </p:txBody>
      </p:sp>
      <p:sp>
        <p:nvSpPr>
          <p:cNvPr id="3" name="Segnaposto contenuto 2">
            <a:extLst>
              <a:ext uri="{FF2B5EF4-FFF2-40B4-BE49-F238E27FC236}">
                <a16:creationId xmlns:a16="http://schemas.microsoft.com/office/drawing/2014/main" id="{52B9EE8D-CA73-9120-2BF8-F7C899CEF6C0}"/>
              </a:ext>
            </a:extLst>
          </p:cNvPr>
          <p:cNvSpPr>
            <a:spLocks noGrp="1"/>
          </p:cNvSpPr>
          <p:nvPr>
            <p:ph idx="1"/>
          </p:nvPr>
        </p:nvSpPr>
        <p:spPr/>
        <p:txBody>
          <a:bodyPr/>
          <a:lstStyle/>
          <a:p>
            <a:r>
              <a:rPr lang="it-IT" dirty="0"/>
              <a:t>La provincia struttura i profili professionali necessari per erogare i servizi e definisce percorsi di crescita delle competenze, sia tecniche sia trasversali. Questa fase può prevedere:</a:t>
            </a:r>
          </a:p>
          <a:p>
            <a:pPr lvl="1"/>
            <a:r>
              <a:rPr lang="it-IT" b="1" dirty="0"/>
              <a:t>formazione specialistica</a:t>
            </a:r>
            <a:r>
              <a:rPr lang="it-IT" dirty="0"/>
              <a:t> del personale;</a:t>
            </a:r>
          </a:p>
          <a:p>
            <a:pPr lvl="1"/>
            <a:r>
              <a:rPr lang="it-IT" dirty="0"/>
              <a:t>eventuale </a:t>
            </a:r>
            <a:r>
              <a:rPr lang="it-IT" b="1" dirty="0"/>
              <a:t>reclutamento di nuove figure</a:t>
            </a:r>
            <a:r>
              <a:rPr lang="it-IT" dirty="0"/>
              <a:t>;</a:t>
            </a:r>
          </a:p>
          <a:p>
            <a:pPr lvl="1"/>
            <a:r>
              <a:rPr lang="it-IT" dirty="0"/>
              <a:t>avvio di </a:t>
            </a:r>
            <a:r>
              <a:rPr lang="it-IT" b="1" dirty="0"/>
              <a:t>progetti pilota su gruppi ristretti di comuni</a:t>
            </a:r>
            <a:r>
              <a:rPr lang="it-IT" dirty="0"/>
              <a:t>.</a:t>
            </a:r>
          </a:p>
          <a:p>
            <a:r>
              <a:rPr lang="it-IT" dirty="0"/>
              <a:t>Si delinea una strategia di sviluppo organizzativo che tenga conto di quanti e quali servizi vengono offerti ai comuni e con quali modalità e strumenti.</a:t>
            </a:r>
          </a:p>
          <a:p>
            <a:endParaRPr lang="it-IT" dirty="0"/>
          </a:p>
        </p:txBody>
      </p:sp>
    </p:spTree>
    <p:extLst>
      <p:ext uri="{BB962C8B-B14F-4D97-AF65-F5344CB8AC3E}">
        <p14:creationId xmlns:p14="http://schemas.microsoft.com/office/powerpoint/2010/main" val="1805660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CAA329-738A-682C-08BF-21978B344784}"/>
              </a:ext>
            </a:extLst>
          </p:cNvPr>
          <p:cNvSpPr>
            <a:spLocks noGrp="1"/>
          </p:cNvSpPr>
          <p:nvPr>
            <p:ph type="title"/>
          </p:nvPr>
        </p:nvSpPr>
        <p:spPr/>
        <p:txBody>
          <a:bodyPr>
            <a:normAutofit fontScale="90000"/>
          </a:bodyPr>
          <a:lstStyle/>
          <a:p>
            <a:r>
              <a:rPr lang="it-IT" dirty="0"/>
              <a:t>5. Promozione di consenso tra gli attori istituzionali coinvolti per l’adesione ad accordi/convenzioni  </a:t>
            </a:r>
          </a:p>
        </p:txBody>
      </p:sp>
      <p:sp>
        <p:nvSpPr>
          <p:cNvPr id="3" name="Segnaposto contenuto 2">
            <a:extLst>
              <a:ext uri="{FF2B5EF4-FFF2-40B4-BE49-F238E27FC236}">
                <a16:creationId xmlns:a16="http://schemas.microsoft.com/office/drawing/2014/main" id="{5980BB06-6793-35C0-607F-623851E616E4}"/>
              </a:ext>
            </a:extLst>
          </p:cNvPr>
          <p:cNvSpPr>
            <a:spLocks noGrp="1"/>
          </p:cNvSpPr>
          <p:nvPr>
            <p:ph idx="1"/>
          </p:nvPr>
        </p:nvSpPr>
        <p:spPr/>
        <p:txBody>
          <a:bodyPr/>
          <a:lstStyle/>
          <a:p>
            <a:r>
              <a:rPr lang="it-IT" dirty="0"/>
              <a:t>La provincia avvia un </a:t>
            </a:r>
            <a:r>
              <a:rPr lang="it-IT" b="1" dirty="0"/>
              <a:t>processo di confronto con i comuni</a:t>
            </a:r>
            <a:r>
              <a:rPr lang="it-IT" dirty="0"/>
              <a:t> e gli altri attori istituzionali per definire forme di collaborazione, come convenzioni o accordi quadro. </a:t>
            </a:r>
          </a:p>
          <a:p>
            <a:pPr marL="176213" indent="0">
              <a:buNone/>
            </a:pPr>
            <a:r>
              <a:rPr lang="it-IT" dirty="0"/>
              <a:t> L’obiettivo è:</a:t>
            </a:r>
          </a:p>
          <a:p>
            <a:pPr lvl="1"/>
            <a:r>
              <a:rPr lang="it-IT" b="1" dirty="0"/>
              <a:t>condividere obiettivi</a:t>
            </a:r>
            <a:r>
              <a:rPr lang="it-IT" dirty="0"/>
              <a:t>, governance e regole del gioco;</a:t>
            </a:r>
          </a:p>
          <a:p>
            <a:pPr lvl="1"/>
            <a:r>
              <a:rPr lang="it-IT" b="1" dirty="0"/>
              <a:t>assicurare adesione</a:t>
            </a:r>
            <a:r>
              <a:rPr lang="it-IT" dirty="0"/>
              <a:t> e </a:t>
            </a:r>
            <a:r>
              <a:rPr lang="it-IT" b="1" dirty="0"/>
              <a:t>partecipazione attiva</a:t>
            </a:r>
            <a:r>
              <a:rPr lang="it-IT" dirty="0"/>
              <a:t>;</a:t>
            </a:r>
          </a:p>
          <a:p>
            <a:pPr lvl="1"/>
            <a:r>
              <a:rPr lang="it-IT" dirty="0"/>
              <a:t>costruire </a:t>
            </a:r>
            <a:r>
              <a:rPr lang="it-IT" b="1" dirty="0"/>
              <a:t>fiducia reciproca</a:t>
            </a:r>
            <a:r>
              <a:rPr lang="it-IT" dirty="0"/>
              <a:t>.</a:t>
            </a:r>
          </a:p>
          <a:p>
            <a:r>
              <a:rPr lang="it-IT" dirty="0"/>
              <a:t>Un patto di territorio che trasforma la provincia da attore a regista di servizi condivisi.</a:t>
            </a:r>
          </a:p>
          <a:p>
            <a:endParaRPr lang="it-IT" dirty="0"/>
          </a:p>
        </p:txBody>
      </p:sp>
    </p:spTree>
    <p:extLst>
      <p:ext uri="{BB962C8B-B14F-4D97-AF65-F5344CB8AC3E}">
        <p14:creationId xmlns:p14="http://schemas.microsoft.com/office/powerpoint/2010/main" val="306925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BCF98-EBFB-4C2C-C721-A68BF1FCB243}"/>
              </a:ext>
            </a:extLst>
          </p:cNvPr>
          <p:cNvSpPr>
            <a:spLocks noGrp="1"/>
          </p:cNvSpPr>
          <p:nvPr>
            <p:ph type="title"/>
          </p:nvPr>
        </p:nvSpPr>
        <p:spPr/>
        <p:txBody>
          <a:bodyPr>
            <a:normAutofit fontScale="90000"/>
          </a:bodyPr>
          <a:lstStyle/>
          <a:p>
            <a:r>
              <a:rPr lang="it-IT" dirty="0"/>
              <a:t>Politiche del personale e appalti: due percorsi diversi di sviluppo delle funzioni di area vasta</a:t>
            </a:r>
          </a:p>
        </p:txBody>
      </p:sp>
      <p:sp>
        <p:nvSpPr>
          <p:cNvPr id="3" name="Segnaposto contenuto 2">
            <a:extLst>
              <a:ext uri="{FF2B5EF4-FFF2-40B4-BE49-F238E27FC236}">
                <a16:creationId xmlns:a16="http://schemas.microsoft.com/office/drawing/2014/main" id="{BB2EE937-4F1F-C454-4290-FED2AD22820A}"/>
              </a:ext>
            </a:extLst>
          </p:cNvPr>
          <p:cNvSpPr>
            <a:spLocks noGrp="1"/>
          </p:cNvSpPr>
          <p:nvPr>
            <p:ph idx="1"/>
          </p:nvPr>
        </p:nvSpPr>
        <p:spPr/>
        <p:txBody>
          <a:bodyPr/>
          <a:lstStyle/>
          <a:p>
            <a:r>
              <a:rPr lang="it-IT" dirty="0"/>
              <a:t>Nel settore degli appalti, il ruolo delle Province come soggetti di supporto ai Comuni si è consolidato più rapidamente grazie a un quadro normativo più stringente e a funzioni percepite come immediatamente necessarie.</a:t>
            </a:r>
          </a:p>
          <a:p>
            <a:r>
              <a:rPr lang="it-IT" dirty="0"/>
              <a:t>Nelle politiche del personale, invece, il percorso è più recente e disomogeneo: la collaborazione tra enti è cresciuta soprattutto su concorsi e reclutamento, ma non si è ancora estesa in modo uniforme agli altri ambiti della funzione HR.</a:t>
            </a:r>
          </a:p>
          <a:p>
            <a:r>
              <a:rPr lang="it-IT" dirty="0"/>
              <a:t>Questo spiega perché oggi il sistema provinciale presenti un livello di maturazione più avanzato sugli appalti e più variabile sulla gestione del personale.</a:t>
            </a:r>
          </a:p>
          <a:p>
            <a:r>
              <a:rPr lang="it-IT" dirty="0"/>
              <a:t>Le linee guida servono proprio a colmare questo scarto, accompagnando le Province verso un modello più strutturato e stabile di supporto ai Comuni anche in materia di personale.</a:t>
            </a:r>
          </a:p>
        </p:txBody>
      </p:sp>
    </p:spTree>
    <p:extLst>
      <p:ext uri="{BB962C8B-B14F-4D97-AF65-F5344CB8AC3E}">
        <p14:creationId xmlns:p14="http://schemas.microsoft.com/office/powerpoint/2010/main" val="405811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01CEB-9A41-2377-9F4B-2D02DC018427}"/>
              </a:ext>
            </a:extLst>
          </p:cNvPr>
          <p:cNvSpPr>
            <a:spLocks noGrp="1"/>
          </p:cNvSpPr>
          <p:nvPr>
            <p:ph type="title"/>
          </p:nvPr>
        </p:nvSpPr>
        <p:spPr/>
        <p:txBody>
          <a:bodyPr>
            <a:normAutofit fontScale="90000"/>
          </a:bodyPr>
          <a:lstStyle/>
          <a:p>
            <a:r>
              <a:rPr lang="it-IT" dirty="0"/>
              <a:t>6. Utilizzo di piattaforme digitali a support della gestione centralizzata e standardizzata dei Servizi </a:t>
            </a:r>
          </a:p>
        </p:txBody>
      </p:sp>
      <p:sp>
        <p:nvSpPr>
          <p:cNvPr id="3" name="Segnaposto contenuto 2">
            <a:extLst>
              <a:ext uri="{FF2B5EF4-FFF2-40B4-BE49-F238E27FC236}">
                <a16:creationId xmlns:a16="http://schemas.microsoft.com/office/drawing/2014/main" id="{C35068DE-2FE1-82CF-6216-8B47BC13058A}"/>
              </a:ext>
            </a:extLst>
          </p:cNvPr>
          <p:cNvSpPr>
            <a:spLocks noGrp="1"/>
          </p:cNvSpPr>
          <p:nvPr>
            <p:ph idx="1"/>
          </p:nvPr>
        </p:nvSpPr>
        <p:spPr/>
        <p:txBody>
          <a:bodyPr/>
          <a:lstStyle/>
          <a:p>
            <a:r>
              <a:rPr lang="it-IT" dirty="0"/>
              <a:t>Per rendere l’offerta scalabile, uniforme ed efficiente, la provincia seleziona e implementa </a:t>
            </a:r>
            <a:r>
              <a:rPr lang="it-IT" b="1" dirty="0"/>
              <a:t>strumenti tecnologici per</a:t>
            </a:r>
            <a:r>
              <a:rPr lang="it-IT" dirty="0"/>
              <a:t>:</a:t>
            </a:r>
          </a:p>
          <a:p>
            <a:pPr lvl="1"/>
            <a:r>
              <a:rPr lang="it-IT" dirty="0"/>
              <a:t>la gestione telematica dei concorsi;</a:t>
            </a:r>
          </a:p>
          <a:p>
            <a:pPr lvl="1"/>
            <a:r>
              <a:rPr lang="it-IT" dirty="0"/>
              <a:t>i processi HR e documentali;</a:t>
            </a:r>
          </a:p>
          <a:p>
            <a:pPr lvl="1"/>
            <a:r>
              <a:rPr lang="it-IT" dirty="0"/>
              <a:t>la formazione digitale.</a:t>
            </a:r>
          </a:p>
          <a:p>
            <a:r>
              <a:rPr lang="it-IT" dirty="0"/>
              <a:t>La tecnologia diventa mezzo di interfaccia, di strutturazione di flussi di lavoro tra gli uffici provinciali e comunali.</a:t>
            </a:r>
          </a:p>
          <a:p>
            <a:endParaRPr lang="it-IT" dirty="0"/>
          </a:p>
        </p:txBody>
      </p:sp>
    </p:spTree>
    <p:extLst>
      <p:ext uri="{BB962C8B-B14F-4D97-AF65-F5344CB8AC3E}">
        <p14:creationId xmlns:p14="http://schemas.microsoft.com/office/powerpoint/2010/main" val="1299489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D2E3B5-96E6-4D51-1D12-B113ED6DC352}"/>
              </a:ext>
            </a:extLst>
          </p:cNvPr>
          <p:cNvSpPr>
            <a:spLocks noGrp="1"/>
          </p:cNvSpPr>
          <p:nvPr>
            <p:ph type="title"/>
          </p:nvPr>
        </p:nvSpPr>
        <p:spPr/>
        <p:txBody>
          <a:bodyPr>
            <a:normAutofit fontScale="90000"/>
          </a:bodyPr>
          <a:lstStyle/>
          <a:p>
            <a:r>
              <a:rPr lang="it-IT" dirty="0"/>
              <a:t>7. Implementazione di un Sistema di monitoraggio, valutazione e miglioramento dei Servizi erogati e dei KPI operativi</a:t>
            </a:r>
          </a:p>
        </p:txBody>
      </p:sp>
      <p:sp>
        <p:nvSpPr>
          <p:cNvPr id="3" name="Segnaposto contenuto 2">
            <a:extLst>
              <a:ext uri="{FF2B5EF4-FFF2-40B4-BE49-F238E27FC236}">
                <a16:creationId xmlns:a16="http://schemas.microsoft.com/office/drawing/2014/main" id="{8BD2B60D-E72B-D0DB-DA2C-F5E15C3468FA}"/>
              </a:ext>
            </a:extLst>
          </p:cNvPr>
          <p:cNvSpPr>
            <a:spLocks noGrp="1"/>
          </p:cNvSpPr>
          <p:nvPr>
            <p:ph idx="1"/>
          </p:nvPr>
        </p:nvSpPr>
        <p:spPr/>
        <p:txBody>
          <a:bodyPr/>
          <a:lstStyle/>
          <a:p>
            <a:r>
              <a:rPr lang="it-IT" dirty="0"/>
              <a:t>Una volta avviati i servizi, si attiva un meccanismo di controllo e miglioramento basato su:</a:t>
            </a:r>
          </a:p>
          <a:p>
            <a:pPr lvl="1"/>
            <a:r>
              <a:rPr lang="it-IT" dirty="0"/>
              <a:t>verifica periodica dei KPI;</a:t>
            </a:r>
          </a:p>
          <a:p>
            <a:pPr lvl="1"/>
            <a:r>
              <a:rPr lang="it-IT" dirty="0"/>
              <a:t>raccolta del feedback degli enti serviti;</a:t>
            </a:r>
          </a:p>
          <a:p>
            <a:pPr lvl="1"/>
            <a:r>
              <a:rPr lang="it-IT" dirty="0"/>
              <a:t>aggiornamento di procedure e strumenti.</a:t>
            </a:r>
          </a:p>
          <a:p>
            <a:r>
              <a:rPr lang="it-IT" dirty="0"/>
              <a:t>Ogni ciclo di erogazione diventa occasione per affinare il modello.</a:t>
            </a:r>
          </a:p>
          <a:p>
            <a:endParaRPr lang="it-IT" dirty="0"/>
          </a:p>
        </p:txBody>
      </p:sp>
    </p:spTree>
    <p:extLst>
      <p:ext uri="{BB962C8B-B14F-4D97-AF65-F5344CB8AC3E}">
        <p14:creationId xmlns:p14="http://schemas.microsoft.com/office/powerpoint/2010/main" val="1368564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643E9-ECCB-F17E-555C-4AA65D54A5FF}"/>
              </a:ext>
            </a:extLst>
          </p:cNvPr>
          <p:cNvSpPr>
            <a:spLocks noGrp="1"/>
          </p:cNvSpPr>
          <p:nvPr>
            <p:ph type="title"/>
          </p:nvPr>
        </p:nvSpPr>
        <p:spPr/>
        <p:txBody>
          <a:bodyPr>
            <a:normAutofit fontScale="90000"/>
          </a:bodyPr>
          <a:lstStyle/>
          <a:p>
            <a:r>
              <a:rPr lang="it-IT" dirty="0"/>
              <a:t>8. Strategia di comunicazione per l’allargamento del numero di Servizi erogati e dei comuni interessati</a:t>
            </a:r>
          </a:p>
        </p:txBody>
      </p:sp>
      <p:sp>
        <p:nvSpPr>
          <p:cNvPr id="3" name="Segnaposto contenuto 2">
            <a:extLst>
              <a:ext uri="{FF2B5EF4-FFF2-40B4-BE49-F238E27FC236}">
                <a16:creationId xmlns:a16="http://schemas.microsoft.com/office/drawing/2014/main" id="{231B5765-058B-97A8-2A6D-2C69BA256F59}"/>
              </a:ext>
            </a:extLst>
          </p:cNvPr>
          <p:cNvSpPr>
            <a:spLocks noGrp="1"/>
          </p:cNvSpPr>
          <p:nvPr>
            <p:ph idx="1"/>
          </p:nvPr>
        </p:nvSpPr>
        <p:spPr/>
        <p:txBody>
          <a:bodyPr/>
          <a:lstStyle/>
          <a:p>
            <a:r>
              <a:rPr lang="it-IT" dirty="0"/>
              <a:t>La Provincia sviluppa una comunicazione istituzionale trasparente e orientata a:</a:t>
            </a:r>
          </a:p>
          <a:p>
            <a:pPr lvl="1"/>
            <a:r>
              <a:rPr lang="it-IT" dirty="0"/>
              <a:t>illustrare benefici e risultati;</a:t>
            </a:r>
          </a:p>
          <a:p>
            <a:pPr lvl="1"/>
            <a:r>
              <a:rPr lang="it-IT" dirty="0"/>
              <a:t>favorire adesioni progressive dei comuni e ampliamento dei servizi;</a:t>
            </a:r>
          </a:p>
          <a:p>
            <a:pPr lvl="1"/>
            <a:r>
              <a:rPr lang="it-IT" dirty="0"/>
              <a:t>costruire una cultura territoriale di cooperazione amministrativa.</a:t>
            </a:r>
          </a:p>
          <a:p>
            <a:r>
              <a:rPr lang="it-IT" dirty="0"/>
              <a:t>Una storia di successo va raccontata, perché altre amministrazioni possano riconoscersi e unirsi nel percorso.</a:t>
            </a:r>
          </a:p>
          <a:p>
            <a:endParaRPr lang="it-IT" dirty="0"/>
          </a:p>
        </p:txBody>
      </p:sp>
    </p:spTree>
    <p:extLst>
      <p:ext uri="{BB962C8B-B14F-4D97-AF65-F5344CB8AC3E}">
        <p14:creationId xmlns:p14="http://schemas.microsoft.com/office/powerpoint/2010/main" val="1166177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FDCA3-9C10-776F-B91B-1E4F76123AD0}"/>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5BE70D30-FD1B-1D86-C08A-B0F084B2F3D4}"/>
              </a:ext>
            </a:extLst>
          </p:cNvPr>
          <p:cNvSpPr txBox="1">
            <a:spLocks noGrp="1"/>
          </p:cNvSpPr>
          <p:nvPr>
            <p:ph type="title"/>
          </p:nvPr>
        </p:nvSpPr>
        <p:spPr>
          <a:xfrm>
            <a:off x="360218" y="300500"/>
            <a:ext cx="11471564" cy="505267"/>
          </a:xfrm>
          <a:prstGeom prst="rect">
            <a:avLst/>
          </a:prstGeom>
        </p:spPr>
        <p:txBody>
          <a:bodyPr vert="horz" wrap="square" lIns="0" tIns="12700" rIns="0" bIns="0" rtlCol="0">
            <a:spAutoFit/>
          </a:bodyPr>
          <a:lstStyle/>
          <a:p>
            <a:pPr marL="12700">
              <a:lnSpc>
                <a:spcPct val="100000"/>
              </a:lnSpc>
              <a:spcBef>
                <a:spcPts val="100"/>
              </a:spcBef>
            </a:pPr>
            <a:r>
              <a:rPr lang="it-IT" dirty="0"/>
              <a:t>Il modulo per la Gestione del Personale su Pi.Co </a:t>
            </a:r>
            <a:r>
              <a:rPr lang="it-IT" dirty="0" err="1"/>
              <a:t>www.pi-co.eu</a:t>
            </a:r>
            <a:endParaRPr lang="it-IT" dirty="0"/>
          </a:p>
        </p:txBody>
      </p:sp>
      <p:sp>
        <p:nvSpPr>
          <p:cNvPr id="28" name="Segnaposto contenuto 27">
            <a:extLst>
              <a:ext uri="{FF2B5EF4-FFF2-40B4-BE49-F238E27FC236}">
                <a16:creationId xmlns:a16="http://schemas.microsoft.com/office/drawing/2014/main" id="{272C478F-5BDD-0FD9-859A-A53239AE15FA}"/>
              </a:ext>
            </a:extLst>
          </p:cNvPr>
          <p:cNvSpPr>
            <a:spLocks noGrp="1"/>
          </p:cNvSpPr>
          <p:nvPr>
            <p:ph idx="1"/>
          </p:nvPr>
        </p:nvSpPr>
        <p:spPr/>
        <p:txBody>
          <a:bodyPr/>
          <a:lstStyle/>
          <a:p>
            <a:pPr marL="0" indent="0">
              <a:buNone/>
            </a:pPr>
            <a:r>
              <a:rPr lang="it-IT" dirty="0"/>
              <a:t>Il nuovo modulo verticale per la Gestione del Personale all’interno della piattaforma Pi.Co include moduli relativi ai servizi che sono emersi tra quelli più frequentemente offerti in forma associata dalle Province ai Comuni.</a:t>
            </a:r>
          </a:p>
        </p:txBody>
      </p:sp>
      <p:sp>
        <p:nvSpPr>
          <p:cNvPr id="46" name="object 46">
            <a:extLst>
              <a:ext uri="{FF2B5EF4-FFF2-40B4-BE49-F238E27FC236}">
                <a16:creationId xmlns:a16="http://schemas.microsoft.com/office/drawing/2014/main" id="{BD2A1068-0BC0-18C3-E160-04B0FACAA329}"/>
              </a:ext>
            </a:extLst>
          </p:cNvPr>
          <p:cNvSpPr txBox="1">
            <a:spLocks noGrp="1"/>
          </p:cNvSpPr>
          <p:nvPr>
            <p:ph type="sldNum" sz="quarter" idx="4294967295"/>
          </p:nvPr>
        </p:nvSpPr>
        <p:spPr>
          <a:xfrm>
            <a:off x="11885613" y="6237288"/>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53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E21D3652-5D94-D3F7-D699-E2ACFDA79168}"/>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 name="Immagine 1">
            <a:extLst>
              <a:ext uri="{FF2B5EF4-FFF2-40B4-BE49-F238E27FC236}">
                <a16:creationId xmlns:a16="http://schemas.microsoft.com/office/drawing/2014/main" id="{6F9B4BB5-C83B-9B5C-C257-F97E8A255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3425"/>
            <a:ext cx="12119987" cy="1030966"/>
          </a:xfrm>
          <a:prstGeom prst="rect">
            <a:avLst/>
          </a:prstGeom>
        </p:spPr>
      </p:pic>
      <p:sp>
        <p:nvSpPr>
          <p:cNvPr id="4" name="Google Shape;1001;p79">
            <a:extLst>
              <a:ext uri="{FF2B5EF4-FFF2-40B4-BE49-F238E27FC236}">
                <a16:creationId xmlns:a16="http://schemas.microsoft.com/office/drawing/2014/main" id="{4ABE7A24-1468-AD05-E2E8-42FB31DB61D3}"/>
              </a:ext>
            </a:extLst>
          </p:cNvPr>
          <p:cNvSpPr/>
          <p:nvPr/>
        </p:nvSpPr>
        <p:spPr>
          <a:xfrm>
            <a:off x="3440431" y="4083176"/>
            <a:ext cx="1105500" cy="1105500"/>
          </a:xfrm>
          <a:prstGeom prst="ellipse">
            <a:avLst/>
          </a:prstGeom>
          <a:solidFill>
            <a:srgbClr val="97F3A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1002;p79">
            <a:extLst>
              <a:ext uri="{FF2B5EF4-FFF2-40B4-BE49-F238E27FC236}">
                <a16:creationId xmlns:a16="http://schemas.microsoft.com/office/drawing/2014/main" id="{34DE9F7A-65FB-2D77-9331-14FEAAC55C3B}"/>
              </a:ext>
            </a:extLst>
          </p:cNvPr>
          <p:cNvSpPr/>
          <p:nvPr/>
        </p:nvSpPr>
        <p:spPr>
          <a:xfrm>
            <a:off x="5650100" y="4048976"/>
            <a:ext cx="1105500" cy="1105500"/>
          </a:xfrm>
          <a:prstGeom prst="ellipse">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1003;p79">
            <a:extLst>
              <a:ext uri="{FF2B5EF4-FFF2-40B4-BE49-F238E27FC236}">
                <a16:creationId xmlns:a16="http://schemas.microsoft.com/office/drawing/2014/main" id="{04607F29-6119-720E-85DD-641A80CDADF7}"/>
              </a:ext>
            </a:extLst>
          </p:cNvPr>
          <p:cNvSpPr/>
          <p:nvPr/>
        </p:nvSpPr>
        <p:spPr>
          <a:xfrm>
            <a:off x="8001000" y="4048976"/>
            <a:ext cx="1105500" cy="1105500"/>
          </a:xfrm>
          <a:prstGeom prst="ellipse">
            <a:avLst/>
          </a:prstGeom>
          <a:solidFill>
            <a:srgbClr val="5B9BD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 name="Google Shape;1005;p79">
            <a:extLst>
              <a:ext uri="{FF2B5EF4-FFF2-40B4-BE49-F238E27FC236}">
                <a16:creationId xmlns:a16="http://schemas.microsoft.com/office/drawing/2014/main" id="{95594FA4-4D2B-6CC9-16BA-534329E376AF}"/>
              </a:ext>
            </a:extLst>
          </p:cNvPr>
          <p:cNvCxnSpPr>
            <a:cxnSpLocks/>
            <a:endCxn id="27" idx="2"/>
          </p:cNvCxnSpPr>
          <p:nvPr/>
        </p:nvCxnSpPr>
        <p:spPr>
          <a:xfrm flipV="1">
            <a:off x="4344650" y="3473572"/>
            <a:ext cx="1858272" cy="742029"/>
          </a:xfrm>
          <a:prstGeom prst="straightConnector1">
            <a:avLst/>
          </a:prstGeom>
          <a:noFill/>
          <a:ln w="9525" cap="flat" cmpd="sng">
            <a:solidFill>
              <a:schemeClr val="dk2"/>
            </a:solidFill>
            <a:prstDash val="solid"/>
            <a:round/>
            <a:headEnd type="none" w="med" len="med"/>
            <a:tailEnd type="none" w="med" len="med"/>
          </a:ln>
        </p:spPr>
      </p:cxnSp>
      <p:cxnSp>
        <p:nvCxnSpPr>
          <p:cNvPr id="9" name="Google Shape;1008;p79">
            <a:extLst>
              <a:ext uri="{FF2B5EF4-FFF2-40B4-BE49-F238E27FC236}">
                <a16:creationId xmlns:a16="http://schemas.microsoft.com/office/drawing/2014/main" id="{5013AF56-B6A9-D380-95AF-6285DA00B290}"/>
              </a:ext>
            </a:extLst>
          </p:cNvPr>
          <p:cNvCxnSpPr>
            <a:cxnSpLocks/>
            <a:endCxn id="27" idx="2"/>
          </p:cNvCxnSpPr>
          <p:nvPr/>
        </p:nvCxnSpPr>
        <p:spPr>
          <a:xfrm flipV="1">
            <a:off x="6202850" y="3473572"/>
            <a:ext cx="72" cy="576129"/>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010;p79">
            <a:extLst>
              <a:ext uri="{FF2B5EF4-FFF2-40B4-BE49-F238E27FC236}">
                <a16:creationId xmlns:a16="http://schemas.microsoft.com/office/drawing/2014/main" id="{2A5BACD4-8F2D-B5C4-986B-B3F23E03A862}"/>
              </a:ext>
            </a:extLst>
          </p:cNvPr>
          <p:cNvCxnSpPr>
            <a:cxnSpLocks/>
            <a:stCxn id="6" idx="1"/>
            <a:endCxn id="27" idx="2"/>
          </p:cNvCxnSpPr>
          <p:nvPr/>
        </p:nvCxnSpPr>
        <p:spPr>
          <a:xfrm flipH="1" flipV="1">
            <a:off x="6202922" y="3473572"/>
            <a:ext cx="1959975" cy="737301"/>
          </a:xfrm>
          <a:prstGeom prst="straightConnector1">
            <a:avLst/>
          </a:prstGeom>
          <a:noFill/>
          <a:ln w="9525" cap="flat" cmpd="sng">
            <a:solidFill>
              <a:schemeClr val="dk2"/>
            </a:solidFill>
            <a:prstDash val="solid"/>
            <a:round/>
            <a:headEnd type="none" w="med" len="med"/>
            <a:tailEnd type="none" w="med" len="med"/>
          </a:ln>
        </p:spPr>
      </p:cxnSp>
      <p:sp>
        <p:nvSpPr>
          <p:cNvPr id="13" name="Google Shape;1011;p79">
            <a:extLst>
              <a:ext uri="{FF2B5EF4-FFF2-40B4-BE49-F238E27FC236}">
                <a16:creationId xmlns:a16="http://schemas.microsoft.com/office/drawing/2014/main" id="{80A84B49-ABB3-200F-7292-FC38B8DA8E79}"/>
              </a:ext>
            </a:extLst>
          </p:cNvPr>
          <p:cNvSpPr/>
          <p:nvPr/>
        </p:nvSpPr>
        <p:spPr>
          <a:xfrm>
            <a:off x="9294937" y="2428951"/>
            <a:ext cx="1310100" cy="3714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b="1"/>
              <a:t>SUA</a:t>
            </a:r>
            <a:endParaRPr b="1"/>
          </a:p>
        </p:txBody>
      </p:sp>
      <p:sp>
        <p:nvSpPr>
          <p:cNvPr id="14" name="Google Shape;1012;p79">
            <a:extLst>
              <a:ext uri="{FF2B5EF4-FFF2-40B4-BE49-F238E27FC236}">
                <a16:creationId xmlns:a16="http://schemas.microsoft.com/office/drawing/2014/main" id="{AB645592-F49F-12D2-CD93-67EF2F26B81A}"/>
              </a:ext>
            </a:extLst>
          </p:cNvPr>
          <p:cNvSpPr/>
          <p:nvPr/>
        </p:nvSpPr>
        <p:spPr>
          <a:xfrm>
            <a:off x="9294937" y="2850601"/>
            <a:ext cx="1310100" cy="3714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b="1"/>
              <a:t>SIT</a:t>
            </a:r>
            <a:endParaRPr b="1"/>
          </a:p>
        </p:txBody>
      </p:sp>
      <p:sp>
        <p:nvSpPr>
          <p:cNvPr id="15" name="Google Shape;1013;p79">
            <a:extLst>
              <a:ext uri="{FF2B5EF4-FFF2-40B4-BE49-F238E27FC236}">
                <a16:creationId xmlns:a16="http://schemas.microsoft.com/office/drawing/2014/main" id="{2054728D-C2FA-0D1F-DAEC-ECA2675181CF}"/>
              </a:ext>
            </a:extLst>
          </p:cNvPr>
          <p:cNvSpPr/>
          <p:nvPr/>
        </p:nvSpPr>
        <p:spPr>
          <a:xfrm>
            <a:off x="9294937" y="3272251"/>
            <a:ext cx="1310100" cy="3714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b="1"/>
              <a:t>SAPE</a:t>
            </a:r>
            <a:endParaRPr b="1"/>
          </a:p>
        </p:txBody>
      </p:sp>
      <p:cxnSp>
        <p:nvCxnSpPr>
          <p:cNvPr id="16" name="Google Shape;1014;p79">
            <a:extLst>
              <a:ext uri="{FF2B5EF4-FFF2-40B4-BE49-F238E27FC236}">
                <a16:creationId xmlns:a16="http://schemas.microsoft.com/office/drawing/2014/main" id="{6F9A429E-B39B-FD09-2D4F-1378A4CCEE4F}"/>
              </a:ext>
            </a:extLst>
          </p:cNvPr>
          <p:cNvCxnSpPr>
            <a:cxnSpLocks/>
            <a:stCxn id="27" idx="3"/>
            <a:endCxn id="14" idx="1"/>
          </p:cNvCxnSpPr>
          <p:nvPr/>
        </p:nvCxnSpPr>
        <p:spPr>
          <a:xfrm flipV="1">
            <a:off x="7334890" y="3036301"/>
            <a:ext cx="1960047" cy="2353"/>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7" name="Google Shape;1015;p79">
            <a:extLst>
              <a:ext uri="{FF2B5EF4-FFF2-40B4-BE49-F238E27FC236}">
                <a16:creationId xmlns:a16="http://schemas.microsoft.com/office/drawing/2014/main" id="{F688D4DD-F5CF-0C53-9570-F370D0E7B3B2}"/>
              </a:ext>
            </a:extLst>
          </p:cNvPr>
          <p:cNvSpPr/>
          <p:nvPr/>
        </p:nvSpPr>
        <p:spPr>
          <a:xfrm>
            <a:off x="5954034" y="4279307"/>
            <a:ext cx="497655" cy="644839"/>
          </a:xfrm>
          <a:custGeom>
            <a:avLst/>
            <a:gdLst/>
            <a:ahLst/>
            <a:cxnLst/>
            <a:rect l="l" t="t" r="r" b="b"/>
            <a:pathLst>
              <a:path w="631943" h="818843" extrusionOk="0">
                <a:moveTo>
                  <a:pt x="265360" y="540241"/>
                </a:moveTo>
                <a:lnTo>
                  <a:pt x="286176" y="789701"/>
                </a:lnTo>
                <a:cubicBezTo>
                  <a:pt x="286419" y="792402"/>
                  <a:pt x="288700" y="794506"/>
                  <a:pt x="291402" y="794506"/>
                </a:cubicBezTo>
                <a:lnTo>
                  <a:pt x="340541" y="794506"/>
                </a:lnTo>
                <a:cubicBezTo>
                  <a:pt x="343242" y="794506"/>
                  <a:pt x="345545" y="792402"/>
                  <a:pt x="345767" y="789701"/>
                </a:cubicBezTo>
                <a:lnTo>
                  <a:pt x="366583" y="540241"/>
                </a:lnTo>
                <a:lnTo>
                  <a:pt x="390853" y="542256"/>
                </a:lnTo>
                <a:lnTo>
                  <a:pt x="370037" y="791716"/>
                </a:lnTo>
                <a:cubicBezTo>
                  <a:pt x="368753" y="806929"/>
                  <a:pt x="355798" y="818843"/>
                  <a:pt x="340541" y="818843"/>
                </a:cubicBezTo>
                <a:lnTo>
                  <a:pt x="291402" y="818843"/>
                </a:lnTo>
                <a:cubicBezTo>
                  <a:pt x="276122" y="818843"/>
                  <a:pt x="263167" y="806929"/>
                  <a:pt x="261905" y="791716"/>
                </a:cubicBezTo>
                <a:lnTo>
                  <a:pt x="241089" y="542256"/>
                </a:lnTo>
                <a:close/>
                <a:moveTo>
                  <a:pt x="554613" y="534085"/>
                </a:moveTo>
                <a:lnTo>
                  <a:pt x="578817" y="536787"/>
                </a:lnTo>
                <a:lnTo>
                  <a:pt x="558023" y="723023"/>
                </a:lnTo>
                <a:cubicBezTo>
                  <a:pt x="556673" y="738148"/>
                  <a:pt x="543762" y="749973"/>
                  <a:pt x="528549" y="749973"/>
                </a:cubicBezTo>
                <a:lnTo>
                  <a:pt x="479410" y="749973"/>
                </a:lnTo>
                <a:cubicBezTo>
                  <a:pt x="464285" y="749973"/>
                  <a:pt x="451441" y="738281"/>
                  <a:pt x="449957" y="723267"/>
                </a:cubicBezTo>
                <a:lnTo>
                  <a:pt x="437800" y="640512"/>
                </a:lnTo>
                <a:lnTo>
                  <a:pt x="461893" y="636969"/>
                </a:lnTo>
                <a:lnTo>
                  <a:pt x="474095" y="720056"/>
                </a:lnTo>
                <a:cubicBezTo>
                  <a:pt x="474139" y="720300"/>
                  <a:pt x="474184" y="720565"/>
                  <a:pt x="474184" y="720809"/>
                </a:cubicBezTo>
                <a:cubicBezTo>
                  <a:pt x="474427" y="723511"/>
                  <a:pt x="476708" y="725614"/>
                  <a:pt x="479410" y="725614"/>
                </a:cubicBezTo>
                <a:lnTo>
                  <a:pt x="528549" y="725614"/>
                </a:lnTo>
                <a:cubicBezTo>
                  <a:pt x="531250" y="725614"/>
                  <a:pt x="533553" y="723488"/>
                  <a:pt x="533775" y="720809"/>
                </a:cubicBezTo>
                <a:cubicBezTo>
                  <a:pt x="533797" y="720698"/>
                  <a:pt x="533819" y="720587"/>
                  <a:pt x="533819" y="720477"/>
                </a:cubicBezTo>
                <a:lnTo>
                  <a:pt x="533797" y="720477"/>
                </a:lnTo>
                <a:close/>
                <a:moveTo>
                  <a:pt x="77307" y="534085"/>
                </a:moveTo>
                <a:lnTo>
                  <a:pt x="98123" y="720477"/>
                </a:lnTo>
                <a:cubicBezTo>
                  <a:pt x="98167" y="720587"/>
                  <a:pt x="98167" y="720698"/>
                  <a:pt x="98167" y="720809"/>
                </a:cubicBezTo>
                <a:cubicBezTo>
                  <a:pt x="98411" y="723511"/>
                  <a:pt x="100692" y="725614"/>
                  <a:pt x="103394" y="725614"/>
                </a:cubicBezTo>
                <a:lnTo>
                  <a:pt x="152533" y="725614"/>
                </a:lnTo>
                <a:cubicBezTo>
                  <a:pt x="155234" y="725614"/>
                  <a:pt x="157537" y="723488"/>
                  <a:pt x="157759" y="720809"/>
                </a:cubicBezTo>
                <a:cubicBezTo>
                  <a:pt x="157781" y="720565"/>
                  <a:pt x="157803" y="720300"/>
                  <a:pt x="157847" y="720056"/>
                </a:cubicBezTo>
                <a:lnTo>
                  <a:pt x="157825" y="720056"/>
                </a:lnTo>
                <a:lnTo>
                  <a:pt x="170027" y="636969"/>
                </a:lnTo>
                <a:lnTo>
                  <a:pt x="194120" y="640512"/>
                </a:lnTo>
                <a:lnTo>
                  <a:pt x="181963" y="723267"/>
                </a:lnTo>
                <a:cubicBezTo>
                  <a:pt x="180479" y="738281"/>
                  <a:pt x="167635" y="749973"/>
                  <a:pt x="152510" y="749973"/>
                </a:cubicBezTo>
                <a:lnTo>
                  <a:pt x="103371" y="749973"/>
                </a:lnTo>
                <a:cubicBezTo>
                  <a:pt x="88158" y="749973"/>
                  <a:pt x="75248" y="738148"/>
                  <a:pt x="73897" y="723023"/>
                </a:cubicBezTo>
                <a:lnTo>
                  <a:pt x="53103" y="536787"/>
                </a:lnTo>
                <a:close/>
                <a:moveTo>
                  <a:pt x="446260" y="308696"/>
                </a:moveTo>
                <a:lnTo>
                  <a:pt x="561700" y="308696"/>
                </a:lnTo>
                <a:cubicBezTo>
                  <a:pt x="588473" y="308696"/>
                  <a:pt x="610640" y="327430"/>
                  <a:pt x="613253" y="352255"/>
                </a:cubicBezTo>
                <a:lnTo>
                  <a:pt x="613253" y="352232"/>
                </a:lnTo>
                <a:lnTo>
                  <a:pt x="631943" y="529213"/>
                </a:lnTo>
                <a:lnTo>
                  <a:pt x="607717" y="531781"/>
                </a:lnTo>
                <a:lnTo>
                  <a:pt x="589027" y="354801"/>
                </a:lnTo>
                <a:cubicBezTo>
                  <a:pt x="587742" y="342622"/>
                  <a:pt x="575740" y="333055"/>
                  <a:pt x="561700" y="333055"/>
                </a:cubicBezTo>
                <a:lnTo>
                  <a:pt x="446260" y="333055"/>
                </a:lnTo>
                <a:close/>
                <a:moveTo>
                  <a:pt x="70243" y="308696"/>
                </a:moveTo>
                <a:lnTo>
                  <a:pt x="185683" y="308696"/>
                </a:lnTo>
                <a:lnTo>
                  <a:pt x="185683" y="333055"/>
                </a:lnTo>
                <a:lnTo>
                  <a:pt x="185683" y="333077"/>
                </a:lnTo>
                <a:lnTo>
                  <a:pt x="70243" y="333077"/>
                </a:lnTo>
                <a:cubicBezTo>
                  <a:pt x="56203" y="333077"/>
                  <a:pt x="44201" y="342622"/>
                  <a:pt x="42916" y="354823"/>
                </a:cubicBezTo>
                <a:lnTo>
                  <a:pt x="24226" y="531803"/>
                </a:lnTo>
                <a:lnTo>
                  <a:pt x="0" y="529235"/>
                </a:lnTo>
                <a:lnTo>
                  <a:pt x="18690" y="352255"/>
                </a:lnTo>
                <a:cubicBezTo>
                  <a:pt x="21325" y="327430"/>
                  <a:pt x="43470" y="308696"/>
                  <a:pt x="70243" y="308696"/>
                </a:cubicBezTo>
                <a:close/>
                <a:moveTo>
                  <a:pt x="258273" y="290826"/>
                </a:moveTo>
                <a:lnTo>
                  <a:pt x="373713" y="290826"/>
                </a:lnTo>
                <a:cubicBezTo>
                  <a:pt x="400619" y="290826"/>
                  <a:pt x="422808" y="313879"/>
                  <a:pt x="425288" y="344460"/>
                </a:cubicBezTo>
                <a:lnTo>
                  <a:pt x="443978" y="574455"/>
                </a:lnTo>
                <a:lnTo>
                  <a:pt x="419708" y="576426"/>
                </a:lnTo>
                <a:lnTo>
                  <a:pt x="401018" y="346431"/>
                </a:lnTo>
                <a:cubicBezTo>
                  <a:pt x="399600" y="328915"/>
                  <a:pt x="387598" y="315185"/>
                  <a:pt x="373713" y="315185"/>
                </a:cubicBezTo>
                <a:lnTo>
                  <a:pt x="258273" y="315185"/>
                </a:lnTo>
                <a:cubicBezTo>
                  <a:pt x="244388" y="315185"/>
                  <a:pt x="232386" y="328915"/>
                  <a:pt x="230969" y="346431"/>
                </a:cubicBezTo>
                <a:lnTo>
                  <a:pt x="212279" y="576426"/>
                </a:lnTo>
                <a:lnTo>
                  <a:pt x="188008" y="574455"/>
                </a:lnTo>
                <a:lnTo>
                  <a:pt x="206698" y="344460"/>
                </a:lnTo>
                <a:cubicBezTo>
                  <a:pt x="209178" y="313879"/>
                  <a:pt x="231345" y="290826"/>
                  <a:pt x="258273" y="290826"/>
                </a:cubicBezTo>
                <a:close/>
                <a:moveTo>
                  <a:pt x="503991" y="190333"/>
                </a:moveTo>
                <a:cubicBezTo>
                  <a:pt x="480872" y="190333"/>
                  <a:pt x="462049" y="209156"/>
                  <a:pt x="462049" y="232275"/>
                </a:cubicBezTo>
                <a:cubicBezTo>
                  <a:pt x="462049" y="255394"/>
                  <a:pt x="480872" y="274217"/>
                  <a:pt x="503991" y="274217"/>
                </a:cubicBezTo>
                <a:cubicBezTo>
                  <a:pt x="527110" y="274217"/>
                  <a:pt x="545933" y="255394"/>
                  <a:pt x="545933" y="232275"/>
                </a:cubicBezTo>
                <a:cubicBezTo>
                  <a:pt x="545933" y="209156"/>
                  <a:pt x="527110" y="190333"/>
                  <a:pt x="503991" y="190333"/>
                </a:cubicBezTo>
                <a:close/>
                <a:moveTo>
                  <a:pt x="127974" y="190311"/>
                </a:moveTo>
                <a:cubicBezTo>
                  <a:pt x="104855" y="190311"/>
                  <a:pt x="86032" y="209134"/>
                  <a:pt x="86032" y="232253"/>
                </a:cubicBezTo>
                <a:cubicBezTo>
                  <a:pt x="86032" y="255372"/>
                  <a:pt x="104855" y="274195"/>
                  <a:pt x="127974" y="274195"/>
                </a:cubicBezTo>
                <a:cubicBezTo>
                  <a:pt x="151093" y="274195"/>
                  <a:pt x="169916" y="255372"/>
                  <a:pt x="169916" y="232253"/>
                </a:cubicBezTo>
                <a:cubicBezTo>
                  <a:pt x="169916" y="209134"/>
                  <a:pt x="151093" y="190311"/>
                  <a:pt x="127974" y="190311"/>
                </a:cubicBezTo>
                <a:close/>
                <a:moveTo>
                  <a:pt x="503991" y="165974"/>
                </a:moveTo>
                <a:cubicBezTo>
                  <a:pt x="540552" y="165974"/>
                  <a:pt x="570292" y="195714"/>
                  <a:pt x="570292" y="232275"/>
                </a:cubicBezTo>
                <a:cubicBezTo>
                  <a:pt x="570292" y="268836"/>
                  <a:pt x="540552" y="298576"/>
                  <a:pt x="503991" y="298576"/>
                </a:cubicBezTo>
                <a:cubicBezTo>
                  <a:pt x="467430" y="298576"/>
                  <a:pt x="437690" y="268836"/>
                  <a:pt x="437690" y="232275"/>
                </a:cubicBezTo>
                <a:cubicBezTo>
                  <a:pt x="437690" y="195714"/>
                  <a:pt x="467430" y="165974"/>
                  <a:pt x="503991" y="165974"/>
                </a:cubicBezTo>
                <a:close/>
                <a:moveTo>
                  <a:pt x="127974" y="165974"/>
                </a:moveTo>
                <a:cubicBezTo>
                  <a:pt x="164535" y="165974"/>
                  <a:pt x="194275" y="195714"/>
                  <a:pt x="194275" y="232275"/>
                </a:cubicBezTo>
                <a:cubicBezTo>
                  <a:pt x="194275" y="268836"/>
                  <a:pt x="164535" y="298576"/>
                  <a:pt x="127974" y="298576"/>
                </a:cubicBezTo>
                <a:cubicBezTo>
                  <a:pt x="91413" y="298576"/>
                  <a:pt x="61673" y="268836"/>
                  <a:pt x="61673" y="232275"/>
                </a:cubicBezTo>
                <a:cubicBezTo>
                  <a:pt x="61673" y="195714"/>
                  <a:pt x="91413" y="165974"/>
                  <a:pt x="127974" y="165974"/>
                </a:cubicBezTo>
                <a:close/>
                <a:moveTo>
                  <a:pt x="315983" y="142279"/>
                </a:moveTo>
                <a:cubicBezTo>
                  <a:pt x="284449" y="142279"/>
                  <a:pt x="258805" y="167923"/>
                  <a:pt x="258805" y="199457"/>
                </a:cubicBezTo>
                <a:cubicBezTo>
                  <a:pt x="258805" y="230991"/>
                  <a:pt x="284449" y="256634"/>
                  <a:pt x="315983" y="256634"/>
                </a:cubicBezTo>
                <a:cubicBezTo>
                  <a:pt x="347517" y="256634"/>
                  <a:pt x="373160" y="230991"/>
                  <a:pt x="373160" y="199457"/>
                </a:cubicBezTo>
                <a:cubicBezTo>
                  <a:pt x="373160" y="167923"/>
                  <a:pt x="347517" y="142279"/>
                  <a:pt x="315983" y="142279"/>
                </a:cubicBezTo>
                <a:close/>
                <a:moveTo>
                  <a:pt x="315983" y="117920"/>
                </a:moveTo>
                <a:cubicBezTo>
                  <a:pt x="360936" y="117920"/>
                  <a:pt x="397519" y="154503"/>
                  <a:pt x="397519" y="199457"/>
                </a:cubicBezTo>
                <a:cubicBezTo>
                  <a:pt x="397519" y="244410"/>
                  <a:pt x="360936" y="280993"/>
                  <a:pt x="315983" y="280993"/>
                </a:cubicBezTo>
                <a:cubicBezTo>
                  <a:pt x="271029" y="280993"/>
                  <a:pt x="234446" y="244410"/>
                  <a:pt x="234446" y="199457"/>
                </a:cubicBezTo>
                <a:cubicBezTo>
                  <a:pt x="234446" y="154503"/>
                  <a:pt x="271029" y="117920"/>
                  <a:pt x="315983" y="117920"/>
                </a:cubicBezTo>
                <a:close/>
                <a:moveTo>
                  <a:pt x="221979" y="0"/>
                </a:moveTo>
                <a:cubicBezTo>
                  <a:pt x="262747" y="0"/>
                  <a:pt x="298201" y="23097"/>
                  <a:pt x="315983" y="56890"/>
                </a:cubicBezTo>
                <a:cubicBezTo>
                  <a:pt x="333765" y="23097"/>
                  <a:pt x="369218" y="0"/>
                  <a:pt x="409987" y="0"/>
                </a:cubicBezTo>
                <a:cubicBezTo>
                  <a:pt x="468537" y="0"/>
                  <a:pt x="516171" y="47633"/>
                  <a:pt x="516171" y="106184"/>
                </a:cubicBezTo>
                <a:lnTo>
                  <a:pt x="491811" y="106184"/>
                </a:lnTo>
                <a:cubicBezTo>
                  <a:pt x="491811" y="61075"/>
                  <a:pt x="455095" y="24359"/>
                  <a:pt x="409987" y="24359"/>
                </a:cubicBezTo>
                <a:cubicBezTo>
                  <a:pt x="364878" y="24359"/>
                  <a:pt x="328162" y="61075"/>
                  <a:pt x="328162" y="106184"/>
                </a:cubicBezTo>
                <a:lnTo>
                  <a:pt x="303803" y="106184"/>
                </a:lnTo>
                <a:cubicBezTo>
                  <a:pt x="303803" y="61075"/>
                  <a:pt x="267087" y="24359"/>
                  <a:pt x="221979" y="24359"/>
                </a:cubicBezTo>
                <a:cubicBezTo>
                  <a:pt x="176870" y="24359"/>
                  <a:pt x="140154" y="61075"/>
                  <a:pt x="140154" y="106184"/>
                </a:cubicBezTo>
                <a:lnTo>
                  <a:pt x="115795" y="106184"/>
                </a:lnTo>
                <a:cubicBezTo>
                  <a:pt x="115795" y="47633"/>
                  <a:pt x="163428" y="0"/>
                  <a:pt x="22197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1016;p79">
            <a:extLst>
              <a:ext uri="{FF2B5EF4-FFF2-40B4-BE49-F238E27FC236}">
                <a16:creationId xmlns:a16="http://schemas.microsoft.com/office/drawing/2014/main" id="{4E0EF9C6-148B-F6FC-52FF-92D5D84252E6}"/>
              </a:ext>
            </a:extLst>
          </p:cNvPr>
          <p:cNvSpPr/>
          <p:nvPr/>
        </p:nvSpPr>
        <p:spPr>
          <a:xfrm>
            <a:off x="3718257" y="4350077"/>
            <a:ext cx="549848" cy="571698"/>
          </a:xfrm>
          <a:custGeom>
            <a:avLst/>
            <a:gdLst/>
            <a:ahLst/>
            <a:cxnLst/>
            <a:rect l="l" t="t" r="r" b="b"/>
            <a:pathLst>
              <a:path w="758411" h="805208" extrusionOk="0">
                <a:moveTo>
                  <a:pt x="379228" y="631212"/>
                </a:moveTo>
                <a:lnTo>
                  <a:pt x="367580" y="667020"/>
                </a:lnTo>
                <a:cubicBezTo>
                  <a:pt x="364191" y="677450"/>
                  <a:pt x="354536" y="684470"/>
                  <a:pt x="343575" y="684470"/>
                </a:cubicBezTo>
                <a:lnTo>
                  <a:pt x="305907" y="684470"/>
                </a:lnTo>
                <a:lnTo>
                  <a:pt x="336378" y="706614"/>
                </a:lnTo>
                <a:cubicBezTo>
                  <a:pt x="345258" y="713058"/>
                  <a:pt x="348934" y="724419"/>
                  <a:pt x="345546" y="734849"/>
                </a:cubicBezTo>
                <a:lnTo>
                  <a:pt x="333898" y="770657"/>
                </a:lnTo>
                <a:lnTo>
                  <a:pt x="364369" y="748512"/>
                </a:lnTo>
                <a:cubicBezTo>
                  <a:pt x="368798" y="745301"/>
                  <a:pt x="374002" y="743684"/>
                  <a:pt x="379206" y="743684"/>
                </a:cubicBezTo>
                <a:cubicBezTo>
                  <a:pt x="384410" y="743684"/>
                  <a:pt x="389614" y="745279"/>
                  <a:pt x="394042" y="748512"/>
                </a:cubicBezTo>
                <a:lnTo>
                  <a:pt x="424514" y="770657"/>
                </a:lnTo>
                <a:lnTo>
                  <a:pt x="412888" y="734849"/>
                </a:lnTo>
                <a:cubicBezTo>
                  <a:pt x="409499" y="724419"/>
                  <a:pt x="413176" y="713058"/>
                  <a:pt x="422055" y="706614"/>
                </a:cubicBezTo>
                <a:lnTo>
                  <a:pt x="422078" y="706614"/>
                </a:lnTo>
                <a:lnTo>
                  <a:pt x="452549" y="684470"/>
                </a:lnTo>
                <a:lnTo>
                  <a:pt x="414881" y="684470"/>
                </a:lnTo>
                <a:cubicBezTo>
                  <a:pt x="403919" y="684470"/>
                  <a:pt x="394264" y="677450"/>
                  <a:pt x="390876" y="667020"/>
                </a:cubicBezTo>
                <a:close/>
                <a:moveTo>
                  <a:pt x="379206" y="594518"/>
                </a:moveTo>
                <a:cubicBezTo>
                  <a:pt x="390167" y="594518"/>
                  <a:pt x="399822" y="601538"/>
                  <a:pt x="403210" y="611968"/>
                </a:cubicBezTo>
                <a:lnTo>
                  <a:pt x="417427" y="655704"/>
                </a:lnTo>
                <a:lnTo>
                  <a:pt x="463400" y="655704"/>
                </a:lnTo>
                <a:cubicBezTo>
                  <a:pt x="474361" y="655704"/>
                  <a:pt x="484016" y="662724"/>
                  <a:pt x="487404" y="673154"/>
                </a:cubicBezTo>
                <a:cubicBezTo>
                  <a:pt x="490793" y="683584"/>
                  <a:pt x="487116" y="694944"/>
                  <a:pt x="478236" y="701388"/>
                </a:cubicBezTo>
                <a:lnTo>
                  <a:pt x="441033" y="728405"/>
                </a:lnTo>
                <a:lnTo>
                  <a:pt x="455250" y="772140"/>
                </a:lnTo>
                <a:cubicBezTo>
                  <a:pt x="458638" y="782570"/>
                  <a:pt x="454962" y="793931"/>
                  <a:pt x="446082" y="800375"/>
                </a:cubicBezTo>
                <a:cubicBezTo>
                  <a:pt x="437225" y="806819"/>
                  <a:pt x="425289" y="806819"/>
                  <a:pt x="416409" y="800375"/>
                </a:cubicBezTo>
                <a:lnTo>
                  <a:pt x="379206" y="773358"/>
                </a:lnTo>
                <a:lnTo>
                  <a:pt x="342003" y="800375"/>
                </a:lnTo>
                <a:cubicBezTo>
                  <a:pt x="337574" y="803586"/>
                  <a:pt x="332370" y="805202"/>
                  <a:pt x="327166" y="805202"/>
                </a:cubicBezTo>
                <a:cubicBezTo>
                  <a:pt x="321962" y="805202"/>
                  <a:pt x="316758" y="803608"/>
                  <a:pt x="312329" y="800375"/>
                </a:cubicBezTo>
                <a:cubicBezTo>
                  <a:pt x="303449" y="793931"/>
                  <a:pt x="299773" y="782570"/>
                  <a:pt x="303161" y="772140"/>
                </a:cubicBezTo>
                <a:lnTo>
                  <a:pt x="317378" y="728405"/>
                </a:lnTo>
                <a:lnTo>
                  <a:pt x="280175" y="701388"/>
                </a:lnTo>
                <a:cubicBezTo>
                  <a:pt x="271295" y="694944"/>
                  <a:pt x="267619" y="683584"/>
                  <a:pt x="271007" y="673154"/>
                </a:cubicBezTo>
                <a:cubicBezTo>
                  <a:pt x="274395" y="662724"/>
                  <a:pt x="284028" y="655704"/>
                  <a:pt x="295012" y="655704"/>
                </a:cubicBezTo>
                <a:lnTo>
                  <a:pt x="340984" y="655704"/>
                </a:lnTo>
                <a:lnTo>
                  <a:pt x="355201" y="611968"/>
                </a:lnTo>
                <a:cubicBezTo>
                  <a:pt x="358589" y="601538"/>
                  <a:pt x="368244" y="594518"/>
                  <a:pt x="379206" y="594518"/>
                </a:cubicBezTo>
                <a:close/>
                <a:moveTo>
                  <a:pt x="175209" y="562563"/>
                </a:moveTo>
                <a:lnTo>
                  <a:pt x="165288" y="593078"/>
                </a:lnTo>
                <a:cubicBezTo>
                  <a:pt x="161900" y="603508"/>
                  <a:pt x="152267" y="610528"/>
                  <a:pt x="141283" y="610528"/>
                </a:cubicBezTo>
                <a:lnTo>
                  <a:pt x="109196" y="610528"/>
                </a:lnTo>
                <a:lnTo>
                  <a:pt x="135149" y="629395"/>
                </a:lnTo>
                <a:cubicBezTo>
                  <a:pt x="144029" y="635862"/>
                  <a:pt x="147705" y="647200"/>
                  <a:pt x="144317" y="657630"/>
                </a:cubicBezTo>
                <a:lnTo>
                  <a:pt x="134396" y="688145"/>
                </a:lnTo>
                <a:lnTo>
                  <a:pt x="160372" y="669278"/>
                </a:lnTo>
                <a:cubicBezTo>
                  <a:pt x="169252" y="662834"/>
                  <a:pt x="181188" y="662834"/>
                  <a:pt x="190068" y="669278"/>
                </a:cubicBezTo>
                <a:lnTo>
                  <a:pt x="216021" y="688145"/>
                </a:lnTo>
                <a:lnTo>
                  <a:pt x="206101" y="657630"/>
                </a:lnTo>
                <a:cubicBezTo>
                  <a:pt x="202712" y="647200"/>
                  <a:pt x="206388" y="635839"/>
                  <a:pt x="215268" y="629395"/>
                </a:cubicBezTo>
                <a:lnTo>
                  <a:pt x="215246" y="629395"/>
                </a:lnTo>
                <a:lnTo>
                  <a:pt x="241222" y="610528"/>
                </a:lnTo>
                <a:lnTo>
                  <a:pt x="209134" y="610528"/>
                </a:lnTo>
                <a:cubicBezTo>
                  <a:pt x="198173" y="610528"/>
                  <a:pt x="188518" y="603508"/>
                  <a:pt x="185130" y="593078"/>
                </a:cubicBezTo>
                <a:close/>
                <a:moveTo>
                  <a:pt x="583202" y="562541"/>
                </a:moveTo>
                <a:lnTo>
                  <a:pt x="573281" y="593056"/>
                </a:lnTo>
                <a:cubicBezTo>
                  <a:pt x="569893" y="603486"/>
                  <a:pt x="560260" y="610506"/>
                  <a:pt x="549276" y="610506"/>
                </a:cubicBezTo>
                <a:lnTo>
                  <a:pt x="517189" y="610506"/>
                </a:lnTo>
                <a:lnTo>
                  <a:pt x="543142" y="629373"/>
                </a:lnTo>
                <a:cubicBezTo>
                  <a:pt x="552022" y="635839"/>
                  <a:pt x="555698" y="647178"/>
                  <a:pt x="552310" y="657608"/>
                </a:cubicBezTo>
                <a:lnTo>
                  <a:pt x="542389" y="688123"/>
                </a:lnTo>
                <a:lnTo>
                  <a:pt x="568365" y="669256"/>
                </a:lnTo>
                <a:cubicBezTo>
                  <a:pt x="572794" y="666045"/>
                  <a:pt x="577998" y="664428"/>
                  <a:pt x="583202" y="664428"/>
                </a:cubicBezTo>
                <a:cubicBezTo>
                  <a:pt x="588406" y="664428"/>
                  <a:pt x="593610" y="666045"/>
                  <a:pt x="598039" y="669278"/>
                </a:cubicBezTo>
                <a:lnTo>
                  <a:pt x="623992" y="688145"/>
                </a:lnTo>
                <a:lnTo>
                  <a:pt x="614072" y="657630"/>
                </a:lnTo>
                <a:cubicBezTo>
                  <a:pt x="610684" y="647200"/>
                  <a:pt x="614359" y="635839"/>
                  <a:pt x="623240" y="629395"/>
                </a:cubicBezTo>
                <a:lnTo>
                  <a:pt x="623240" y="629373"/>
                </a:lnTo>
                <a:lnTo>
                  <a:pt x="649215" y="610506"/>
                </a:lnTo>
                <a:lnTo>
                  <a:pt x="617128" y="610506"/>
                </a:lnTo>
                <a:cubicBezTo>
                  <a:pt x="606166" y="610506"/>
                  <a:pt x="596511" y="603486"/>
                  <a:pt x="593123" y="593056"/>
                </a:cubicBezTo>
                <a:close/>
                <a:moveTo>
                  <a:pt x="583202" y="525847"/>
                </a:moveTo>
                <a:cubicBezTo>
                  <a:pt x="594164" y="525847"/>
                  <a:pt x="603819" y="532867"/>
                  <a:pt x="607207" y="543297"/>
                </a:cubicBezTo>
                <a:lnTo>
                  <a:pt x="619696" y="581740"/>
                </a:lnTo>
                <a:lnTo>
                  <a:pt x="660066" y="581740"/>
                </a:lnTo>
                <a:cubicBezTo>
                  <a:pt x="671028" y="581740"/>
                  <a:pt x="680683" y="588760"/>
                  <a:pt x="684071" y="599190"/>
                </a:cubicBezTo>
                <a:cubicBezTo>
                  <a:pt x="687459" y="609620"/>
                  <a:pt x="683783" y="620981"/>
                  <a:pt x="674903" y="627425"/>
                </a:cubicBezTo>
                <a:lnTo>
                  <a:pt x="642218" y="651186"/>
                </a:lnTo>
                <a:lnTo>
                  <a:pt x="654707" y="689629"/>
                </a:lnTo>
                <a:cubicBezTo>
                  <a:pt x="658095" y="700059"/>
                  <a:pt x="654419" y="711419"/>
                  <a:pt x="645539" y="717863"/>
                </a:cubicBezTo>
                <a:cubicBezTo>
                  <a:pt x="636681" y="724307"/>
                  <a:pt x="624745" y="724307"/>
                  <a:pt x="615865" y="717863"/>
                </a:cubicBezTo>
                <a:lnTo>
                  <a:pt x="583180" y="694102"/>
                </a:lnTo>
                <a:lnTo>
                  <a:pt x="550494" y="717863"/>
                </a:lnTo>
                <a:cubicBezTo>
                  <a:pt x="546065" y="721074"/>
                  <a:pt x="540861" y="722691"/>
                  <a:pt x="535657" y="722691"/>
                </a:cubicBezTo>
                <a:cubicBezTo>
                  <a:pt x="530453" y="722691"/>
                  <a:pt x="525249" y="721096"/>
                  <a:pt x="520820" y="717863"/>
                </a:cubicBezTo>
                <a:cubicBezTo>
                  <a:pt x="511940" y="711419"/>
                  <a:pt x="508264" y="700059"/>
                  <a:pt x="511653" y="689629"/>
                </a:cubicBezTo>
                <a:lnTo>
                  <a:pt x="524142" y="651186"/>
                </a:lnTo>
                <a:lnTo>
                  <a:pt x="491457" y="627425"/>
                </a:lnTo>
                <a:cubicBezTo>
                  <a:pt x="482577" y="620981"/>
                  <a:pt x="478901" y="609620"/>
                  <a:pt x="482289" y="599190"/>
                </a:cubicBezTo>
                <a:cubicBezTo>
                  <a:pt x="485677" y="588760"/>
                  <a:pt x="495310" y="581740"/>
                  <a:pt x="506294" y="581740"/>
                </a:cubicBezTo>
                <a:lnTo>
                  <a:pt x="546708" y="581740"/>
                </a:lnTo>
                <a:lnTo>
                  <a:pt x="559197" y="543297"/>
                </a:lnTo>
                <a:cubicBezTo>
                  <a:pt x="562585" y="532867"/>
                  <a:pt x="572240" y="525847"/>
                  <a:pt x="583202" y="525847"/>
                </a:cubicBezTo>
                <a:close/>
                <a:moveTo>
                  <a:pt x="175231" y="525847"/>
                </a:moveTo>
                <a:cubicBezTo>
                  <a:pt x="186193" y="525847"/>
                  <a:pt x="195848" y="532867"/>
                  <a:pt x="199236" y="543297"/>
                </a:cubicBezTo>
                <a:lnTo>
                  <a:pt x="211725" y="581740"/>
                </a:lnTo>
                <a:lnTo>
                  <a:pt x="252139" y="581740"/>
                </a:lnTo>
                <a:cubicBezTo>
                  <a:pt x="263101" y="581740"/>
                  <a:pt x="272756" y="588760"/>
                  <a:pt x="276144" y="599190"/>
                </a:cubicBezTo>
                <a:lnTo>
                  <a:pt x="276100" y="599190"/>
                </a:lnTo>
                <a:cubicBezTo>
                  <a:pt x="279488" y="609620"/>
                  <a:pt x="275812" y="620981"/>
                  <a:pt x="266932" y="627425"/>
                </a:cubicBezTo>
                <a:lnTo>
                  <a:pt x="234246" y="651186"/>
                </a:lnTo>
                <a:lnTo>
                  <a:pt x="246736" y="689629"/>
                </a:lnTo>
                <a:cubicBezTo>
                  <a:pt x="250124" y="700059"/>
                  <a:pt x="246448" y="711419"/>
                  <a:pt x="237568" y="717863"/>
                </a:cubicBezTo>
                <a:cubicBezTo>
                  <a:pt x="233139" y="721074"/>
                  <a:pt x="227935" y="722691"/>
                  <a:pt x="222731" y="722691"/>
                </a:cubicBezTo>
                <a:cubicBezTo>
                  <a:pt x="217527" y="722691"/>
                  <a:pt x="212323" y="721096"/>
                  <a:pt x="207894" y="717863"/>
                </a:cubicBezTo>
                <a:lnTo>
                  <a:pt x="175209" y="694102"/>
                </a:lnTo>
                <a:lnTo>
                  <a:pt x="142523" y="717863"/>
                </a:lnTo>
                <a:cubicBezTo>
                  <a:pt x="133665" y="724307"/>
                  <a:pt x="121729" y="724307"/>
                  <a:pt x="112849" y="717863"/>
                </a:cubicBezTo>
                <a:cubicBezTo>
                  <a:pt x="103969" y="711397"/>
                  <a:pt x="100293" y="700059"/>
                  <a:pt x="103681" y="689629"/>
                </a:cubicBezTo>
                <a:lnTo>
                  <a:pt x="116171" y="651186"/>
                </a:lnTo>
                <a:lnTo>
                  <a:pt x="83486" y="627425"/>
                </a:lnTo>
                <a:cubicBezTo>
                  <a:pt x="74606" y="620981"/>
                  <a:pt x="70930" y="609620"/>
                  <a:pt x="74318" y="599190"/>
                </a:cubicBezTo>
                <a:cubicBezTo>
                  <a:pt x="77706" y="588760"/>
                  <a:pt x="87339" y="581740"/>
                  <a:pt x="98323" y="581740"/>
                </a:cubicBezTo>
                <a:lnTo>
                  <a:pt x="138737" y="581740"/>
                </a:lnTo>
                <a:lnTo>
                  <a:pt x="151226" y="543297"/>
                </a:lnTo>
                <a:cubicBezTo>
                  <a:pt x="154614" y="532867"/>
                  <a:pt x="164269" y="525847"/>
                  <a:pt x="175231" y="525847"/>
                </a:cubicBezTo>
                <a:close/>
                <a:moveTo>
                  <a:pt x="379206" y="273930"/>
                </a:moveTo>
                <a:cubicBezTo>
                  <a:pt x="501932" y="273930"/>
                  <a:pt x="601760" y="373780"/>
                  <a:pt x="601760" y="496484"/>
                </a:cubicBezTo>
                <a:lnTo>
                  <a:pt x="572972" y="496484"/>
                </a:lnTo>
                <a:cubicBezTo>
                  <a:pt x="572972" y="389636"/>
                  <a:pt x="486054" y="302718"/>
                  <a:pt x="379206" y="302718"/>
                </a:cubicBezTo>
                <a:cubicBezTo>
                  <a:pt x="272358" y="302718"/>
                  <a:pt x="185440" y="389636"/>
                  <a:pt x="185440" y="496484"/>
                </a:cubicBezTo>
                <a:lnTo>
                  <a:pt x="156652" y="496484"/>
                </a:lnTo>
                <a:cubicBezTo>
                  <a:pt x="156652" y="373758"/>
                  <a:pt x="256480" y="273930"/>
                  <a:pt x="379206" y="273930"/>
                </a:cubicBezTo>
                <a:close/>
                <a:moveTo>
                  <a:pt x="141549" y="125450"/>
                </a:moveTo>
                <a:cubicBezTo>
                  <a:pt x="109195" y="125450"/>
                  <a:pt x="82865" y="151780"/>
                  <a:pt x="82865" y="184133"/>
                </a:cubicBezTo>
                <a:cubicBezTo>
                  <a:pt x="82865" y="216487"/>
                  <a:pt x="109195" y="242817"/>
                  <a:pt x="141549" y="242817"/>
                </a:cubicBezTo>
                <a:cubicBezTo>
                  <a:pt x="173902" y="242817"/>
                  <a:pt x="200232" y="216487"/>
                  <a:pt x="200232" y="184133"/>
                </a:cubicBezTo>
                <a:cubicBezTo>
                  <a:pt x="200232" y="151780"/>
                  <a:pt x="173902" y="125450"/>
                  <a:pt x="141549" y="125450"/>
                </a:cubicBezTo>
                <a:close/>
                <a:moveTo>
                  <a:pt x="616862" y="125449"/>
                </a:moveTo>
                <a:cubicBezTo>
                  <a:pt x="584509" y="125449"/>
                  <a:pt x="558179" y="151779"/>
                  <a:pt x="558179" y="184133"/>
                </a:cubicBezTo>
                <a:cubicBezTo>
                  <a:pt x="558179" y="216486"/>
                  <a:pt x="584509" y="242816"/>
                  <a:pt x="616862" y="242816"/>
                </a:cubicBezTo>
                <a:cubicBezTo>
                  <a:pt x="649215" y="242816"/>
                  <a:pt x="675545" y="216486"/>
                  <a:pt x="675545" y="184133"/>
                </a:cubicBezTo>
                <a:cubicBezTo>
                  <a:pt x="675545" y="151779"/>
                  <a:pt x="649215" y="125449"/>
                  <a:pt x="616862" y="125449"/>
                </a:cubicBezTo>
                <a:close/>
                <a:moveTo>
                  <a:pt x="141549" y="96662"/>
                </a:moveTo>
                <a:cubicBezTo>
                  <a:pt x="189780" y="96662"/>
                  <a:pt x="229020" y="135902"/>
                  <a:pt x="229020" y="184133"/>
                </a:cubicBezTo>
                <a:cubicBezTo>
                  <a:pt x="229020" y="222421"/>
                  <a:pt x="204262" y="255018"/>
                  <a:pt x="169938" y="266844"/>
                </a:cubicBezTo>
                <a:cubicBezTo>
                  <a:pt x="196910" y="272313"/>
                  <a:pt x="221734" y="285556"/>
                  <a:pt x="241643" y="305464"/>
                </a:cubicBezTo>
                <a:lnTo>
                  <a:pt x="221292" y="325815"/>
                </a:lnTo>
                <a:lnTo>
                  <a:pt x="221292" y="325859"/>
                </a:lnTo>
                <a:cubicBezTo>
                  <a:pt x="199988" y="304556"/>
                  <a:pt x="171665" y="292819"/>
                  <a:pt x="141549" y="292819"/>
                </a:cubicBezTo>
                <a:cubicBezTo>
                  <a:pt x="79366" y="292819"/>
                  <a:pt x="28788" y="343398"/>
                  <a:pt x="28788" y="405580"/>
                </a:cubicBezTo>
                <a:lnTo>
                  <a:pt x="0" y="405580"/>
                </a:lnTo>
                <a:cubicBezTo>
                  <a:pt x="0" y="337219"/>
                  <a:pt x="48696" y="280042"/>
                  <a:pt x="113203" y="266866"/>
                </a:cubicBezTo>
                <a:cubicBezTo>
                  <a:pt x="78835" y="255063"/>
                  <a:pt x="54077" y="222444"/>
                  <a:pt x="54077" y="184133"/>
                </a:cubicBezTo>
                <a:cubicBezTo>
                  <a:pt x="54077" y="135902"/>
                  <a:pt x="93318" y="96662"/>
                  <a:pt x="141549" y="96662"/>
                </a:cubicBezTo>
                <a:close/>
                <a:moveTo>
                  <a:pt x="616862" y="96639"/>
                </a:moveTo>
                <a:cubicBezTo>
                  <a:pt x="665093" y="96639"/>
                  <a:pt x="704333" y="135879"/>
                  <a:pt x="704333" y="184110"/>
                </a:cubicBezTo>
                <a:cubicBezTo>
                  <a:pt x="704333" y="212843"/>
                  <a:pt x="690394" y="238375"/>
                  <a:pt x="668935" y="254324"/>
                </a:cubicBezTo>
                <a:lnTo>
                  <a:pt x="645255" y="266818"/>
                </a:lnTo>
                <a:lnTo>
                  <a:pt x="645207" y="266799"/>
                </a:lnTo>
                <a:lnTo>
                  <a:pt x="645207" y="266843"/>
                </a:lnTo>
                <a:lnTo>
                  <a:pt x="645255" y="266818"/>
                </a:lnTo>
                <a:lnTo>
                  <a:pt x="690109" y="284419"/>
                </a:lnTo>
                <a:cubicBezTo>
                  <a:pt x="731019" y="309263"/>
                  <a:pt x="758411" y="354242"/>
                  <a:pt x="758411" y="405513"/>
                </a:cubicBezTo>
                <a:lnTo>
                  <a:pt x="729622" y="405513"/>
                </a:lnTo>
                <a:cubicBezTo>
                  <a:pt x="729622" y="343331"/>
                  <a:pt x="679044" y="292752"/>
                  <a:pt x="616862" y="292752"/>
                </a:cubicBezTo>
                <a:cubicBezTo>
                  <a:pt x="586745" y="292752"/>
                  <a:pt x="558422" y="304489"/>
                  <a:pt x="537119" y="325792"/>
                </a:cubicBezTo>
                <a:lnTo>
                  <a:pt x="516768" y="305441"/>
                </a:lnTo>
                <a:cubicBezTo>
                  <a:pt x="536676" y="285533"/>
                  <a:pt x="561478" y="272290"/>
                  <a:pt x="588472" y="266821"/>
                </a:cubicBezTo>
                <a:cubicBezTo>
                  <a:pt x="554148" y="255018"/>
                  <a:pt x="529390" y="222399"/>
                  <a:pt x="529390" y="184110"/>
                </a:cubicBezTo>
                <a:cubicBezTo>
                  <a:pt x="529390" y="135879"/>
                  <a:pt x="568631" y="96639"/>
                  <a:pt x="616862" y="96639"/>
                </a:cubicBezTo>
                <a:close/>
                <a:moveTo>
                  <a:pt x="379205" y="28810"/>
                </a:moveTo>
                <a:cubicBezTo>
                  <a:pt x="321186" y="28810"/>
                  <a:pt x="273974" y="76023"/>
                  <a:pt x="273974" y="134042"/>
                </a:cubicBezTo>
                <a:cubicBezTo>
                  <a:pt x="273974" y="192061"/>
                  <a:pt x="321186" y="239273"/>
                  <a:pt x="379205" y="239273"/>
                </a:cubicBezTo>
                <a:cubicBezTo>
                  <a:pt x="437225" y="239273"/>
                  <a:pt x="484437" y="192061"/>
                  <a:pt x="484437" y="134042"/>
                </a:cubicBezTo>
                <a:cubicBezTo>
                  <a:pt x="484437" y="76023"/>
                  <a:pt x="437225" y="28810"/>
                  <a:pt x="379205" y="28810"/>
                </a:cubicBezTo>
                <a:close/>
                <a:moveTo>
                  <a:pt x="379205" y="0"/>
                </a:moveTo>
                <a:cubicBezTo>
                  <a:pt x="453102" y="0"/>
                  <a:pt x="513225" y="60123"/>
                  <a:pt x="513225" y="134020"/>
                </a:cubicBezTo>
                <a:cubicBezTo>
                  <a:pt x="513225" y="207916"/>
                  <a:pt x="453102" y="268039"/>
                  <a:pt x="379205" y="268039"/>
                </a:cubicBezTo>
                <a:cubicBezTo>
                  <a:pt x="305309" y="268039"/>
                  <a:pt x="245186" y="207916"/>
                  <a:pt x="245186" y="134020"/>
                </a:cubicBezTo>
                <a:cubicBezTo>
                  <a:pt x="245186" y="60123"/>
                  <a:pt x="305309" y="0"/>
                  <a:pt x="37920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1017;p79">
            <a:extLst>
              <a:ext uri="{FF2B5EF4-FFF2-40B4-BE49-F238E27FC236}">
                <a16:creationId xmlns:a16="http://schemas.microsoft.com/office/drawing/2014/main" id="{71214122-6839-84CC-D0A5-24396E8D82EA}"/>
              </a:ext>
            </a:extLst>
          </p:cNvPr>
          <p:cNvSpPr/>
          <p:nvPr/>
        </p:nvSpPr>
        <p:spPr>
          <a:xfrm>
            <a:off x="8197610" y="4336073"/>
            <a:ext cx="712280" cy="531306"/>
          </a:xfrm>
          <a:custGeom>
            <a:avLst/>
            <a:gdLst/>
            <a:ahLst/>
            <a:cxnLst/>
            <a:rect l="l" t="t" r="r" b="b"/>
            <a:pathLst>
              <a:path w="749768" h="559269" extrusionOk="0">
                <a:moveTo>
                  <a:pt x="746404" y="88341"/>
                </a:moveTo>
                <a:lnTo>
                  <a:pt x="665731" y="3771"/>
                </a:lnTo>
                <a:cubicBezTo>
                  <a:pt x="663473" y="1401"/>
                  <a:pt x="660350" y="28"/>
                  <a:pt x="657051" y="6"/>
                </a:cubicBezTo>
                <a:cubicBezTo>
                  <a:pt x="653773" y="-104"/>
                  <a:pt x="650607" y="1246"/>
                  <a:pt x="648304" y="3572"/>
                </a:cubicBezTo>
                <a:lnTo>
                  <a:pt x="287257" y="364618"/>
                </a:lnTo>
                <a:lnTo>
                  <a:pt x="100312" y="177673"/>
                </a:lnTo>
                <a:cubicBezTo>
                  <a:pt x="97964" y="175326"/>
                  <a:pt x="94886" y="174085"/>
                  <a:pt x="91476" y="174108"/>
                </a:cubicBezTo>
                <a:cubicBezTo>
                  <a:pt x="88177" y="174174"/>
                  <a:pt x="85032" y="175569"/>
                  <a:pt x="82773" y="178005"/>
                </a:cubicBezTo>
                <a:lnTo>
                  <a:pt x="3252" y="263727"/>
                </a:lnTo>
                <a:cubicBezTo>
                  <a:pt x="-1199" y="268533"/>
                  <a:pt x="-1066" y="275995"/>
                  <a:pt x="3562" y="280623"/>
                </a:cubicBezTo>
                <a:lnTo>
                  <a:pt x="278643" y="555704"/>
                </a:lnTo>
                <a:cubicBezTo>
                  <a:pt x="280924" y="557985"/>
                  <a:pt x="284024" y="559270"/>
                  <a:pt x="287257" y="559270"/>
                </a:cubicBezTo>
                <a:cubicBezTo>
                  <a:pt x="290490" y="559270"/>
                  <a:pt x="293590" y="557985"/>
                  <a:pt x="295871" y="555704"/>
                </a:cubicBezTo>
                <a:lnTo>
                  <a:pt x="746205" y="105371"/>
                </a:lnTo>
                <a:cubicBezTo>
                  <a:pt x="750878" y="100698"/>
                  <a:pt x="750966" y="93147"/>
                  <a:pt x="746404" y="88341"/>
                </a:cubicBezTo>
                <a:close/>
                <a:moveTo>
                  <a:pt x="287257" y="529862"/>
                </a:moveTo>
                <a:lnTo>
                  <a:pt x="29072" y="271677"/>
                </a:lnTo>
                <a:lnTo>
                  <a:pt x="92008" y="203826"/>
                </a:lnTo>
                <a:lnTo>
                  <a:pt x="278621" y="390439"/>
                </a:lnTo>
                <a:cubicBezTo>
                  <a:pt x="280901" y="392720"/>
                  <a:pt x="284002" y="394004"/>
                  <a:pt x="287235" y="394004"/>
                </a:cubicBezTo>
                <a:cubicBezTo>
                  <a:pt x="290468" y="394004"/>
                  <a:pt x="293568" y="392720"/>
                  <a:pt x="295849" y="390439"/>
                </a:cubicBezTo>
                <a:lnTo>
                  <a:pt x="656696" y="29614"/>
                </a:lnTo>
                <a:lnTo>
                  <a:pt x="720562" y="96557"/>
                </a:lnTo>
                <a:lnTo>
                  <a:pt x="287257" y="52986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0" name="Google Shape;1018;p79">
            <a:extLst>
              <a:ext uri="{FF2B5EF4-FFF2-40B4-BE49-F238E27FC236}">
                <a16:creationId xmlns:a16="http://schemas.microsoft.com/office/drawing/2014/main" id="{C6FEA446-1EC3-D4EA-4FB0-AA7CCC245A84}"/>
              </a:ext>
            </a:extLst>
          </p:cNvPr>
          <p:cNvGrpSpPr/>
          <p:nvPr/>
        </p:nvGrpSpPr>
        <p:grpSpPr>
          <a:xfrm>
            <a:off x="2958502" y="5395571"/>
            <a:ext cx="6488733" cy="540360"/>
            <a:chOff x="39420" y="2439565"/>
            <a:chExt cx="8291251" cy="720000"/>
          </a:xfrm>
          <a:solidFill>
            <a:srgbClr val="97F3A2"/>
          </a:solidFill>
        </p:grpSpPr>
        <p:sp>
          <p:nvSpPr>
            <p:cNvPr id="21" name="Google Shape;1019;p79">
              <a:extLst>
                <a:ext uri="{FF2B5EF4-FFF2-40B4-BE49-F238E27FC236}">
                  <a16:creationId xmlns:a16="http://schemas.microsoft.com/office/drawing/2014/main" id="{48C3BA11-5F25-F74E-83C2-A11DC717293C}"/>
                </a:ext>
              </a:extLst>
            </p:cNvPr>
            <p:cNvSpPr/>
            <p:nvPr/>
          </p:nvSpPr>
          <p:spPr>
            <a:xfrm>
              <a:off x="39420" y="2439565"/>
              <a:ext cx="2475000" cy="720000"/>
            </a:xfrm>
            <a:prstGeom prst="rect">
              <a:avLst/>
            </a:prstGeom>
            <a:grpFill/>
            <a:ln>
              <a:noFill/>
            </a:ln>
          </p:spPr>
          <p:txBody>
            <a:bodyPr spcFirstLastPara="1" wrap="square" lIns="71550" tIns="71550" rIns="71550" bIns="71550" anchor="ctr" anchorCtr="0">
              <a:noAutofit/>
            </a:bodyPr>
            <a:lstStyle/>
            <a:p>
              <a:pPr marL="0" lvl="0" indent="0" algn="l" rtl="0">
                <a:spcBef>
                  <a:spcPts val="0"/>
                </a:spcBef>
                <a:spcAft>
                  <a:spcPts val="0"/>
                </a:spcAft>
                <a:buNone/>
              </a:pPr>
              <a:endParaRPr/>
            </a:p>
          </p:txBody>
        </p:sp>
        <p:sp>
          <p:nvSpPr>
            <p:cNvPr id="22" name="Google Shape;1020;p79">
              <a:extLst>
                <a:ext uri="{FF2B5EF4-FFF2-40B4-BE49-F238E27FC236}">
                  <a16:creationId xmlns:a16="http://schemas.microsoft.com/office/drawing/2014/main" id="{742F126F-7565-8A15-0CB3-B224B1032707}"/>
                </a:ext>
              </a:extLst>
            </p:cNvPr>
            <p:cNvSpPr txBox="1"/>
            <p:nvPr/>
          </p:nvSpPr>
          <p:spPr>
            <a:xfrm>
              <a:off x="39420" y="2439565"/>
              <a:ext cx="2475000" cy="720000"/>
            </a:xfrm>
            <a:prstGeom prst="rect">
              <a:avLst/>
            </a:prstGeom>
            <a:grp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it" sz="2000" dirty="0"/>
                <a:t>Reclutamento personale </a:t>
              </a:r>
              <a:endParaRPr sz="2000" dirty="0"/>
            </a:p>
          </p:txBody>
        </p:sp>
        <p:sp>
          <p:nvSpPr>
            <p:cNvPr id="23" name="Google Shape;1021;p79">
              <a:extLst>
                <a:ext uri="{FF2B5EF4-FFF2-40B4-BE49-F238E27FC236}">
                  <a16:creationId xmlns:a16="http://schemas.microsoft.com/office/drawing/2014/main" id="{D5D147B9-532B-C574-0F81-6C909819BDFD}"/>
                </a:ext>
              </a:extLst>
            </p:cNvPr>
            <p:cNvSpPr/>
            <p:nvPr/>
          </p:nvSpPr>
          <p:spPr>
            <a:xfrm>
              <a:off x="2947546" y="2439565"/>
              <a:ext cx="2475000" cy="720000"/>
            </a:xfrm>
            <a:prstGeom prst="rect">
              <a:avLst/>
            </a:prstGeom>
            <a:grpFill/>
            <a:ln>
              <a:noFill/>
            </a:ln>
          </p:spPr>
          <p:txBody>
            <a:bodyPr spcFirstLastPara="1" wrap="square" lIns="71550" tIns="71550" rIns="71550" bIns="71550" anchor="ctr" anchorCtr="0">
              <a:noAutofit/>
            </a:bodyPr>
            <a:lstStyle/>
            <a:p>
              <a:pPr marL="0" lvl="0" indent="0" algn="l" rtl="0">
                <a:spcBef>
                  <a:spcPts val="0"/>
                </a:spcBef>
                <a:spcAft>
                  <a:spcPts val="0"/>
                </a:spcAft>
                <a:buNone/>
              </a:pPr>
              <a:endParaRPr/>
            </a:p>
          </p:txBody>
        </p:sp>
        <p:sp>
          <p:nvSpPr>
            <p:cNvPr id="24" name="Google Shape;1022;p79">
              <a:extLst>
                <a:ext uri="{FF2B5EF4-FFF2-40B4-BE49-F238E27FC236}">
                  <a16:creationId xmlns:a16="http://schemas.microsoft.com/office/drawing/2014/main" id="{A3157278-4C07-874D-CD74-9E03B4B2BB92}"/>
                </a:ext>
              </a:extLst>
            </p:cNvPr>
            <p:cNvSpPr/>
            <p:nvPr/>
          </p:nvSpPr>
          <p:spPr>
            <a:xfrm>
              <a:off x="5855671" y="2439565"/>
              <a:ext cx="2475000" cy="720000"/>
            </a:xfrm>
            <a:prstGeom prst="rect">
              <a:avLst/>
            </a:prstGeom>
            <a:grpFill/>
            <a:ln>
              <a:noFill/>
            </a:ln>
          </p:spPr>
          <p:txBody>
            <a:bodyPr spcFirstLastPara="1" wrap="square" lIns="71550" tIns="71550" rIns="71550" bIns="71550" anchor="ctr" anchorCtr="0">
              <a:noAutofit/>
            </a:bodyPr>
            <a:lstStyle/>
            <a:p>
              <a:pPr marL="0" lvl="0" indent="0" algn="l" rtl="0">
                <a:spcBef>
                  <a:spcPts val="0"/>
                </a:spcBef>
                <a:spcAft>
                  <a:spcPts val="0"/>
                </a:spcAft>
                <a:buNone/>
              </a:pPr>
              <a:endParaRPr/>
            </a:p>
          </p:txBody>
        </p:sp>
        <p:sp>
          <p:nvSpPr>
            <p:cNvPr id="25" name="Google Shape;1023;p79">
              <a:extLst>
                <a:ext uri="{FF2B5EF4-FFF2-40B4-BE49-F238E27FC236}">
                  <a16:creationId xmlns:a16="http://schemas.microsoft.com/office/drawing/2014/main" id="{26A58B20-7A49-00F3-DC77-49A7D6F7119F}"/>
                </a:ext>
              </a:extLst>
            </p:cNvPr>
            <p:cNvSpPr txBox="1"/>
            <p:nvPr/>
          </p:nvSpPr>
          <p:spPr>
            <a:xfrm>
              <a:off x="5855671" y="2439565"/>
              <a:ext cx="2475000" cy="720000"/>
            </a:xfrm>
            <a:prstGeom prst="rect">
              <a:avLst/>
            </a:prstGeom>
            <a:solidFill>
              <a:srgbClr val="5B9BD5"/>
            </a:solid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it" sz="2000" dirty="0"/>
                <a:t>Procedimenti disciplinari </a:t>
              </a:r>
              <a:endParaRPr sz="2000" dirty="0"/>
            </a:p>
          </p:txBody>
        </p:sp>
        <p:sp>
          <p:nvSpPr>
            <p:cNvPr id="26" name="Google Shape;1024;p79">
              <a:extLst>
                <a:ext uri="{FF2B5EF4-FFF2-40B4-BE49-F238E27FC236}">
                  <a16:creationId xmlns:a16="http://schemas.microsoft.com/office/drawing/2014/main" id="{7EFE7450-EBA9-0B56-6F74-BD6ED17A9998}"/>
                </a:ext>
              </a:extLst>
            </p:cNvPr>
            <p:cNvSpPr txBox="1"/>
            <p:nvPr/>
          </p:nvSpPr>
          <p:spPr>
            <a:xfrm>
              <a:off x="2958129" y="2439565"/>
              <a:ext cx="2475000" cy="720000"/>
            </a:xfrm>
            <a:prstGeom prst="rect">
              <a:avLst/>
            </a:prstGeom>
            <a:solidFill>
              <a:srgbClr val="FFC000"/>
            </a:solid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it" sz="2000" dirty="0"/>
                <a:t>Formazione </a:t>
              </a:r>
              <a:endParaRPr sz="2000" dirty="0"/>
            </a:p>
            <a:p>
              <a:pPr marL="0" marR="0" lvl="0" indent="0" algn="ctr" rtl="0">
                <a:lnSpc>
                  <a:spcPct val="90000"/>
                </a:lnSpc>
                <a:spcBef>
                  <a:spcPts val="0"/>
                </a:spcBef>
                <a:spcAft>
                  <a:spcPts val="0"/>
                </a:spcAft>
                <a:buClr>
                  <a:srgbClr val="000000"/>
                </a:buClr>
                <a:buSzPts val="1800"/>
                <a:buFont typeface="Arial"/>
                <a:buNone/>
              </a:pPr>
              <a:r>
                <a:rPr lang="it" sz="2000" dirty="0"/>
                <a:t>personale </a:t>
              </a:r>
              <a:endParaRPr sz="2000" dirty="0"/>
            </a:p>
          </p:txBody>
        </p:sp>
      </p:grpSp>
      <p:sp>
        <p:nvSpPr>
          <p:cNvPr id="27" name="Google Shape;1025;p79">
            <a:extLst>
              <a:ext uri="{FF2B5EF4-FFF2-40B4-BE49-F238E27FC236}">
                <a16:creationId xmlns:a16="http://schemas.microsoft.com/office/drawing/2014/main" id="{F82D1C04-D10F-D2A4-DC17-C61A7885516A}"/>
              </a:ext>
            </a:extLst>
          </p:cNvPr>
          <p:cNvSpPr/>
          <p:nvPr/>
        </p:nvSpPr>
        <p:spPr>
          <a:xfrm>
            <a:off x="5070953" y="2603736"/>
            <a:ext cx="2263937" cy="869836"/>
          </a:xfrm>
          <a:prstGeom prst="roundRect">
            <a:avLst>
              <a:gd name="adj" fmla="val 16667"/>
            </a:avLst>
          </a:prstGeom>
          <a:solidFill>
            <a:srgbClr val="D7F80E"/>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t" b="1" dirty="0">
                <a:solidFill>
                  <a:schemeClr val="dk1"/>
                </a:solidFill>
              </a:rPr>
              <a:t>Modulo </a:t>
            </a:r>
            <a:r>
              <a:rPr lang="it-IT" b="1" dirty="0">
                <a:solidFill>
                  <a:schemeClr val="dk1"/>
                </a:solidFill>
              </a:rPr>
              <a:t>Gestione del Personale</a:t>
            </a:r>
            <a:endParaRPr b="1" dirty="0">
              <a:solidFill>
                <a:schemeClr val="dk1"/>
              </a:solidFill>
            </a:endParaRPr>
          </a:p>
          <a:p>
            <a:pPr marL="0" lvl="0" indent="0" algn="ctr" rtl="0">
              <a:spcBef>
                <a:spcPts val="0"/>
              </a:spcBef>
              <a:spcAft>
                <a:spcPts val="0"/>
              </a:spcAft>
              <a:buNone/>
            </a:pPr>
            <a:r>
              <a:rPr lang="it" sz="1200" dirty="0">
                <a:solidFill>
                  <a:schemeClr val="dk1"/>
                </a:solidFill>
              </a:rPr>
              <a:t>Modulo Verticale</a:t>
            </a:r>
            <a:endParaRPr dirty="0"/>
          </a:p>
        </p:txBody>
      </p:sp>
    </p:spTree>
    <p:extLst>
      <p:ext uri="{BB962C8B-B14F-4D97-AF65-F5344CB8AC3E}">
        <p14:creationId xmlns:p14="http://schemas.microsoft.com/office/powerpoint/2010/main" val="1861733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D26C-A083-23A3-788C-2DB5D5640338}"/>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1817D8A7-51A6-0205-6260-8512C0161AE0}"/>
              </a:ext>
            </a:extLst>
          </p:cNvPr>
          <p:cNvSpPr>
            <a:spLocks noGrp="1"/>
          </p:cNvSpPr>
          <p:nvPr>
            <p:ph type="title"/>
          </p:nvPr>
        </p:nvSpPr>
        <p:spPr/>
        <p:txBody>
          <a:bodyPr>
            <a:normAutofit/>
          </a:bodyPr>
          <a:lstStyle/>
          <a:p>
            <a:r>
              <a:rPr lang="it-IT" dirty="0"/>
              <a:t>Obiettivi del Modulo verticale HR su Pi.Co</a:t>
            </a:r>
          </a:p>
        </p:txBody>
      </p:sp>
      <p:sp>
        <p:nvSpPr>
          <p:cNvPr id="46" name="object 46">
            <a:extLst>
              <a:ext uri="{FF2B5EF4-FFF2-40B4-BE49-F238E27FC236}">
                <a16:creationId xmlns:a16="http://schemas.microsoft.com/office/drawing/2014/main" id="{BDC33160-F0D9-65C5-7985-ACC96233E9E9}"/>
              </a:ext>
            </a:extLst>
          </p:cNvPr>
          <p:cNvSpPr txBox="1">
            <a:spLocks noGrp="1"/>
          </p:cNvSpPr>
          <p:nvPr>
            <p:ph type="sldNum" sz="quarter" idx="4294967295"/>
          </p:nvPr>
        </p:nvSpPr>
        <p:spPr>
          <a:xfrm>
            <a:off x="11885613" y="5387548"/>
            <a:ext cx="306387" cy="304800"/>
          </a:xfrm>
          <a:prstGeom prst="rect">
            <a:avLst/>
          </a:prstGeom>
        </p:spPr>
        <p:txBody>
          <a:bodyPr vert="horz" wrap="square" lIns="0" tIns="0" rIns="0" bIns="0" rtlCol="0">
            <a:spAutoFit/>
          </a:bodyPr>
          <a:lstStyle>
            <a:defPPr>
              <a:defRPr kern="0"/>
            </a:defPPr>
            <a:lvl1pPr>
              <a:defRPr sz="1400" b="1" i="0">
                <a:solidFill>
                  <a:srgbClr val="00449E"/>
                </a:solidFill>
                <a:latin typeface="Trebuchet MS"/>
                <a:cs typeface="Trebuchet MS"/>
              </a:defRPr>
            </a:lvl1p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lang="it-IT" spc="-25" smtClean="0">
                <a:solidFill>
                  <a:srgbClr val="FFFFFF"/>
                </a:solidFill>
              </a:rPr>
              <a:pPr marL="38100" marR="0" lvl="0" indent="0" defTabSz="914400" eaLnBrk="1" fontAlgn="auto" latinLnBrk="0" hangingPunct="1">
                <a:lnSpc>
                  <a:spcPct val="100000"/>
                </a:lnSpc>
                <a:spcBef>
                  <a:spcPts val="290"/>
                </a:spcBef>
                <a:spcAft>
                  <a:spcPts val="0"/>
                </a:spcAft>
                <a:buClrTx/>
                <a:buSzTx/>
                <a:buFontTx/>
                <a:buNone/>
                <a:tabLst/>
                <a:defRPr/>
              </a:pPr>
              <a:t>54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4215720-E2C3-FFA9-1DB1-46C7668521B2}"/>
              </a:ext>
            </a:extLst>
          </p:cNvPr>
          <p:cNvSpPr/>
          <p:nvPr/>
        </p:nvSpPr>
        <p:spPr>
          <a:xfrm>
            <a:off x="0" y="509385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985;p78">
            <a:extLst>
              <a:ext uri="{FF2B5EF4-FFF2-40B4-BE49-F238E27FC236}">
                <a16:creationId xmlns:a16="http://schemas.microsoft.com/office/drawing/2014/main" id="{F21D45C7-0C5D-6B47-E754-A64CE59A0419}"/>
              </a:ext>
            </a:extLst>
          </p:cNvPr>
          <p:cNvSpPr/>
          <p:nvPr/>
        </p:nvSpPr>
        <p:spPr>
          <a:xfrm>
            <a:off x="1364277" y="1082809"/>
            <a:ext cx="9132092" cy="775338"/>
          </a:xfrm>
          <a:prstGeom prst="roundRect">
            <a:avLst>
              <a:gd name="adj" fmla="val 10000"/>
            </a:avLst>
          </a:prstGeom>
          <a:solidFill>
            <a:srgbClr val="D7F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86;p78">
            <a:extLst>
              <a:ext uri="{FF2B5EF4-FFF2-40B4-BE49-F238E27FC236}">
                <a16:creationId xmlns:a16="http://schemas.microsoft.com/office/drawing/2014/main" id="{CC3E2DC4-E3CD-C284-4AD0-ED88EF7B771E}"/>
              </a:ext>
            </a:extLst>
          </p:cNvPr>
          <p:cNvSpPr/>
          <p:nvPr/>
        </p:nvSpPr>
        <p:spPr>
          <a:xfrm>
            <a:off x="2667000" y="1082809"/>
            <a:ext cx="7829368" cy="7753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87;p78">
            <a:extLst>
              <a:ext uri="{FF2B5EF4-FFF2-40B4-BE49-F238E27FC236}">
                <a16:creationId xmlns:a16="http://schemas.microsoft.com/office/drawing/2014/main" id="{056E8DD5-1E44-7C1D-4B52-098E70506DCB}"/>
              </a:ext>
            </a:extLst>
          </p:cNvPr>
          <p:cNvSpPr txBox="1"/>
          <p:nvPr/>
        </p:nvSpPr>
        <p:spPr>
          <a:xfrm>
            <a:off x="1364276" y="1082809"/>
            <a:ext cx="9132092" cy="775338"/>
          </a:xfrm>
          <a:prstGeom prst="rect">
            <a:avLst/>
          </a:prstGeom>
          <a:noFill/>
          <a:ln>
            <a:noFill/>
          </a:ln>
        </p:spPr>
        <p:txBody>
          <a:bodyPr spcFirstLastPara="1" wrap="square" lIns="109400" tIns="109400" rIns="109400" bIns="1094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it" sz="2000" b="0" i="0" u="none" strike="noStrike" cap="none" dirty="0">
                <a:solidFill>
                  <a:srgbClr val="000000"/>
                </a:solidFill>
                <a:latin typeface="Arial"/>
                <a:ea typeface="Arial"/>
                <a:cs typeface="Arial"/>
                <a:sym typeface="Arial"/>
              </a:rPr>
              <a:t>Centralizzare e semplificare i processi in ambito di </a:t>
            </a:r>
            <a:r>
              <a:rPr lang="it-IT" sz="2000" b="0" i="0" u="none" strike="noStrike" cap="none" dirty="0">
                <a:solidFill>
                  <a:srgbClr val="000000"/>
                </a:solidFill>
                <a:latin typeface="Arial"/>
                <a:ea typeface="Arial"/>
                <a:cs typeface="Arial"/>
                <a:sym typeface="Arial"/>
              </a:rPr>
              <a:t>Gestione del Personale</a:t>
            </a:r>
            <a:endParaRPr sz="2000" dirty="0"/>
          </a:p>
        </p:txBody>
      </p:sp>
      <p:sp>
        <p:nvSpPr>
          <p:cNvPr id="8" name="Google Shape;988;p78">
            <a:extLst>
              <a:ext uri="{FF2B5EF4-FFF2-40B4-BE49-F238E27FC236}">
                <a16:creationId xmlns:a16="http://schemas.microsoft.com/office/drawing/2014/main" id="{5E13E46B-933B-5C87-E737-B54251048D11}"/>
              </a:ext>
            </a:extLst>
          </p:cNvPr>
          <p:cNvSpPr/>
          <p:nvPr/>
        </p:nvSpPr>
        <p:spPr>
          <a:xfrm>
            <a:off x="1364277" y="2058156"/>
            <a:ext cx="9132092" cy="775338"/>
          </a:xfrm>
          <a:prstGeom prst="roundRect">
            <a:avLst>
              <a:gd name="adj" fmla="val 1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9;p78">
            <a:extLst>
              <a:ext uri="{FF2B5EF4-FFF2-40B4-BE49-F238E27FC236}">
                <a16:creationId xmlns:a16="http://schemas.microsoft.com/office/drawing/2014/main" id="{823315EE-2296-16DB-C5D4-E1CF1AEF290F}"/>
              </a:ext>
            </a:extLst>
          </p:cNvPr>
          <p:cNvSpPr/>
          <p:nvPr/>
        </p:nvSpPr>
        <p:spPr>
          <a:xfrm>
            <a:off x="2667000" y="2058156"/>
            <a:ext cx="7829368" cy="7753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0;p78">
            <a:extLst>
              <a:ext uri="{FF2B5EF4-FFF2-40B4-BE49-F238E27FC236}">
                <a16:creationId xmlns:a16="http://schemas.microsoft.com/office/drawing/2014/main" id="{6350181D-4B37-2E9C-1F6E-7F57DBADB673}"/>
              </a:ext>
            </a:extLst>
          </p:cNvPr>
          <p:cNvSpPr txBox="1"/>
          <p:nvPr/>
        </p:nvSpPr>
        <p:spPr>
          <a:xfrm>
            <a:off x="1364276" y="2058156"/>
            <a:ext cx="9132092" cy="775338"/>
          </a:xfrm>
          <a:prstGeom prst="rect">
            <a:avLst/>
          </a:prstGeom>
          <a:noFill/>
          <a:ln>
            <a:noFill/>
          </a:ln>
        </p:spPr>
        <p:txBody>
          <a:bodyPr spcFirstLastPara="1" wrap="square" lIns="109400" tIns="109400" rIns="109400" bIns="1094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it" sz="2000" b="0" i="0" u="none" strike="noStrike" cap="none" dirty="0">
                <a:solidFill>
                  <a:srgbClr val="000000"/>
                </a:solidFill>
                <a:latin typeface="Arial"/>
                <a:ea typeface="Arial"/>
                <a:cs typeface="Arial"/>
                <a:sym typeface="Arial"/>
              </a:rPr>
              <a:t>Uniformare pratiche tra Province e Comuni</a:t>
            </a:r>
            <a:endParaRPr sz="2000" dirty="0"/>
          </a:p>
        </p:txBody>
      </p:sp>
      <p:sp>
        <p:nvSpPr>
          <p:cNvPr id="13" name="Google Shape;991;p78">
            <a:extLst>
              <a:ext uri="{FF2B5EF4-FFF2-40B4-BE49-F238E27FC236}">
                <a16:creationId xmlns:a16="http://schemas.microsoft.com/office/drawing/2014/main" id="{8A61A12E-F0C0-C7A4-5DA4-2918A3C7A74C}"/>
              </a:ext>
            </a:extLst>
          </p:cNvPr>
          <p:cNvSpPr/>
          <p:nvPr/>
        </p:nvSpPr>
        <p:spPr>
          <a:xfrm>
            <a:off x="1364277" y="3068247"/>
            <a:ext cx="9132092" cy="775338"/>
          </a:xfrm>
          <a:prstGeom prst="roundRect">
            <a:avLst>
              <a:gd name="adj" fmla="val 10000"/>
            </a:avLst>
          </a:prstGeom>
          <a:solidFill>
            <a:srgbClr val="97F3A2">
              <a:alpha val="8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2;p78">
            <a:extLst>
              <a:ext uri="{FF2B5EF4-FFF2-40B4-BE49-F238E27FC236}">
                <a16:creationId xmlns:a16="http://schemas.microsoft.com/office/drawing/2014/main" id="{80B8242A-2D53-A5AA-D80D-DF8C12CFF11B}"/>
              </a:ext>
            </a:extLst>
          </p:cNvPr>
          <p:cNvSpPr/>
          <p:nvPr/>
        </p:nvSpPr>
        <p:spPr>
          <a:xfrm>
            <a:off x="2667000" y="3068247"/>
            <a:ext cx="7829368" cy="7753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3;p78">
            <a:extLst>
              <a:ext uri="{FF2B5EF4-FFF2-40B4-BE49-F238E27FC236}">
                <a16:creationId xmlns:a16="http://schemas.microsoft.com/office/drawing/2014/main" id="{207A7A66-C0A1-11DD-4EEA-D159C713323C}"/>
              </a:ext>
            </a:extLst>
          </p:cNvPr>
          <p:cNvSpPr txBox="1"/>
          <p:nvPr/>
        </p:nvSpPr>
        <p:spPr>
          <a:xfrm>
            <a:off x="1364276" y="3068247"/>
            <a:ext cx="9132092" cy="775338"/>
          </a:xfrm>
          <a:prstGeom prst="rect">
            <a:avLst/>
          </a:prstGeom>
          <a:noFill/>
          <a:ln>
            <a:noFill/>
          </a:ln>
        </p:spPr>
        <p:txBody>
          <a:bodyPr spcFirstLastPara="1" wrap="square" lIns="109400" tIns="109400" rIns="109400" bIns="1094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it" sz="2000" b="0" i="0" u="none" strike="noStrike" cap="none" dirty="0">
                <a:solidFill>
                  <a:srgbClr val="000000"/>
                </a:solidFill>
                <a:latin typeface="Arial"/>
                <a:ea typeface="Arial"/>
                <a:cs typeface="Arial"/>
                <a:sym typeface="Arial"/>
              </a:rPr>
              <a:t>Garantire trasparenza ed efficienza</a:t>
            </a:r>
            <a:endParaRPr sz="2000" dirty="0"/>
          </a:p>
        </p:txBody>
      </p:sp>
      <p:sp>
        <p:nvSpPr>
          <p:cNvPr id="19" name="Google Shape;991;p78">
            <a:extLst>
              <a:ext uri="{FF2B5EF4-FFF2-40B4-BE49-F238E27FC236}">
                <a16:creationId xmlns:a16="http://schemas.microsoft.com/office/drawing/2014/main" id="{D6F005CF-478C-C66B-7A7A-B6CD47085FF4}"/>
              </a:ext>
            </a:extLst>
          </p:cNvPr>
          <p:cNvSpPr/>
          <p:nvPr/>
        </p:nvSpPr>
        <p:spPr>
          <a:xfrm>
            <a:off x="1364277" y="4060966"/>
            <a:ext cx="9132092" cy="775338"/>
          </a:xfrm>
          <a:prstGeom prst="roundRect">
            <a:avLst>
              <a:gd name="adj" fmla="val 10000"/>
            </a:avLst>
          </a:prstGeom>
          <a:solidFill>
            <a:srgbClr val="5B9BD5">
              <a:alpha val="8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2;p78">
            <a:extLst>
              <a:ext uri="{FF2B5EF4-FFF2-40B4-BE49-F238E27FC236}">
                <a16:creationId xmlns:a16="http://schemas.microsoft.com/office/drawing/2014/main" id="{482D7AAA-F3F1-623D-9232-64C9FFFEC446}"/>
              </a:ext>
            </a:extLst>
          </p:cNvPr>
          <p:cNvSpPr/>
          <p:nvPr/>
        </p:nvSpPr>
        <p:spPr>
          <a:xfrm>
            <a:off x="2667000" y="4060966"/>
            <a:ext cx="7829368" cy="7753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93;p78">
            <a:extLst>
              <a:ext uri="{FF2B5EF4-FFF2-40B4-BE49-F238E27FC236}">
                <a16:creationId xmlns:a16="http://schemas.microsoft.com/office/drawing/2014/main" id="{F92DA3B6-05BA-4940-3C04-B233A4247D36}"/>
              </a:ext>
            </a:extLst>
          </p:cNvPr>
          <p:cNvSpPr txBox="1"/>
          <p:nvPr/>
        </p:nvSpPr>
        <p:spPr>
          <a:xfrm>
            <a:off x="1364276" y="4060966"/>
            <a:ext cx="9132092" cy="775338"/>
          </a:xfrm>
          <a:prstGeom prst="rect">
            <a:avLst/>
          </a:prstGeom>
          <a:noFill/>
          <a:ln>
            <a:noFill/>
          </a:ln>
        </p:spPr>
        <p:txBody>
          <a:bodyPr spcFirstLastPara="1" wrap="square" lIns="109400" tIns="109400" rIns="109400" bIns="1094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it" sz="2000" b="0" i="0" u="none" strike="noStrike" cap="none" dirty="0">
                <a:solidFill>
                  <a:srgbClr val="000000"/>
                </a:solidFill>
                <a:latin typeface="Arial"/>
                <a:ea typeface="Arial"/>
                <a:cs typeface="Arial"/>
                <a:sym typeface="Arial"/>
              </a:rPr>
              <a:t>Offrire linee guida per integrare servizi in forma associata</a:t>
            </a:r>
            <a:endParaRPr sz="2000" dirty="0"/>
          </a:p>
        </p:txBody>
      </p:sp>
    </p:spTree>
    <p:extLst>
      <p:ext uri="{BB962C8B-B14F-4D97-AF65-F5344CB8AC3E}">
        <p14:creationId xmlns:p14="http://schemas.microsoft.com/office/powerpoint/2010/main" val="4159835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8A75CB-6977-80AE-3D5C-BC345F12EDBB}"/>
              </a:ext>
            </a:extLst>
          </p:cNvPr>
          <p:cNvSpPr>
            <a:spLocks noGrp="1"/>
          </p:cNvSpPr>
          <p:nvPr>
            <p:ph type="title"/>
          </p:nvPr>
        </p:nvSpPr>
        <p:spPr/>
        <p:txBody>
          <a:bodyPr/>
          <a:lstStyle/>
          <a:p>
            <a:r>
              <a:rPr lang="it-IT" dirty="0"/>
              <a:t>Pi.Co. come strumento di lavoro per la gestione del personale</a:t>
            </a:r>
          </a:p>
        </p:txBody>
      </p:sp>
      <p:sp>
        <p:nvSpPr>
          <p:cNvPr id="3" name="Segnaposto contenuto 2">
            <a:extLst>
              <a:ext uri="{FF2B5EF4-FFF2-40B4-BE49-F238E27FC236}">
                <a16:creationId xmlns:a16="http://schemas.microsoft.com/office/drawing/2014/main" id="{9983D162-0332-AEB5-F76B-FB982F714684}"/>
              </a:ext>
            </a:extLst>
          </p:cNvPr>
          <p:cNvSpPr>
            <a:spLocks noGrp="1"/>
          </p:cNvSpPr>
          <p:nvPr>
            <p:ph idx="1"/>
          </p:nvPr>
        </p:nvSpPr>
        <p:spPr/>
        <p:txBody>
          <a:bodyPr/>
          <a:lstStyle/>
          <a:p>
            <a:r>
              <a:rPr lang="it-IT" dirty="0"/>
              <a:t>La piattaforma collaborativa può supportare il lavoro degli uffici personale in una logica di condivisione territoriale.</a:t>
            </a:r>
          </a:p>
          <a:p>
            <a:r>
              <a:rPr lang="it-IT" dirty="0"/>
              <a:t>Un modulo dedicato alla gestione del personale può facilitare:</a:t>
            </a:r>
          </a:p>
          <a:p>
            <a:pPr lvl="1"/>
            <a:r>
              <a:rPr lang="it-IT" dirty="0"/>
              <a:t>accesso a materiali comuni;</a:t>
            </a:r>
          </a:p>
          <a:p>
            <a:pPr lvl="1"/>
            <a:r>
              <a:rPr lang="it-IT" dirty="0"/>
              <a:t>condivisione di modelli e format;</a:t>
            </a:r>
          </a:p>
          <a:p>
            <a:pPr lvl="1"/>
            <a:r>
              <a:rPr lang="it-IT" dirty="0"/>
              <a:t>diffusione di procedure standard;</a:t>
            </a:r>
          </a:p>
          <a:p>
            <a:pPr lvl="1"/>
            <a:r>
              <a:rPr lang="it-IT" dirty="0"/>
              <a:t>raccordo tra Province e Comuni;</a:t>
            </a:r>
          </a:p>
          <a:p>
            <a:pPr lvl="1"/>
            <a:r>
              <a:rPr lang="it-IT" dirty="0"/>
              <a:t>accompagnamento continuo nell’attuazione delle linee guida.</a:t>
            </a:r>
          </a:p>
          <a:p>
            <a:r>
              <a:rPr lang="it-IT" dirty="0"/>
              <a:t>La piattaforma può quindi diventare non solo un contenitore informativo, ma un’infrastruttura di supporto operativo.</a:t>
            </a:r>
          </a:p>
        </p:txBody>
      </p:sp>
    </p:spTree>
    <p:extLst>
      <p:ext uri="{BB962C8B-B14F-4D97-AF65-F5344CB8AC3E}">
        <p14:creationId xmlns:p14="http://schemas.microsoft.com/office/powerpoint/2010/main" val="1636752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C7B225-9CB7-39EC-4854-4AAB56C3D1BB}"/>
              </a:ext>
            </a:extLst>
          </p:cNvPr>
          <p:cNvSpPr>
            <a:spLocks noGrp="1"/>
          </p:cNvSpPr>
          <p:nvPr>
            <p:ph type="title"/>
          </p:nvPr>
        </p:nvSpPr>
        <p:spPr>
          <a:xfrm>
            <a:off x="360218" y="379384"/>
            <a:ext cx="11471564" cy="735422"/>
          </a:xfrm>
        </p:spPr>
        <p:txBody>
          <a:bodyPr>
            <a:normAutofit fontScale="90000"/>
          </a:bodyPr>
          <a:lstStyle/>
          <a:p>
            <a:r>
              <a:rPr lang="it-IT" dirty="0"/>
              <a:t>Quali domande dovrebbe porsi oggi un ufficio personale provinciale</a:t>
            </a:r>
          </a:p>
        </p:txBody>
      </p:sp>
      <p:sp>
        <p:nvSpPr>
          <p:cNvPr id="3" name="Segnaposto contenuto 2">
            <a:extLst>
              <a:ext uri="{FF2B5EF4-FFF2-40B4-BE49-F238E27FC236}">
                <a16:creationId xmlns:a16="http://schemas.microsoft.com/office/drawing/2014/main" id="{E29EA64C-15BA-920B-9B7C-BEF2D409AE51}"/>
              </a:ext>
            </a:extLst>
          </p:cNvPr>
          <p:cNvSpPr>
            <a:spLocks noGrp="1"/>
          </p:cNvSpPr>
          <p:nvPr>
            <p:ph idx="1"/>
          </p:nvPr>
        </p:nvSpPr>
        <p:spPr/>
        <p:txBody>
          <a:bodyPr/>
          <a:lstStyle/>
          <a:p>
            <a:r>
              <a:rPr lang="it-IT" dirty="0"/>
              <a:t>Quali servizi di supporto ai Comuni sono già attivi nel nostro ente?</a:t>
            </a:r>
          </a:p>
          <a:p>
            <a:r>
              <a:rPr lang="it-IT" dirty="0"/>
              <a:t>Su quali ambiti possiamo strutturare un primo livello di supporto stabile?</a:t>
            </a:r>
          </a:p>
          <a:p>
            <a:r>
              <a:rPr lang="it-IT" dirty="0"/>
              <a:t>Quali processi sono già standardizzati e quali no?</a:t>
            </a:r>
          </a:p>
          <a:p>
            <a:r>
              <a:rPr lang="it-IT" dirty="0"/>
              <a:t>Quali competenze specialistiche mancano al nostro ufficio?</a:t>
            </a:r>
          </a:p>
          <a:p>
            <a:r>
              <a:rPr lang="it-IT" dirty="0"/>
              <a:t>Quali strumenti digitali possiamo utilizzare in forma condivisa?</a:t>
            </a:r>
          </a:p>
          <a:p>
            <a:r>
              <a:rPr lang="it-IT" dirty="0"/>
              <a:t>Quale ruolo possiamo assumere come punto di riferimento per il territorio?</a:t>
            </a:r>
          </a:p>
          <a:p>
            <a:r>
              <a:rPr lang="it-IT" dirty="0"/>
              <a:t>Cosa ci manca per esserlo?</a:t>
            </a:r>
          </a:p>
          <a:p>
            <a:r>
              <a:rPr lang="it-IT" dirty="0"/>
              <a:t>In che modo le linee guida possono aiutarci a programmare il prossimo sviluppo?</a:t>
            </a:r>
          </a:p>
        </p:txBody>
      </p:sp>
    </p:spTree>
    <p:extLst>
      <p:ext uri="{BB962C8B-B14F-4D97-AF65-F5344CB8AC3E}">
        <p14:creationId xmlns:p14="http://schemas.microsoft.com/office/powerpoint/2010/main" val="2451710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6DCC64-F65F-A8BC-573E-E7E0450E9490}"/>
              </a:ext>
            </a:extLst>
          </p:cNvPr>
          <p:cNvSpPr>
            <a:spLocks noGrp="1"/>
          </p:cNvSpPr>
          <p:nvPr>
            <p:ph idx="1"/>
          </p:nvPr>
        </p:nvSpPr>
        <p:spPr>
          <a:xfrm>
            <a:off x="341745" y="2900217"/>
            <a:ext cx="11490037" cy="3276745"/>
          </a:xfrm>
        </p:spPr>
        <p:txBody>
          <a:bodyPr/>
          <a:lstStyle/>
          <a:p>
            <a:pPr marL="0" indent="0" algn="ctr">
              <a:buNone/>
            </a:pPr>
            <a:r>
              <a:rPr lang="it-IT" sz="3200" b="1" spc="-140" dirty="0">
                <a:solidFill>
                  <a:srgbClr val="00449E"/>
                </a:solidFill>
                <a:latin typeface="Trebuchet MS"/>
                <a:ea typeface="+mj-ea"/>
              </a:rPr>
              <a:t>Grazie per l’attenzione!</a:t>
            </a:r>
          </a:p>
        </p:txBody>
      </p:sp>
    </p:spTree>
    <p:extLst>
      <p:ext uri="{BB962C8B-B14F-4D97-AF65-F5344CB8AC3E}">
        <p14:creationId xmlns:p14="http://schemas.microsoft.com/office/powerpoint/2010/main" val="187965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A1BB4E0-16F2-AE89-71B2-D8C3A3FF9346}"/>
              </a:ext>
            </a:extLst>
          </p:cNvPr>
          <p:cNvSpPr>
            <a:spLocks noGrp="1"/>
          </p:cNvSpPr>
          <p:nvPr>
            <p:ph type="title"/>
          </p:nvPr>
        </p:nvSpPr>
        <p:spPr>
          <a:xfrm>
            <a:off x="360218" y="203903"/>
            <a:ext cx="11471564" cy="735422"/>
          </a:xfrm>
          <a:solidFill>
            <a:schemeClr val="accent5">
              <a:lumMod val="20000"/>
              <a:lumOff val="80000"/>
            </a:schemeClr>
          </a:solidFill>
        </p:spPr>
        <p:txBody>
          <a:bodyPr/>
          <a:lstStyle/>
          <a:p>
            <a:pPr algn="ctr"/>
            <a:r>
              <a:rPr lang="it-IT" dirty="0"/>
              <a:t>1. Mappatura</a:t>
            </a:r>
          </a:p>
        </p:txBody>
      </p:sp>
      <p:pic>
        <p:nvPicPr>
          <p:cNvPr id="3" name="Immagine 2">
            <a:extLst>
              <a:ext uri="{FF2B5EF4-FFF2-40B4-BE49-F238E27FC236}">
                <a16:creationId xmlns:a16="http://schemas.microsoft.com/office/drawing/2014/main" id="{541F41E4-5831-0D78-92BF-8162671804DB}"/>
              </a:ext>
            </a:extLst>
          </p:cNvPr>
          <p:cNvPicPr>
            <a:picLocks noChangeAspect="1"/>
          </p:cNvPicPr>
          <p:nvPr/>
        </p:nvPicPr>
        <p:blipFill>
          <a:blip r:embed="rId2">
            <a:extLst>
              <a:ext uri="{28A0092B-C50C-407E-A947-70E740481C1C}">
                <a14:useLocalDpi xmlns:a14="http://schemas.microsoft.com/office/drawing/2010/main" val="0"/>
              </a:ext>
            </a:extLst>
          </a:blip>
          <a:srcRect t="14629" b="10785"/>
          <a:stretch>
            <a:fillRect/>
          </a:stretch>
        </p:blipFill>
        <p:spPr>
          <a:xfrm>
            <a:off x="360218" y="1110342"/>
            <a:ext cx="11471564" cy="4889241"/>
          </a:xfrm>
          <a:prstGeom prst="rect">
            <a:avLst/>
          </a:prstGeom>
        </p:spPr>
      </p:pic>
    </p:spTree>
    <p:extLst>
      <p:ext uri="{BB962C8B-B14F-4D97-AF65-F5344CB8AC3E}">
        <p14:creationId xmlns:p14="http://schemas.microsoft.com/office/powerpoint/2010/main" val="421505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5E4BE-AB06-EA03-4BD3-2FDE506AAD08}"/>
              </a:ext>
            </a:extLst>
          </p:cNvPr>
          <p:cNvSpPr>
            <a:spLocks noGrp="1"/>
          </p:cNvSpPr>
          <p:nvPr>
            <p:ph type="title"/>
          </p:nvPr>
        </p:nvSpPr>
        <p:spPr>
          <a:xfrm>
            <a:off x="360218" y="333203"/>
            <a:ext cx="11471564" cy="735422"/>
          </a:xfrm>
        </p:spPr>
        <p:txBody>
          <a:bodyPr/>
          <a:lstStyle/>
          <a:p>
            <a:r>
              <a:rPr lang="it-IT" dirty="0"/>
              <a:t>Tempistiche e destinatari dell’indagine quantitativa</a:t>
            </a:r>
          </a:p>
        </p:txBody>
      </p:sp>
      <p:sp>
        <p:nvSpPr>
          <p:cNvPr id="3" name="Segnaposto contenuto 2">
            <a:extLst>
              <a:ext uri="{FF2B5EF4-FFF2-40B4-BE49-F238E27FC236}">
                <a16:creationId xmlns:a16="http://schemas.microsoft.com/office/drawing/2014/main" id="{90D4D094-B97E-4CFD-7E2E-F355A486D9E7}"/>
              </a:ext>
            </a:extLst>
          </p:cNvPr>
          <p:cNvSpPr>
            <a:spLocks noGrp="1"/>
          </p:cNvSpPr>
          <p:nvPr>
            <p:ph idx="1"/>
          </p:nvPr>
        </p:nvSpPr>
        <p:spPr/>
        <p:txBody>
          <a:bodyPr/>
          <a:lstStyle/>
          <a:p>
            <a:pPr algn="just"/>
            <a:r>
              <a:rPr lang="it-IT" sz="2800" dirty="0"/>
              <a:t>Il questionario quantitativo è stato predisposto da Promo PA Fondazione, in collaborazione con la Cabina di regia attivata da UPI.</a:t>
            </a:r>
          </a:p>
          <a:p>
            <a:pPr algn="just"/>
            <a:r>
              <a:rPr lang="it-IT" sz="2800" dirty="0"/>
              <a:t>Nel periodo </a:t>
            </a:r>
            <a:r>
              <a:rPr lang="it-IT" sz="2800" dirty="0">
                <a:solidFill>
                  <a:schemeClr val="accent1">
                    <a:lumMod val="75000"/>
                  </a:schemeClr>
                </a:solidFill>
              </a:rPr>
              <a:t>21 gennaio al 21 febbraio 2025 è</a:t>
            </a:r>
            <a:r>
              <a:rPr lang="it-IT" sz="2800" dirty="0"/>
              <a:t> stato somministrato alle </a:t>
            </a:r>
            <a:r>
              <a:rPr lang="it-IT" sz="2800" dirty="0">
                <a:solidFill>
                  <a:schemeClr val="accent1">
                    <a:lumMod val="75000"/>
                  </a:schemeClr>
                </a:solidFill>
              </a:rPr>
              <a:t>76 Province delle Regioni a Statuto Ordinario, ai Liberi Consorzi Comunali della Sicilia e alle Province della Sardegna </a:t>
            </a:r>
            <a:r>
              <a:rPr lang="it-IT" sz="2800" dirty="0"/>
              <a:t>per l’erogazione di servizi ai Comuni in materia di politiche del personale.</a:t>
            </a:r>
          </a:p>
          <a:p>
            <a:r>
              <a:rPr lang="it-IT" sz="2800" dirty="0"/>
              <a:t>Tutte le </a:t>
            </a:r>
            <a:r>
              <a:rPr lang="it-IT" sz="2800" dirty="0">
                <a:solidFill>
                  <a:schemeClr val="accent1">
                    <a:lumMod val="75000"/>
                  </a:schemeClr>
                </a:solidFill>
              </a:rPr>
              <a:t>86 Province </a:t>
            </a:r>
            <a:r>
              <a:rPr lang="it-IT" sz="2800" dirty="0"/>
              <a:t>comprese nel panel hanno risposto al questionario.</a:t>
            </a:r>
          </a:p>
          <a:p>
            <a:endParaRPr lang="it-IT" dirty="0"/>
          </a:p>
        </p:txBody>
      </p:sp>
      <p:sp>
        <p:nvSpPr>
          <p:cNvPr id="4" name="Segnaposto numero diapositiva 3">
            <a:extLst>
              <a:ext uri="{FF2B5EF4-FFF2-40B4-BE49-F238E27FC236}">
                <a16:creationId xmlns:a16="http://schemas.microsoft.com/office/drawing/2014/main" id="{EDBE232E-EC6E-40E3-FA02-FBED3356724F}"/>
              </a:ext>
            </a:extLst>
          </p:cNvPr>
          <p:cNvSpPr>
            <a:spLocks noGrp="1"/>
          </p:cNvSpPr>
          <p:nvPr>
            <p:ph type="sldNum" sz="quarter" idx="4294967295"/>
          </p:nvPr>
        </p:nvSpPr>
        <p:spPr>
          <a:xfrm>
            <a:off x="8610600" y="6356350"/>
            <a:ext cx="2743200" cy="365125"/>
          </a:xfrm>
        </p:spPr>
        <p:txBody>
          <a:bodyPr/>
          <a:lstStyle/>
          <a:p>
            <a:fld id="{6C79A015-D06E-468F-9876-C37AB971EA2F}" type="slidenum">
              <a:rPr lang="it-IT" smtClean="0"/>
              <a:t>7</a:t>
            </a:fld>
            <a:endParaRPr lang="it-IT" dirty="0"/>
          </a:p>
        </p:txBody>
      </p:sp>
    </p:spTree>
    <p:extLst>
      <p:ext uri="{BB962C8B-B14F-4D97-AF65-F5344CB8AC3E}">
        <p14:creationId xmlns:p14="http://schemas.microsoft.com/office/powerpoint/2010/main" val="54373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07F27-150D-1198-11AB-98EE845B0DE9}"/>
              </a:ext>
            </a:extLst>
          </p:cNvPr>
          <p:cNvSpPr>
            <a:spLocks noGrp="1"/>
          </p:cNvSpPr>
          <p:nvPr>
            <p:ph type="title"/>
          </p:nvPr>
        </p:nvSpPr>
        <p:spPr/>
        <p:txBody>
          <a:bodyPr/>
          <a:lstStyle/>
          <a:p>
            <a:r>
              <a:rPr lang="it-IT" dirty="0"/>
              <a:t>Ambiti tematici – Sezioni del questionario</a:t>
            </a:r>
          </a:p>
        </p:txBody>
      </p:sp>
      <p:graphicFrame>
        <p:nvGraphicFramePr>
          <p:cNvPr id="4" name="Segnaposto contenuto 3">
            <a:extLst>
              <a:ext uri="{FF2B5EF4-FFF2-40B4-BE49-F238E27FC236}">
                <a16:creationId xmlns:a16="http://schemas.microsoft.com/office/drawing/2014/main" id="{0241F49F-FEB9-60AA-2873-3819282B808A}"/>
              </a:ext>
            </a:extLst>
          </p:cNvPr>
          <p:cNvGraphicFramePr>
            <a:graphicFrameLocks noGrp="1"/>
          </p:cNvGraphicFramePr>
          <p:nvPr>
            <p:ph idx="1"/>
            <p:extLst>
              <p:ext uri="{D42A27DB-BD31-4B8C-83A1-F6EECF244321}">
                <p14:modId xmlns:p14="http://schemas.microsoft.com/office/powerpoint/2010/main" val="1687096853"/>
              </p:ext>
            </p:extLst>
          </p:nvPr>
        </p:nvGraphicFramePr>
        <p:xfrm>
          <a:off x="1" y="785089"/>
          <a:ext cx="12191999" cy="2382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34595904-CD19-7750-98C9-FD80F2E5496F}"/>
              </a:ext>
            </a:extLst>
          </p:cNvPr>
          <p:cNvSpPr txBox="1"/>
          <p:nvPr/>
        </p:nvSpPr>
        <p:spPr>
          <a:xfrm>
            <a:off x="258618" y="3611445"/>
            <a:ext cx="2340000" cy="2308324"/>
          </a:xfrm>
          <a:prstGeom prst="rect">
            <a:avLst/>
          </a:prstGeom>
          <a:solidFill>
            <a:srgbClr val="FFDF7F"/>
          </a:solidFill>
          <a:ln>
            <a:solidFill>
              <a:schemeClr val="bg1"/>
            </a:solidFill>
          </a:ln>
        </p:spPr>
        <p:txBody>
          <a:bodyPr wrap="square" rtlCol="0">
            <a:spAutoFit/>
          </a:bodyPr>
          <a:lstStyle/>
          <a:p>
            <a:r>
              <a:rPr lang="it-IT" dirty="0"/>
              <a:t>Avere una fotografia della struttura </a:t>
            </a:r>
          </a:p>
          <a:p>
            <a:r>
              <a:rPr lang="it-IT" dirty="0"/>
              <a:t>organizzativa degli uffici del personale delle Province</a:t>
            </a:r>
          </a:p>
          <a:p>
            <a:endParaRPr lang="it-IT" dirty="0"/>
          </a:p>
          <a:p>
            <a:endParaRPr lang="it-IT" dirty="0"/>
          </a:p>
          <a:p>
            <a:endParaRPr lang="it-IT" dirty="0"/>
          </a:p>
        </p:txBody>
      </p:sp>
      <p:sp>
        <p:nvSpPr>
          <p:cNvPr id="10" name="CasellaDiTesto 9">
            <a:extLst>
              <a:ext uri="{FF2B5EF4-FFF2-40B4-BE49-F238E27FC236}">
                <a16:creationId xmlns:a16="http://schemas.microsoft.com/office/drawing/2014/main" id="{437973BC-8B68-116C-A396-0A571B2E3BE2}"/>
              </a:ext>
            </a:extLst>
          </p:cNvPr>
          <p:cNvSpPr txBox="1"/>
          <p:nvPr/>
        </p:nvSpPr>
        <p:spPr>
          <a:xfrm>
            <a:off x="2598618" y="3606817"/>
            <a:ext cx="2275346" cy="2308324"/>
          </a:xfrm>
          <a:prstGeom prst="rect">
            <a:avLst/>
          </a:prstGeom>
          <a:solidFill>
            <a:srgbClr val="C9F98C"/>
          </a:solidFill>
          <a:ln>
            <a:solidFill>
              <a:schemeClr val="bg1"/>
            </a:solidFill>
          </a:ln>
        </p:spPr>
        <p:txBody>
          <a:bodyPr wrap="square" rtlCol="0">
            <a:spAutoFit/>
          </a:bodyPr>
          <a:lstStyle/>
          <a:p>
            <a:r>
              <a:rPr lang="it-IT" dirty="0"/>
              <a:t>Analizzare come le Province stanno implementando le politiche del personale in linea con gli obiettivi di Valore Pubblico</a:t>
            </a:r>
          </a:p>
          <a:p>
            <a:endParaRPr lang="it-IT" dirty="0"/>
          </a:p>
        </p:txBody>
      </p:sp>
      <p:sp>
        <p:nvSpPr>
          <p:cNvPr id="11" name="CasellaDiTesto 10">
            <a:extLst>
              <a:ext uri="{FF2B5EF4-FFF2-40B4-BE49-F238E27FC236}">
                <a16:creationId xmlns:a16="http://schemas.microsoft.com/office/drawing/2014/main" id="{EC19D9D7-117D-F05C-4B42-9D544B142564}"/>
              </a:ext>
            </a:extLst>
          </p:cNvPr>
          <p:cNvSpPr txBox="1"/>
          <p:nvPr/>
        </p:nvSpPr>
        <p:spPr>
          <a:xfrm>
            <a:off x="4889234" y="3606828"/>
            <a:ext cx="2261130" cy="2308324"/>
          </a:xfrm>
          <a:prstGeom prst="rect">
            <a:avLst/>
          </a:prstGeom>
          <a:solidFill>
            <a:srgbClr val="97F3A2"/>
          </a:solidFill>
          <a:ln>
            <a:solidFill>
              <a:schemeClr val="bg1"/>
            </a:solidFill>
          </a:ln>
        </p:spPr>
        <p:txBody>
          <a:bodyPr wrap="square" rtlCol="0">
            <a:spAutoFit/>
          </a:bodyPr>
          <a:lstStyle/>
          <a:p>
            <a:r>
              <a:rPr lang="it-IT" dirty="0">
                <a:latin typeface="Calibri" panose="020F0502020204030204"/>
              </a:rPr>
              <a:t>I</a:t>
            </a:r>
            <a:r>
              <a:rPr lang="it-IT" dirty="0"/>
              <a:t>dentificare le sfide e le tecnologie utilizzate nella gestione HR per valutare l’efficienza operativa e le aree che necessitano di miglioramenti operativi</a:t>
            </a:r>
          </a:p>
        </p:txBody>
      </p:sp>
      <p:sp>
        <p:nvSpPr>
          <p:cNvPr id="12" name="CasellaDiTesto 11">
            <a:extLst>
              <a:ext uri="{FF2B5EF4-FFF2-40B4-BE49-F238E27FC236}">
                <a16:creationId xmlns:a16="http://schemas.microsoft.com/office/drawing/2014/main" id="{04433F9E-E213-C77B-DB9F-FD6D19ADA5A4}"/>
              </a:ext>
            </a:extLst>
          </p:cNvPr>
          <p:cNvSpPr txBox="1"/>
          <p:nvPr/>
        </p:nvSpPr>
        <p:spPr>
          <a:xfrm>
            <a:off x="9434946" y="3606820"/>
            <a:ext cx="2340000" cy="2308324"/>
          </a:xfrm>
          <a:prstGeom prst="rect">
            <a:avLst/>
          </a:prstGeom>
          <a:solidFill>
            <a:srgbClr val="ADCDEA"/>
          </a:solidFill>
          <a:ln>
            <a:solidFill>
              <a:schemeClr val="bg1"/>
            </a:solidFill>
          </a:ln>
        </p:spPr>
        <p:txBody>
          <a:bodyPr wrap="square" rtlCol="0">
            <a:spAutoFit/>
          </a:bodyPr>
          <a:lstStyle/>
          <a:p>
            <a:r>
              <a:rPr lang="it-IT" dirty="0">
                <a:latin typeface="Calibri" panose="020F0502020204030204"/>
              </a:rPr>
              <a:t>R</a:t>
            </a:r>
            <a:r>
              <a:rPr lang="it-IT" dirty="0"/>
              <a:t>accogliere informazioni sulla frequenza e sui contenuti della formazione erogata ai dipendenti degli uffici HR per comprendere le priorità formative</a:t>
            </a:r>
          </a:p>
        </p:txBody>
      </p:sp>
      <p:sp>
        <p:nvSpPr>
          <p:cNvPr id="13" name="CasellaDiTesto 12">
            <a:extLst>
              <a:ext uri="{FF2B5EF4-FFF2-40B4-BE49-F238E27FC236}">
                <a16:creationId xmlns:a16="http://schemas.microsoft.com/office/drawing/2014/main" id="{CD7C5239-9D72-381C-8927-1C1C8C5EC9E0}"/>
              </a:ext>
            </a:extLst>
          </p:cNvPr>
          <p:cNvSpPr txBox="1"/>
          <p:nvPr/>
        </p:nvSpPr>
        <p:spPr>
          <a:xfrm>
            <a:off x="7098148" y="3606817"/>
            <a:ext cx="2340000" cy="2308324"/>
          </a:xfrm>
          <a:prstGeom prst="rect">
            <a:avLst/>
          </a:prstGeom>
          <a:solidFill>
            <a:srgbClr val="A2EEDF"/>
          </a:solidFill>
          <a:ln>
            <a:solidFill>
              <a:schemeClr val="bg1"/>
            </a:solidFill>
          </a:ln>
        </p:spPr>
        <p:txBody>
          <a:bodyPr wrap="square" rtlCol="0">
            <a:spAutoFit/>
          </a:bodyPr>
          <a:lstStyle/>
          <a:p>
            <a:r>
              <a:rPr lang="it-IT" dirty="0">
                <a:latin typeface="Calibri" panose="020F0502020204030204"/>
              </a:rPr>
              <a:t>V</a:t>
            </a:r>
            <a:r>
              <a:rPr lang="it-IT" dirty="0"/>
              <a:t>alutare l’ampiezza e l’efficacia dei servizi di supporto forniti ai Comuni in materia di politiche del personale, individuare le principali difficoltà e limitazioni </a:t>
            </a:r>
          </a:p>
        </p:txBody>
      </p:sp>
      <p:sp>
        <p:nvSpPr>
          <p:cNvPr id="15" name="object 11">
            <a:extLst>
              <a:ext uri="{FF2B5EF4-FFF2-40B4-BE49-F238E27FC236}">
                <a16:creationId xmlns:a16="http://schemas.microsoft.com/office/drawing/2014/main" id="{66D9370C-362E-73BC-E514-9BD891EC122E}"/>
              </a:ext>
            </a:extLst>
          </p:cNvPr>
          <p:cNvSpPr txBox="1"/>
          <p:nvPr/>
        </p:nvSpPr>
        <p:spPr>
          <a:xfrm>
            <a:off x="258618" y="3196686"/>
            <a:ext cx="11502757" cy="412292"/>
          </a:xfrm>
          <a:prstGeom prst="rect">
            <a:avLst/>
          </a:prstGeom>
          <a:solidFill>
            <a:srgbClr val="97F3A2">
              <a:alpha val="19999"/>
            </a:srgbClr>
          </a:solidFill>
          <a:ln>
            <a:noFill/>
          </a:ln>
        </p:spPr>
        <p:txBody>
          <a:bodyPr vert="horz" wrap="square" lIns="0" tIns="103505" rIns="0" bIns="0" rtlCol="0">
            <a:spAutoFit/>
          </a:bodyPr>
          <a:lstStyle/>
          <a:p>
            <a:pPr marL="1270" marR="0" lvl="0" indent="0" algn="ctr" defTabSz="914400" eaLnBrk="1" fontAlgn="auto" latinLnBrk="0" hangingPunct="1">
              <a:lnSpc>
                <a:spcPct val="100000"/>
              </a:lnSpc>
              <a:spcAft>
                <a:spcPts val="0"/>
              </a:spcAft>
              <a:buClrTx/>
              <a:buSzTx/>
              <a:buFontTx/>
              <a:buNone/>
              <a:tabLst/>
              <a:defRPr/>
            </a:pPr>
            <a:r>
              <a:rPr lang="it-IT" sz="2000" b="1" spc="-140" dirty="0">
                <a:solidFill>
                  <a:srgbClr val="00449E"/>
                </a:solidFill>
                <a:latin typeface="Trebuchet MS"/>
                <a:ea typeface="+mj-ea"/>
              </a:rPr>
              <a:t>Obiettivi</a:t>
            </a:r>
          </a:p>
        </p:txBody>
      </p:sp>
    </p:spTree>
    <p:extLst>
      <p:ext uri="{BB962C8B-B14F-4D97-AF65-F5344CB8AC3E}">
        <p14:creationId xmlns:p14="http://schemas.microsoft.com/office/powerpoint/2010/main" val="428982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E10485F7-7BB5-3C72-C0D6-D3AF8307648A}"/>
              </a:ext>
            </a:extLst>
          </p:cNvPr>
          <p:cNvSpPr>
            <a:spLocks noGrp="1"/>
          </p:cNvSpPr>
          <p:nvPr>
            <p:ph type="title"/>
          </p:nvPr>
        </p:nvSpPr>
        <p:spPr>
          <a:xfrm>
            <a:off x="360218" y="517929"/>
            <a:ext cx="11471564" cy="735422"/>
          </a:xfrm>
        </p:spPr>
        <p:txBody>
          <a:bodyPr>
            <a:normAutofit fontScale="90000"/>
          </a:bodyPr>
          <a:lstStyle/>
          <a:p>
            <a:r>
              <a:rPr lang="it-IT" dirty="0"/>
              <a:t>Come è collocata la gestione del personale all’interno della struttura organizzativa dell’Ente?</a:t>
            </a:r>
          </a:p>
        </p:txBody>
      </p:sp>
      <p:sp>
        <p:nvSpPr>
          <p:cNvPr id="3" name="Segnaposto numero diapositiva 2">
            <a:extLst>
              <a:ext uri="{FF2B5EF4-FFF2-40B4-BE49-F238E27FC236}">
                <a16:creationId xmlns:a16="http://schemas.microsoft.com/office/drawing/2014/main" id="{8AF0F96C-F90F-AB73-9A9B-5BC979F00564}"/>
              </a:ext>
            </a:extLst>
          </p:cNvPr>
          <p:cNvSpPr>
            <a:spLocks noGrp="1"/>
          </p:cNvSpPr>
          <p:nvPr>
            <p:ph type="sldNum" sz="quarter" idx="4294967295"/>
          </p:nvPr>
        </p:nvSpPr>
        <p:spPr>
          <a:xfrm>
            <a:off x="9448800" y="6356350"/>
            <a:ext cx="2743200" cy="365125"/>
          </a:xfrm>
        </p:spPr>
        <p:txBody>
          <a:bodyPr/>
          <a:lstStyle/>
          <a:p>
            <a:fld id="{6C79A015-D06E-468F-9876-C37AB971EA2F}" type="slidenum">
              <a:rPr lang="it-IT" smtClean="0"/>
              <a:t>9</a:t>
            </a:fld>
            <a:endParaRPr lang="it-IT"/>
          </a:p>
        </p:txBody>
      </p:sp>
      <p:sp>
        <p:nvSpPr>
          <p:cNvPr id="11" name="CasellaDiTesto 10">
            <a:extLst>
              <a:ext uri="{FF2B5EF4-FFF2-40B4-BE49-F238E27FC236}">
                <a16:creationId xmlns:a16="http://schemas.microsoft.com/office/drawing/2014/main" id="{E3206A63-DBA5-2164-5522-641B72F8E459}"/>
              </a:ext>
            </a:extLst>
          </p:cNvPr>
          <p:cNvSpPr txBox="1"/>
          <p:nvPr/>
        </p:nvSpPr>
        <p:spPr>
          <a:xfrm>
            <a:off x="5283201" y="1265383"/>
            <a:ext cx="4858327" cy="2246769"/>
          </a:xfrm>
          <a:prstGeom prst="rect">
            <a:avLst/>
          </a:prstGeom>
          <a:solidFill>
            <a:srgbClr val="00449E"/>
          </a:solidFill>
        </p:spPr>
        <p:txBody>
          <a:bodyPr wrap="square" rtlCol="0">
            <a:spAutoFit/>
          </a:bodyPr>
          <a:lstStyle/>
          <a:p>
            <a:r>
              <a:rPr lang="it-IT" sz="2800" dirty="0">
                <a:solidFill>
                  <a:schemeClr val="bg1"/>
                </a:solidFill>
              </a:rPr>
              <a:t>Nel </a:t>
            </a:r>
            <a:r>
              <a:rPr lang="it-IT" sz="2800" b="1" dirty="0">
                <a:solidFill>
                  <a:schemeClr val="bg1"/>
                </a:solidFill>
              </a:rPr>
              <a:t>30,2%</a:t>
            </a:r>
            <a:r>
              <a:rPr lang="it-IT" sz="2800" dirty="0">
                <a:solidFill>
                  <a:schemeClr val="bg1"/>
                </a:solidFill>
              </a:rPr>
              <a:t> dei </a:t>
            </a:r>
            <a:r>
              <a:rPr lang="it-IT" sz="2800" b="1" dirty="0">
                <a:solidFill>
                  <a:schemeClr val="bg1"/>
                </a:solidFill>
              </a:rPr>
              <a:t>casi è un settore specifico.</a:t>
            </a:r>
          </a:p>
          <a:p>
            <a:r>
              <a:rPr lang="it-IT" sz="2800" dirty="0">
                <a:solidFill>
                  <a:schemeClr val="bg1"/>
                </a:solidFill>
              </a:rPr>
              <a:t>Nel </a:t>
            </a:r>
            <a:r>
              <a:rPr lang="it-IT" sz="2800" b="1" dirty="0">
                <a:solidFill>
                  <a:schemeClr val="bg1"/>
                </a:solidFill>
              </a:rPr>
              <a:t>69% dei casi </a:t>
            </a:r>
            <a:r>
              <a:rPr lang="it-IT" sz="2800" dirty="0">
                <a:solidFill>
                  <a:schemeClr val="bg1"/>
                </a:solidFill>
              </a:rPr>
              <a:t>la gestione del personale è collocata </a:t>
            </a:r>
            <a:r>
              <a:rPr lang="it-IT" sz="2800" b="1" dirty="0">
                <a:solidFill>
                  <a:schemeClr val="bg1"/>
                </a:solidFill>
              </a:rPr>
              <a:t>all’interno di un settore più ampio</a:t>
            </a:r>
            <a:r>
              <a:rPr lang="it-IT" sz="2800" dirty="0">
                <a:solidFill>
                  <a:schemeClr val="bg1"/>
                </a:solidFill>
              </a:rPr>
              <a:t>.</a:t>
            </a:r>
          </a:p>
        </p:txBody>
      </p:sp>
      <p:sp>
        <p:nvSpPr>
          <p:cNvPr id="4" name="CasellaDiTesto 3">
            <a:extLst>
              <a:ext uri="{FF2B5EF4-FFF2-40B4-BE49-F238E27FC236}">
                <a16:creationId xmlns:a16="http://schemas.microsoft.com/office/drawing/2014/main" id="{4B5DA01E-E529-943C-FCD6-521D2517FF7B}"/>
              </a:ext>
            </a:extLst>
          </p:cNvPr>
          <p:cNvSpPr txBox="1"/>
          <p:nvPr/>
        </p:nvSpPr>
        <p:spPr>
          <a:xfrm>
            <a:off x="9148630" y="3551391"/>
            <a:ext cx="2743200" cy="2308324"/>
          </a:xfrm>
          <a:prstGeom prst="rect">
            <a:avLst/>
          </a:prstGeom>
          <a:solidFill>
            <a:srgbClr val="92D050"/>
          </a:solidFill>
        </p:spPr>
        <p:txBody>
          <a:bodyPr wrap="square" rtlCol="0">
            <a:spAutoFit/>
          </a:bodyPr>
          <a:lstStyle/>
          <a:p>
            <a:r>
              <a:rPr lang="it-IT" sz="2400" dirty="0">
                <a:solidFill>
                  <a:schemeClr val="bg1"/>
                </a:solidFill>
              </a:rPr>
              <a:t>Il numero medio di addetti è 8,6 e va da 6,3 nelle Province fino a 250 mila abitanti a 12,2 in quelle oltre 500 mila</a:t>
            </a:r>
          </a:p>
        </p:txBody>
      </p:sp>
      <p:pic>
        <p:nvPicPr>
          <p:cNvPr id="8" name="Immagine 7">
            <a:extLst>
              <a:ext uri="{FF2B5EF4-FFF2-40B4-BE49-F238E27FC236}">
                <a16:creationId xmlns:a16="http://schemas.microsoft.com/office/drawing/2014/main" id="{9B374351-80D2-68DB-83AE-111F27FAA3DB}"/>
              </a:ext>
            </a:extLst>
          </p:cNvPr>
          <p:cNvPicPr>
            <a:picLocks noChangeAspect="1"/>
          </p:cNvPicPr>
          <p:nvPr/>
        </p:nvPicPr>
        <p:blipFill>
          <a:blip r:embed="rId2"/>
          <a:stretch>
            <a:fillRect/>
          </a:stretch>
        </p:blipFill>
        <p:spPr>
          <a:xfrm>
            <a:off x="360218" y="1642717"/>
            <a:ext cx="4696050" cy="3948186"/>
          </a:xfrm>
          <a:prstGeom prst="rect">
            <a:avLst/>
          </a:prstGeom>
        </p:spPr>
      </p:pic>
      <p:sp>
        <p:nvSpPr>
          <p:cNvPr id="2" name="CasellaDiTesto 1">
            <a:extLst>
              <a:ext uri="{FF2B5EF4-FFF2-40B4-BE49-F238E27FC236}">
                <a16:creationId xmlns:a16="http://schemas.microsoft.com/office/drawing/2014/main" id="{A7A66E48-5EDD-0A92-B151-7EF64C218C81}"/>
              </a:ext>
            </a:extLst>
          </p:cNvPr>
          <p:cNvSpPr txBox="1"/>
          <p:nvPr/>
        </p:nvSpPr>
        <p:spPr>
          <a:xfrm>
            <a:off x="3546759" y="3565245"/>
            <a:ext cx="5292436" cy="2246769"/>
          </a:xfrm>
          <a:prstGeom prst="rect">
            <a:avLst/>
          </a:prstGeom>
          <a:solidFill>
            <a:srgbClr val="ED7D31"/>
          </a:solidFill>
        </p:spPr>
        <p:txBody>
          <a:bodyPr wrap="square" rtlCol="0">
            <a:spAutoFit/>
          </a:bodyPr>
          <a:lstStyle/>
          <a:p>
            <a:pPr marL="457200" indent="-457200">
              <a:buFont typeface="Arial" panose="020B0604020202020204" pitchFamily="34" charset="0"/>
              <a:buChar char="•"/>
            </a:pPr>
            <a:r>
              <a:rPr lang="it-IT" sz="2800" dirty="0">
                <a:solidFill>
                  <a:schemeClr val="bg1"/>
                </a:solidFill>
              </a:rPr>
              <a:t>34,9% Ragioneria/Economico finanziario</a:t>
            </a:r>
          </a:p>
          <a:p>
            <a:pPr marL="457200" indent="-457200">
              <a:buFont typeface="Arial" panose="020B0604020202020204" pitchFamily="34" charset="0"/>
              <a:buChar char="•"/>
            </a:pPr>
            <a:r>
              <a:rPr lang="it-IT" sz="2800" dirty="0">
                <a:solidFill>
                  <a:schemeClr val="bg1"/>
                </a:solidFill>
              </a:rPr>
              <a:t>32,6% Sistemi informativi</a:t>
            </a:r>
          </a:p>
          <a:p>
            <a:pPr marL="457200" indent="-457200">
              <a:buFont typeface="Arial" panose="020B0604020202020204" pitchFamily="34" charset="0"/>
              <a:buChar char="•"/>
            </a:pPr>
            <a:r>
              <a:rPr lang="it-IT" sz="2800" dirty="0">
                <a:solidFill>
                  <a:schemeClr val="bg1"/>
                </a:solidFill>
              </a:rPr>
              <a:t>31,4 Affari Generali</a:t>
            </a:r>
          </a:p>
          <a:p>
            <a:pPr marL="457200" indent="-457200">
              <a:buFont typeface="Arial" panose="020B0604020202020204" pitchFamily="34" charset="0"/>
              <a:buChar char="•"/>
            </a:pPr>
            <a:r>
              <a:rPr lang="it-IT" sz="2800" dirty="0">
                <a:solidFill>
                  <a:schemeClr val="bg1"/>
                </a:solidFill>
              </a:rPr>
              <a:t>Altro (Legale </a:t>
            </a:r>
            <a:r>
              <a:rPr lang="it-IT" sz="2800" dirty="0" err="1">
                <a:solidFill>
                  <a:schemeClr val="bg1"/>
                </a:solidFill>
              </a:rPr>
              <a:t>PPOO</a:t>
            </a:r>
            <a:r>
              <a:rPr lang="it-IT" sz="2800" dirty="0">
                <a:solidFill>
                  <a:schemeClr val="bg1"/>
                </a:solidFill>
              </a:rPr>
              <a:t>, presidenza)</a:t>
            </a:r>
            <a:endParaRPr lang="it-IT" dirty="0">
              <a:solidFill>
                <a:schemeClr val="bg1"/>
              </a:solidFill>
            </a:endParaRPr>
          </a:p>
        </p:txBody>
      </p:sp>
    </p:spTree>
    <p:extLst>
      <p:ext uri="{BB962C8B-B14F-4D97-AF65-F5344CB8AC3E}">
        <p14:creationId xmlns:p14="http://schemas.microsoft.com/office/powerpoint/2010/main" val="33571541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4430</Words>
  <Application>Microsoft Office PowerPoint</Application>
  <PresentationFormat>Widescreen</PresentationFormat>
  <Paragraphs>622</Paragraphs>
  <Slides>57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57</vt:i4>
      </vt:variant>
    </vt:vector>
  </HeadingPairs>
  <TitlesOfParts>
    <vt:vector size="65" baseType="lpstr">
      <vt:lpstr>Aharoni</vt:lpstr>
      <vt:lpstr>Arial</vt:lpstr>
      <vt:lpstr>Calibri</vt:lpstr>
      <vt:lpstr>Calibri Light</vt:lpstr>
      <vt:lpstr>Lucida Sans Unicode</vt:lpstr>
      <vt:lpstr>Times New Roman</vt:lpstr>
      <vt:lpstr>Trebuchet MS</vt:lpstr>
      <vt:lpstr>Tema di Office</vt:lpstr>
      <vt:lpstr>Presentazione standard di PowerPoint</vt:lpstr>
      <vt:lpstr>Attività</vt:lpstr>
      <vt:lpstr>Più fonti di informazione…</vt:lpstr>
      <vt:lpstr>Perché oggi le politiche del personale sono una funzione strategica di area vasta</vt:lpstr>
      <vt:lpstr>Politiche del personale e appalti: due percorsi diversi di sviluppo delle funzioni di area vasta</vt:lpstr>
      <vt:lpstr>1. Mappatura</vt:lpstr>
      <vt:lpstr>Tempistiche e destinatari dell’indagine quantitativa</vt:lpstr>
      <vt:lpstr>Ambiti tematici – Sezioni del questionario</vt:lpstr>
      <vt:lpstr>Come è collocata la gestione del personale all’interno della struttura organizzativa dell’Ente?</vt:lpstr>
      <vt:lpstr>La Provincia ha identificato tra gli obiettivi di Valore Pubblico prioritari l'implementazione di politiche del personale a supporto dei comuni del territorio?  (si 65%)</vt:lpstr>
      <vt:lpstr>La Provincia ha convenzioni attive in materia di gestione delle politiche del personale con Comuni del proprio territorio? (si 42%)</vt:lpstr>
      <vt:lpstr>La Provincia offre servizi di supporto ai Comuni in materia di politiche del personale ? (si 52,4%)</vt:lpstr>
      <vt:lpstr>Presentazione standard di PowerPoint</vt:lpstr>
      <vt:lpstr>Presentazione standard di PowerPoint</vt:lpstr>
      <vt:lpstr>Indipendentemente dal fatto che la Provincia eroghi o meno servizi, il 46,5% intende comunque espandere l’attività (attivarli o aumentarli)</vt:lpstr>
      <vt:lpstr>Obiettivi prioritari di sviluppo delle politiche del personale</vt:lpstr>
      <vt:lpstr>Criticità nella gestione del personale: principali ostacoli</vt:lpstr>
      <vt:lpstr>Quali procedure di gestione del personale sono formalizzate e standardizzate? </vt:lpstr>
      <vt:lpstr>Ambiti prioritari e modalità di gestione della formazione</vt:lpstr>
      <vt:lpstr>La formazione viene erogata anche ai Comuni del territorio?</vt:lpstr>
      <vt:lpstr>2. Individuazione e definizione dei modelli</vt:lpstr>
      <vt:lpstr>Dalla mappatura all’individuazione di due modelli:  «base» e «avanzato»</vt:lpstr>
      <vt:lpstr>Ripartizione province per i modelli</vt:lpstr>
      <vt:lpstr>Dove si concentra oggi il supporto ai Comuni e dove, invece, il sistema è ancora debole</vt:lpstr>
      <vt:lpstr>Tipologia di servizi di supporto ai Comuni erogati  da parte delle Province in materia di politiche del personale</vt:lpstr>
      <vt:lpstr>Definizione dei modelli: 4 dimensioni</vt:lpstr>
      <vt:lpstr>Il Modello Base - Struttura Organizzativa </vt:lpstr>
      <vt:lpstr>Il Modello Base - Staffing e competenze</vt:lpstr>
      <vt:lpstr>Il Modello Base - Processi e Digitalizzazione</vt:lpstr>
      <vt:lpstr>Il Modello Avanzato – Struttura organizzativa, Staffing e Competenze</vt:lpstr>
      <vt:lpstr>Il Modello Avanzato – Processi e digitalizzazione</vt:lpstr>
      <vt:lpstr>Modello Avanzato - Servizi Offerti ai Comuni</vt:lpstr>
      <vt:lpstr>Cosa impedisce il passaggio dal modello base al modello avanzato</vt:lpstr>
      <vt:lpstr>3. Linee guida per rafforzare i servizi provinciali a supporto dei Comuni del territorio in materia di politiche del personale</vt:lpstr>
      <vt:lpstr>Le linee guida: a cosa servono concretamente agli uffici personale</vt:lpstr>
      <vt:lpstr>Dalle linee guida alle azioni: cosa può fare concretamente una Provincia</vt:lpstr>
      <vt:lpstr>Dimensioni dell’intervento</vt:lpstr>
      <vt:lpstr>8 driver operativi</vt:lpstr>
      <vt:lpstr>8 driver operativi</vt:lpstr>
      <vt:lpstr>1. Mappatura, formalizzazione e standardizzazione dei processi e delle attività esistenti in ambito HR</vt:lpstr>
      <vt:lpstr>2. Misurazione delle performance, mediante indicatori chiave (KPI) </vt:lpstr>
      <vt:lpstr>Indicatori di performance (KPI) per i processi HR</vt:lpstr>
      <vt:lpstr>Indicatori di performance (KPI) per i processi HR</vt:lpstr>
      <vt:lpstr>Indicatori di performance (KPI) per i processi HR</vt:lpstr>
      <vt:lpstr>Sistema di gestione della qualità</vt:lpstr>
      <vt:lpstr>Metodo PDCA </vt:lpstr>
      <vt:lpstr>3. Individuazione dei/del Servizi/o da erogare in ambito HR ai comuni</vt:lpstr>
      <vt:lpstr>4. Formalizzazione e sviluppo dei ruoli, dei profili professionali e delle competenze</vt:lpstr>
      <vt:lpstr>5. Promozione di consenso tra gli attori istituzionali coinvolti per l’adesione ad accordi/convenzioni  </vt:lpstr>
      <vt:lpstr>6. Utilizzo di piattaforme digitali a support della gestione centralizzata e standardizzata dei Servizi </vt:lpstr>
      <vt:lpstr>7. Implementazione di un Sistema di monitoraggio, valutazione e miglioramento dei Servizi erogati e dei KPI operativi</vt:lpstr>
      <vt:lpstr>8. Strategia di comunicazione per l’allargamento del numero di Servizi erogati e dei comuni interessati</vt:lpstr>
      <vt:lpstr>Il modulo per la Gestione del Personale su Pi.Co www.pi-co.eu</vt:lpstr>
      <vt:lpstr>Obiettivi del Modulo verticale HR su Pi.Co</vt:lpstr>
      <vt:lpstr>Pi.Co. come strumento di lavoro per la gestione del personale</vt:lpstr>
      <vt:lpstr>Quali domande dovrebbe porsi oggi un ufficio personale provinciale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Tore Patteri</dc:creator>
  <cp:lastModifiedBy>Ioletta Pannocchia</cp:lastModifiedBy>
  <cp:revision>116</cp:revision>
  <dcterms:created xsi:type="dcterms:W3CDTF">2023-04-12T09:24:43Z</dcterms:created>
  <dcterms:modified xsi:type="dcterms:W3CDTF">2026-03-17T05:29:44Z</dcterms:modified>
</cp:coreProperties>
</file>