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13" r:id="rId4"/>
    <p:sldId id="320" r:id="rId5"/>
    <p:sldId id="278" r:id="rId6"/>
    <p:sldId id="277" r:id="rId7"/>
    <p:sldId id="312" r:id="rId8"/>
    <p:sldId id="279" r:id="rId9"/>
    <p:sldId id="280" r:id="rId10"/>
    <p:sldId id="292" r:id="rId11"/>
    <p:sldId id="281" r:id="rId12"/>
    <p:sldId id="282" r:id="rId13"/>
    <p:sldId id="288" r:id="rId14"/>
    <p:sldId id="287" r:id="rId15"/>
    <p:sldId id="290" r:id="rId16"/>
    <p:sldId id="286" r:id="rId17"/>
    <p:sldId id="291" r:id="rId18"/>
    <p:sldId id="283" r:id="rId19"/>
    <p:sldId id="284" r:id="rId20"/>
    <p:sldId id="285" r:id="rId21"/>
    <p:sldId id="293" r:id="rId22"/>
    <p:sldId id="299" r:id="rId23"/>
    <p:sldId id="301" r:id="rId24"/>
    <p:sldId id="300" r:id="rId25"/>
    <p:sldId id="294" r:id="rId26"/>
    <p:sldId id="297" r:id="rId27"/>
    <p:sldId id="295" r:id="rId28"/>
    <p:sldId id="319" r:id="rId29"/>
    <p:sldId id="318" r:id="rId30"/>
    <p:sldId id="298" r:id="rId31"/>
    <p:sldId id="296" r:id="rId32"/>
    <p:sldId id="308" r:id="rId33"/>
    <p:sldId id="315" r:id="rId34"/>
    <p:sldId id="316" r:id="rId35"/>
    <p:sldId id="302" r:id="rId36"/>
    <p:sldId id="317" r:id="rId37"/>
    <p:sldId id="309" r:id="rId38"/>
    <p:sldId id="310" r:id="rId39"/>
    <p:sldId id="321" r:id="rId40"/>
    <p:sldId id="322" r:id="rId41"/>
    <p:sldId id="323" r:id="rId42"/>
    <p:sldId id="303" r:id="rId43"/>
    <p:sldId id="324" r:id="rId44"/>
    <p:sldId id="305" r:id="rId45"/>
    <p:sldId id="306" r:id="rId46"/>
    <p:sldId id="304" r:id="rId47"/>
  </p:sldIdLst>
  <p:sldSz cx="12192000" cy="6858000"/>
  <p:notesSz cx="6889750" cy="100218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B7030EE1-9DF0-464F-990A-322600E3E7C4}">
          <p14:sldIdLst>
            <p14:sldId id="256"/>
            <p14:sldId id="313"/>
            <p14:sldId id="320"/>
            <p14:sldId id="278"/>
            <p14:sldId id="277"/>
            <p14:sldId id="312"/>
            <p14:sldId id="279"/>
            <p14:sldId id="280"/>
            <p14:sldId id="292"/>
            <p14:sldId id="281"/>
            <p14:sldId id="282"/>
            <p14:sldId id="288"/>
            <p14:sldId id="287"/>
            <p14:sldId id="290"/>
            <p14:sldId id="286"/>
            <p14:sldId id="291"/>
            <p14:sldId id="283"/>
            <p14:sldId id="284"/>
            <p14:sldId id="285"/>
            <p14:sldId id="293"/>
            <p14:sldId id="299"/>
            <p14:sldId id="301"/>
            <p14:sldId id="300"/>
            <p14:sldId id="294"/>
            <p14:sldId id="297"/>
            <p14:sldId id="295"/>
            <p14:sldId id="319"/>
            <p14:sldId id="318"/>
            <p14:sldId id="298"/>
            <p14:sldId id="296"/>
            <p14:sldId id="308"/>
            <p14:sldId id="315"/>
            <p14:sldId id="316"/>
            <p14:sldId id="302"/>
            <p14:sldId id="317"/>
            <p14:sldId id="309"/>
            <p14:sldId id="310"/>
            <p14:sldId id="321"/>
            <p14:sldId id="322"/>
            <p14:sldId id="323"/>
            <p14:sldId id="303"/>
            <p14:sldId id="324"/>
            <p14:sldId id="305"/>
            <p14:sldId id="306"/>
            <p14:sldId id="304"/>
          </p14:sldIdLst>
        </p14:section>
        <p14:section name="Sezione senza titolo" id="{85A776E6-C462-46C6-AC3F-337D4770D7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6283" autoAdjust="0"/>
  </p:normalViewPr>
  <p:slideViewPr>
    <p:cSldViewPr snapToGrid="0">
      <p:cViewPr varScale="1">
        <p:scale>
          <a:sx n="112" d="100"/>
          <a:sy n="112" d="100"/>
        </p:scale>
        <p:origin x="552"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4923C1-9442-41FF-ACBD-A6EDA85CC6D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it-IT"/>
        </a:p>
      </dgm:t>
    </dgm:pt>
    <dgm:pt modelId="{4B4F0336-76F3-4D71-9313-76CD349245FB}">
      <dgm:prSet phldrT="[Testo]"/>
      <dgm:spPr/>
      <dgm:t>
        <a:bodyPr/>
        <a:lstStyle/>
        <a:p>
          <a:r>
            <a:rPr lang="it-IT" dirty="0"/>
            <a:t>2. Finanziamento</a:t>
          </a:r>
        </a:p>
      </dgm:t>
    </dgm:pt>
    <dgm:pt modelId="{6680E0FC-FE63-4074-9091-F60CBB766254}" type="parTrans" cxnId="{4E0BEC94-9148-4615-9BDB-20979CC03FAC}">
      <dgm:prSet/>
      <dgm:spPr/>
      <dgm:t>
        <a:bodyPr/>
        <a:lstStyle/>
        <a:p>
          <a:endParaRPr lang="it-IT"/>
        </a:p>
      </dgm:t>
    </dgm:pt>
    <dgm:pt modelId="{BF8DB67F-5723-4836-8CD3-5D309072F9CB}" type="sibTrans" cxnId="{4E0BEC94-9148-4615-9BDB-20979CC03FAC}">
      <dgm:prSet/>
      <dgm:spPr/>
      <dgm:t>
        <a:bodyPr/>
        <a:lstStyle/>
        <a:p>
          <a:endParaRPr lang="it-IT"/>
        </a:p>
      </dgm:t>
    </dgm:pt>
    <dgm:pt modelId="{726F550F-8730-4B4D-888D-E751FFF56394}">
      <dgm:prSet phldrT="[Testo]"/>
      <dgm:spPr/>
      <dgm:t>
        <a:bodyPr/>
        <a:lstStyle/>
        <a:p>
          <a:r>
            <a:rPr lang="it-IT" dirty="0"/>
            <a:t>3.</a:t>
          </a:r>
        </a:p>
        <a:p>
          <a:r>
            <a:rPr lang="it-IT" dirty="0"/>
            <a:t>Costruzione o rinnovamento</a:t>
          </a:r>
        </a:p>
      </dgm:t>
    </dgm:pt>
    <dgm:pt modelId="{08B625F0-AD99-41C0-8DFD-945C8164AC57}" type="parTrans" cxnId="{EEB0B54D-CC4D-4A5C-8D93-6E24288923B0}">
      <dgm:prSet/>
      <dgm:spPr/>
      <dgm:t>
        <a:bodyPr/>
        <a:lstStyle/>
        <a:p>
          <a:endParaRPr lang="it-IT"/>
        </a:p>
      </dgm:t>
    </dgm:pt>
    <dgm:pt modelId="{B32F06DE-225D-458E-B37B-8923A9538D61}" type="sibTrans" cxnId="{EEB0B54D-CC4D-4A5C-8D93-6E24288923B0}">
      <dgm:prSet/>
      <dgm:spPr/>
      <dgm:t>
        <a:bodyPr/>
        <a:lstStyle/>
        <a:p>
          <a:endParaRPr lang="it-IT"/>
        </a:p>
      </dgm:t>
    </dgm:pt>
    <dgm:pt modelId="{68A24411-CD66-4D01-AA1A-069F2596FF64}">
      <dgm:prSet phldrT="[Testo]"/>
      <dgm:spPr/>
      <dgm:t>
        <a:bodyPr/>
        <a:lstStyle/>
        <a:p>
          <a:r>
            <a:rPr lang="it-IT" dirty="0"/>
            <a:t>4. </a:t>
          </a:r>
        </a:p>
        <a:p>
          <a:r>
            <a:rPr lang="it-IT" dirty="0"/>
            <a:t>Gestione</a:t>
          </a:r>
        </a:p>
      </dgm:t>
    </dgm:pt>
    <dgm:pt modelId="{350F4912-F859-49EB-9C14-877849A114BD}" type="parTrans" cxnId="{6A4757BD-2C4F-4A40-833B-603FE0BECF54}">
      <dgm:prSet/>
      <dgm:spPr/>
      <dgm:t>
        <a:bodyPr/>
        <a:lstStyle/>
        <a:p>
          <a:endParaRPr lang="it-IT"/>
        </a:p>
      </dgm:t>
    </dgm:pt>
    <dgm:pt modelId="{FBA686B0-D423-419B-9DA5-24469B72A7F9}" type="sibTrans" cxnId="{6A4757BD-2C4F-4A40-833B-603FE0BECF54}">
      <dgm:prSet/>
      <dgm:spPr/>
      <dgm:t>
        <a:bodyPr/>
        <a:lstStyle/>
        <a:p>
          <a:endParaRPr lang="it-IT"/>
        </a:p>
      </dgm:t>
    </dgm:pt>
    <dgm:pt modelId="{98AE3F18-E22E-4A9D-98AE-63D854CD8E17}">
      <dgm:prSet phldrT="[Testo]"/>
      <dgm:spPr/>
      <dgm:t>
        <a:bodyPr/>
        <a:lstStyle/>
        <a:p>
          <a:r>
            <a:rPr lang="it-IT" dirty="0"/>
            <a:t>5. Manutenzione</a:t>
          </a:r>
        </a:p>
        <a:p>
          <a:endParaRPr lang="it-IT" dirty="0"/>
        </a:p>
      </dgm:t>
    </dgm:pt>
    <dgm:pt modelId="{177B5792-48EB-413E-BFF5-7811D368599D}" type="parTrans" cxnId="{24CFCB21-6589-46AE-8C19-6AB840339777}">
      <dgm:prSet/>
      <dgm:spPr/>
      <dgm:t>
        <a:bodyPr/>
        <a:lstStyle/>
        <a:p>
          <a:endParaRPr lang="it-IT"/>
        </a:p>
      </dgm:t>
    </dgm:pt>
    <dgm:pt modelId="{C1CD7A00-E169-4592-9D3D-2D96DC21E7D9}" type="sibTrans" cxnId="{24CFCB21-6589-46AE-8C19-6AB840339777}">
      <dgm:prSet/>
      <dgm:spPr/>
      <dgm:t>
        <a:bodyPr/>
        <a:lstStyle/>
        <a:p>
          <a:endParaRPr lang="it-IT"/>
        </a:p>
      </dgm:t>
    </dgm:pt>
    <dgm:pt modelId="{C8550818-0276-481B-8085-FF5898197D78}">
      <dgm:prSet phldrT="[Testo]"/>
      <dgm:spPr/>
      <dgm:t>
        <a:bodyPr/>
        <a:lstStyle/>
        <a:p>
          <a:r>
            <a:rPr lang="it-IT" dirty="0"/>
            <a:t>1. Progettazione </a:t>
          </a:r>
        </a:p>
      </dgm:t>
    </dgm:pt>
    <dgm:pt modelId="{E9F6EAD5-DA85-4634-A75F-43A33CE5AFF1}" type="parTrans" cxnId="{96930158-8FEA-41FB-BA9A-278A359C509C}">
      <dgm:prSet/>
      <dgm:spPr/>
      <dgm:t>
        <a:bodyPr/>
        <a:lstStyle/>
        <a:p>
          <a:endParaRPr lang="it-IT"/>
        </a:p>
      </dgm:t>
    </dgm:pt>
    <dgm:pt modelId="{54AF6CDE-8551-4305-9D54-B805BFE16D66}" type="sibTrans" cxnId="{96930158-8FEA-41FB-BA9A-278A359C509C}">
      <dgm:prSet/>
      <dgm:spPr/>
      <dgm:t>
        <a:bodyPr/>
        <a:lstStyle/>
        <a:p>
          <a:endParaRPr lang="it-IT"/>
        </a:p>
      </dgm:t>
    </dgm:pt>
    <dgm:pt modelId="{FB7C6E40-882F-4753-8B97-46C84851D6C8}" type="pres">
      <dgm:prSet presAssocID="{5D4923C1-9442-41FF-ACBD-A6EDA85CC6D5}" presName="cycle" presStyleCnt="0">
        <dgm:presLayoutVars>
          <dgm:dir/>
          <dgm:resizeHandles val="exact"/>
        </dgm:presLayoutVars>
      </dgm:prSet>
      <dgm:spPr/>
    </dgm:pt>
    <dgm:pt modelId="{9228B6BF-9CEE-4534-A1A0-19A320A98472}" type="pres">
      <dgm:prSet presAssocID="{4B4F0336-76F3-4D71-9313-76CD349245FB}" presName="dummy" presStyleCnt="0"/>
      <dgm:spPr/>
    </dgm:pt>
    <dgm:pt modelId="{604D9D62-CFD4-431B-8348-DB55F0AB1521}" type="pres">
      <dgm:prSet presAssocID="{4B4F0336-76F3-4D71-9313-76CD349245FB}" presName="node" presStyleLbl="revTx" presStyleIdx="0" presStyleCnt="5">
        <dgm:presLayoutVars>
          <dgm:bulletEnabled val="1"/>
        </dgm:presLayoutVars>
      </dgm:prSet>
      <dgm:spPr/>
    </dgm:pt>
    <dgm:pt modelId="{F99F6939-4727-4FDC-86B8-77F7DC4F0FB3}" type="pres">
      <dgm:prSet presAssocID="{BF8DB67F-5723-4836-8CD3-5D309072F9CB}" presName="sibTrans" presStyleLbl="node1" presStyleIdx="0" presStyleCnt="5"/>
      <dgm:spPr/>
    </dgm:pt>
    <dgm:pt modelId="{2ABF364C-3014-4C75-91EC-A2AFDCC5B065}" type="pres">
      <dgm:prSet presAssocID="{726F550F-8730-4B4D-888D-E751FFF56394}" presName="dummy" presStyleCnt="0"/>
      <dgm:spPr/>
    </dgm:pt>
    <dgm:pt modelId="{DFCF0D91-6D60-4527-AA11-5B07ABC54E51}" type="pres">
      <dgm:prSet presAssocID="{726F550F-8730-4B4D-888D-E751FFF56394}" presName="node" presStyleLbl="revTx" presStyleIdx="1" presStyleCnt="5">
        <dgm:presLayoutVars>
          <dgm:bulletEnabled val="1"/>
        </dgm:presLayoutVars>
      </dgm:prSet>
      <dgm:spPr/>
    </dgm:pt>
    <dgm:pt modelId="{40CF0D3B-5551-4C72-B6C4-8BD452C80071}" type="pres">
      <dgm:prSet presAssocID="{B32F06DE-225D-458E-B37B-8923A9538D61}" presName="sibTrans" presStyleLbl="node1" presStyleIdx="1" presStyleCnt="5"/>
      <dgm:spPr/>
    </dgm:pt>
    <dgm:pt modelId="{A07FF260-1D7D-4CB4-B7D6-38A7051D4F20}" type="pres">
      <dgm:prSet presAssocID="{68A24411-CD66-4D01-AA1A-069F2596FF64}" presName="dummy" presStyleCnt="0"/>
      <dgm:spPr/>
    </dgm:pt>
    <dgm:pt modelId="{48110DE0-243A-4DB2-B823-790AF1346B19}" type="pres">
      <dgm:prSet presAssocID="{68A24411-CD66-4D01-AA1A-069F2596FF64}" presName="node" presStyleLbl="revTx" presStyleIdx="2" presStyleCnt="5">
        <dgm:presLayoutVars>
          <dgm:bulletEnabled val="1"/>
        </dgm:presLayoutVars>
      </dgm:prSet>
      <dgm:spPr/>
    </dgm:pt>
    <dgm:pt modelId="{B6C27155-6F94-458B-9AAE-EE589B546C9D}" type="pres">
      <dgm:prSet presAssocID="{FBA686B0-D423-419B-9DA5-24469B72A7F9}" presName="sibTrans" presStyleLbl="node1" presStyleIdx="2" presStyleCnt="5"/>
      <dgm:spPr/>
    </dgm:pt>
    <dgm:pt modelId="{F71224AE-F302-4D1C-B299-A7B392EA88E1}" type="pres">
      <dgm:prSet presAssocID="{98AE3F18-E22E-4A9D-98AE-63D854CD8E17}" presName="dummy" presStyleCnt="0"/>
      <dgm:spPr/>
    </dgm:pt>
    <dgm:pt modelId="{D0C1098E-8B3C-47B8-94D7-7D5BD0FA4D09}" type="pres">
      <dgm:prSet presAssocID="{98AE3F18-E22E-4A9D-98AE-63D854CD8E17}" presName="node" presStyleLbl="revTx" presStyleIdx="3" presStyleCnt="5">
        <dgm:presLayoutVars>
          <dgm:bulletEnabled val="1"/>
        </dgm:presLayoutVars>
      </dgm:prSet>
      <dgm:spPr/>
    </dgm:pt>
    <dgm:pt modelId="{4D6B06F7-F253-4FFB-B4F7-64131EC5AE32}" type="pres">
      <dgm:prSet presAssocID="{C1CD7A00-E169-4592-9D3D-2D96DC21E7D9}" presName="sibTrans" presStyleLbl="node1" presStyleIdx="3" presStyleCnt="5"/>
      <dgm:spPr/>
    </dgm:pt>
    <dgm:pt modelId="{481ED01E-CF6E-472C-8388-9C34568E87BC}" type="pres">
      <dgm:prSet presAssocID="{C8550818-0276-481B-8085-FF5898197D78}" presName="dummy" presStyleCnt="0"/>
      <dgm:spPr/>
    </dgm:pt>
    <dgm:pt modelId="{CE86D0DD-3C40-4292-AA6D-17BBD3498553}" type="pres">
      <dgm:prSet presAssocID="{C8550818-0276-481B-8085-FF5898197D78}" presName="node" presStyleLbl="revTx" presStyleIdx="4" presStyleCnt="5">
        <dgm:presLayoutVars>
          <dgm:bulletEnabled val="1"/>
        </dgm:presLayoutVars>
      </dgm:prSet>
      <dgm:spPr/>
    </dgm:pt>
    <dgm:pt modelId="{690FF3AA-D9B0-495C-A33A-555E4C06F70A}" type="pres">
      <dgm:prSet presAssocID="{54AF6CDE-8551-4305-9D54-B805BFE16D66}" presName="sibTrans" presStyleLbl="node1" presStyleIdx="4" presStyleCnt="5"/>
      <dgm:spPr/>
    </dgm:pt>
  </dgm:ptLst>
  <dgm:cxnLst>
    <dgm:cxn modelId="{A9BB7F0A-3D15-4F26-9660-62A511D3A751}" type="presOf" srcId="{98AE3F18-E22E-4A9D-98AE-63D854CD8E17}" destId="{D0C1098E-8B3C-47B8-94D7-7D5BD0FA4D09}" srcOrd="0" destOrd="0" presId="urn:microsoft.com/office/officeart/2005/8/layout/cycle1"/>
    <dgm:cxn modelId="{24CFCB21-6589-46AE-8C19-6AB840339777}" srcId="{5D4923C1-9442-41FF-ACBD-A6EDA85CC6D5}" destId="{98AE3F18-E22E-4A9D-98AE-63D854CD8E17}" srcOrd="3" destOrd="0" parTransId="{177B5792-48EB-413E-BFF5-7811D368599D}" sibTransId="{C1CD7A00-E169-4592-9D3D-2D96DC21E7D9}"/>
    <dgm:cxn modelId="{5C68D32A-DDA4-49DB-B12C-640E17531DCB}" type="presOf" srcId="{54AF6CDE-8551-4305-9D54-B805BFE16D66}" destId="{690FF3AA-D9B0-495C-A33A-555E4C06F70A}" srcOrd="0" destOrd="0" presId="urn:microsoft.com/office/officeart/2005/8/layout/cycle1"/>
    <dgm:cxn modelId="{E6703A3C-872C-4E5B-84B2-B962558804C4}" type="presOf" srcId="{5D4923C1-9442-41FF-ACBD-A6EDA85CC6D5}" destId="{FB7C6E40-882F-4753-8B97-46C84851D6C8}" srcOrd="0" destOrd="0" presId="urn:microsoft.com/office/officeart/2005/8/layout/cycle1"/>
    <dgm:cxn modelId="{5301736C-A660-4D26-9A8E-07464198F9A1}" type="presOf" srcId="{726F550F-8730-4B4D-888D-E751FFF56394}" destId="{DFCF0D91-6D60-4527-AA11-5B07ABC54E51}" srcOrd="0" destOrd="0" presId="urn:microsoft.com/office/officeart/2005/8/layout/cycle1"/>
    <dgm:cxn modelId="{EEB0B54D-CC4D-4A5C-8D93-6E24288923B0}" srcId="{5D4923C1-9442-41FF-ACBD-A6EDA85CC6D5}" destId="{726F550F-8730-4B4D-888D-E751FFF56394}" srcOrd="1" destOrd="0" parTransId="{08B625F0-AD99-41C0-8DFD-945C8164AC57}" sibTransId="{B32F06DE-225D-458E-B37B-8923A9538D61}"/>
    <dgm:cxn modelId="{62D8AF6F-B549-43C7-BCF8-5312C164C5AD}" type="presOf" srcId="{BF8DB67F-5723-4836-8CD3-5D309072F9CB}" destId="{F99F6939-4727-4FDC-86B8-77F7DC4F0FB3}" srcOrd="0" destOrd="0" presId="urn:microsoft.com/office/officeart/2005/8/layout/cycle1"/>
    <dgm:cxn modelId="{96930158-8FEA-41FB-BA9A-278A359C509C}" srcId="{5D4923C1-9442-41FF-ACBD-A6EDA85CC6D5}" destId="{C8550818-0276-481B-8085-FF5898197D78}" srcOrd="4" destOrd="0" parTransId="{E9F6EAD5-DA85-4634-A75F-43A33CE5AFF1}" sibTransId="{54AF6CDE-8551-4305-9D54-B805BFE16D66}"/>
    <dgm:cxn modelId="{4E0BEC94-9148-4615-9BDB-20979CC03FAC}" srcId="{5D4923C1-9442-41FF-ACBD-A6EDA85CC6D5}" destId="{4B4F0336-76F3-4D71-9313-76CD349245FB}" srcOrd="0" destOrd="0" parTransId="{6680E0FC-FE63-4074-9091-F60CBB766254}" sibTransId="{BF8DB67F-5723-4836-8CD3-5D309072F9CB}"/>
    <dgm:cxn modelId="{A36395AA-06FA-4AF1-9FDE-CFC077AC9D3F}" type="presOf" srcId="{4B4F0336-76F3-4D71-9313-76CD349245FB}" destId="{604D9D62-CFD4-431B-8348-DB55F0AB1521}" srcOrd="0" destOrd="0" presId="urn:microsoft.com/office/officeart/2005/8/layout/cycle1"/>
    <dgm:cxn modelId="{CE7B80B1-E58B-4C96-9ACF-F7A492F11741}" type="presOf" srcId="{C8550818-0276-481B-8085-FF5898197D78}" destId="{CE86D0DD-3C40-4292-AA6D-17BBD3498553}" srcOrd="0" destOrd="0" presId="urn:microsoft.com/office/officeart/2005/8/layout/cycle1"/>
    <dgm:cxn modelId="{1F1B0DB6-2C78-499B-B9D6-7EE1E95C5F06}" type="presOf" srcId="{C1CD7A00-E169-4592-9D3D-2D96DC21E7D9}" destId="{4D6B06F7-F253-4FFB-B4F7-64131EC5AE32}" srcOrd="0" destOrd="0" presId="urn:microsoft.com/office/officeart/2005/8/layout/cycle1"/>
    <dgm:cxn modelId="{6A4757BD-2C4F-4A40-833B-603FE0BECF54}" srcId="{5D4923C1-9442-41FF-ACBD-A6EDA85CC6D5}" destId="{68A24411-CD66-4D01-AA1A-069F2596FF64}" srcOrd="2" destOrd="0" parTransId="{350F4912-F859-49EB-9C14-877849A114BD}" sibTransId="{FBA686B0-D423-419B-9DA5-24469B72A7F9}"/>
    <dgm:cxn modelId="{035F2CBF-7179-462D-A03B-28972DB76F3C}" type="presOf" srcId="{68A24411-CD66-4D01-AA1A-069F2596FF64}" destId="{48110DE0-243A-4DB2-B823-790AF1346B19}" srcOrd="0" destOrd="0" presId="urn:microsoft.com/office/officeart/2005/8/layout/cycle1"/>
    <dgm:cxn modelId="{14D9A0C8-9ECC-4E2E-BD7D-8017B76B043B}" type="presOf" srcId="{B32F06DE-225D-458E-B37B-8923A9538D61}" destId="{40CF0D3B-5551-4C72-B6C4-8BD452C80071}" srcOrd="0" destOrd="0" presId="urn:microsoft.com/office/officeart/2005/8/layout/cycle1"/>
    <dgm:cxn modelId="{0B5D05EF-EA1F-46BD-96B8-02340CC6C4CA}" type="presOf" srcId="{FBA686B0-D423-419B-9DA5-24469B72A7F9}" destId="{B6C27155-6F94-458B-9AAE-EE589B546C9D}" srcOrd="0" destOrd="0" presId="urn:microsoft.com/office/officeart/2005/8/layout/cycle1"/>
    <dgm:cxn modelId="{BE7F0B27-B660-49DC-8A56-CF5F2F643B1E}" type="presParOf" srcId="{FB7C6E40-882F-4753-8B97-46C84851D6C8}" destId="{9228B6BF-9CEE-4534-A1A0-19A320A98472}" srcOrd="0" destOrd="0" presId="urn:microsoft.com/office/officeart/2005/8/layout/cycle1"/>
    <dgm:cxn modelId="{D940B248-4B16-4800-8394-B84B927737F1}" type="presParOf" srcId="{FB7C6E40-882F-4753-8B97-46C84851D6C8}" destId="{604D9D62-CFD4-431B-8348-DB55F0AB1521}" srcOrd="1" destOrd="0" presId="urn:microsoft.com/office/officeart/2005/8/layout/cycle1"/>
    <dgm:cxn modelId="{A67892CA-EA8A-479A-A8BA-355FE51CB3D6}" type="presParOf" srcId="{FB7C6E40-882F-4753-8B97-46C84851D6C8}" destId="{F99F6939-4727-4FDC-86B8-77F7DC4F0FB3}" srcOrd="2" destOrd="0" presId="urn:microsoft.com/office/officeart/2005/8/layout/cycle1"/>
    <dgm:cxn modelId="{DCCCF8E6-5695-4295-A3F5-B70D6CAEAF88}" type="presParOf" srcId="{FB7C6E40-882F-4753-8B97-46C84851D6C8}" destId="{2ABF364C-3014-4C75-91EC-A2AFDCC5B065}" srcOrd="3" destOrd="0" presId="urn:microsoft.com/office/officeart/2005/8/layout/cycle1"/>
    <dgm:cxn modelId="{16FC65C6-AC69-411E-99B2-85FE887883AE}" type="presParOf" srcId="{FB7C6E40-882F-4753-8B97-46C84851D6C8}" destId="{DFCF0D91-6D60-4527-AA11-5B07ABC54E51}" srcOrd="4" destOrd="0" presId="urn:microsoft.com/office/officeart/2005/8/layout/cycle1"/>
    <dgm:cxn modelId="{E04880F0-074D-4BCD-9307-3F556201D33A}" type="presParOf" srcId="{FB7C6E40-882F-4753-8B97-46C84851D6C8}" destId="{40CF0D3B-5551-4C72-B6C4-8BD452C80071}" srcOrd="5" destOrd="0" presId="urn:microsoft.com/office/officeart/2005/8/layout/cycle1"/>
    <dgm:cxn modelId="{42F878AC-9B87-4E61-A988-C74537A56A13}" type="presParOf" srcId="{FB7C6E40-882F-4753-8B97-46C84851D6C8}" destId="{A07FF260-1D7D-4CB4-B7D6-38A7051D4F20}" srcOrd="6" destOrd="0" presId="urn:microsoft.com/office/officeart/2005/8/layout/cycle1"/>
    <dgm:cxn modelId="{EC15EA6A-6573-4F9A-B662-C48EFBD54E66}" type="presParOf" srcId="{FB7C6E40-882F-4753-8B97-46C84851D6C8}" destId="{48110DE0-243A-4DB2-B823-790AF1346B19}" srcOrd="7" destOrd="0" presId="urn:microsoft.com/office/officeart/2005/8/layout/cycle1"/>
    <dgm:cxn modelId="{04554221-6C34-47B8-8DEB-DC1FF0847A52}" type="presParOf" srcId="{FB7C6E40-882F-4753-8B97-46C84851D6C8}" destId="{B6C27155-6F94-458B-9AAE-EE589B546C9D}" srcOrd="8" destOrd="0" presId="urn:microsoft.com/office/officeart/2005/8/layout/cycle1"/>
    <dgm:cxn modelId="{3694CE61-D974-41E7-B431-81E7403E80ED}" type="presParOf" srcId="{FB7C6E40-882F-4753-8B97-46C84851D6C8}" destId="{F71224AE-F302-4D1C-B299-A7B392EA88E1}" srcOrd="9" destOrd="0" presId="urn:microsoft.com/office/officeart/2005/8/layout/cycle1"/>
    <dgm:cxn modelId="{7EDDED2C-D253-4C27-A6A0-DE1B22CA2EF5}" type="presParOf" srcId="{FB7C6E40-882F-4753-8B97-46C84851D6C8}" destId="{D0C1098E-8B3C-47B8-94D7-7D5BD0FA4D09}" srcOrd="10" destOrd="0" presId="urn:microsoft.com/office/officeart/2005/8/layout/cycle1"/>
    <dgm:cxn modelId="{D586CFF9-1E4E-4700-B889-9C78B11696D8}" type="presParOf" srcId="{FB7C6E40-882F-4753-8B97-46C84851D6C8}" destId="{4D6B06F7-F253-4FFB-B4F7-64131EC5AE32}" srcOrd="11" destOrd="0" presId="urn:microsoft.com/office/officeart/2005/8/layout/cycle1"/>
    <dgm:cxn modelId="{F3417D14-0D7C-4277-A28C-7AB9F708E125}" type="presParOf" srcId="{FB7C6E40-882F-4753-8B97-46C84851D6C8}" destId="{481ED01E-CF6E-472C-8388-9C34568E87BC}" srcOrd="12" destOrd="0" presId="urn:microsoft.com/office/officeart/2005/8/layout/cycle1"/>
    <dgm:cxn modelId="{A5724809-1912-403D-A344-5170CDAD3C4C}" type="presParOf" srcId="{FB7C6E40-882F-4753-8B97-46C84851D6C8}" destId="{CE86D0DD-3C40-4292-AA6D-17BBD3498553}" srcOrd="13" destOrd="0" presId="urn:microsoft.com/office/officeart/2005/8/layout/cycle1"/>
    <dgm:cxn modelId="{86AC8AC6-42FF-4004-9C73-49FBA9B9E28A}" type="presParOf" srcId="{FB7C6E40-882F-4753-8B97-46C84851D6C8}" destId="{690FF3AA-D9B0-495C-A33A-555E4C06F70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275477-148E-4FAB-A2DF-0139C4ADB4D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it-IT"/>
        </a:p>
      </dgm:t>
    </dgm:pt>
    <dgm:pt modelId="{692B8F9A-C9D8-4702-8D14-F38846DFB05E}">
      <dgm:prSet phldrT="[Testo]" custT="1"/>
      <dgm:spPr/>
      <dgm:t>
        <a:bodyPr/>
        <a:lstStyle/>
        <a:p>
          <a:pPr algn="ctr"/>
          <a:r>
            <a:rPr lang="it-IT" sz="2800" dirty="0"/>
            <a:t>Studio di fattibilità</a:t>
          </a:r>
        </a:p>
        <a:p>
          <a:pPr algn="just"/>
          <a:r>
            <a:rPr lang="it-IT" sz="1600" dirty="0"/>
            <a:t>(PA deve compiere l’analisi del contesto socio economico e la</a:t>
          </a:r>
        </a:p>
        <a:p>
          <a:pPr algn="just"/>
          <a:r>
            <a:rPr lang="it-IT" sz="1600" dirty="0"/>
            <a:t>valutazione della fattibilità economico-finanziaria e sociale dell’intervento.)</a:t>
          </a:r>
        </a:p>
      </dgm:t>
    </dgm:pt>
    <dgm:pt modelId="{D718E33F-CF5E-44D3-8DC2-1925309940A3}" type="parTrans" cxnId="{5B4A826A-B95B-45B4-A87E-59601418C440}">
      <dgm:prSet/>
      <dgm:spPr/>
      <dgm:t>
        <a:bodyPr/>
        <a:lstStyle/>
        <a:p>
          <a:endParaRPr lang="it-IT"/>
        </a:p>
      </dgm:t>
    </dgm:pt>
    <dgm:pt modelId="{5FED28D4-66C1-4B7B-87B2-9E5D6B401BFB}" type="sibTrans" cxnId="{5B4A826A-B95B-45B4-A87E-59601418C440}">
      <dgm:prSet/>
      <dgm:spPr/>
      <dgm:t>
        <a:bodyPr/>
        <a:lstStyle/>
        <a:p>
          <a:endParaRPr lang="it-IT"/>
        </a:p>
      </dgm:t>
    </dgm:pt>
    <dgm:pt modelId="{D14C5055-6CE7-49BD-9D66-493266EA8436}">
      <dgm:prSet phldrT="[Testo]"/>
      <dgm:spPr/>
      <dgm:t>
        <a:bodyPr/>
        <a:lstStyle/>
        <a:p>
          <a:r>
            <a:rPr lang="it-IT" dirty="0"/>
            <a:t>Analisi fattibilità finanziaria</a:t>
          </a:r>
        </a:p>
      </dgm:t>
    </dgm:pt>
    <dgm:pt modelId="{3A6C7D6A-3330-4748-9890-1675A1A08FD4}" type="parTrans" cxnId="{B20950F0-B7BE-46D1-9B25-28AA96650311}">
      <dgm:prSet/>
      <dgm:spPr/>
      <dgm:t>
        <a:bodyPr/>
        <a:lstStyle/>
        <a:p>
          <a:endParaRPr lang="it-IT"/>
        </a:p>
      </dgm:t>
    </dgm:pt>
    <dgm:pt modelId="{554FE863-DC02-45A3-A031-4CA1FD846990}" type="sibTrans" cxnId="{B20950F0-B7BE-46D1-9B25-28AA96650311}">
      <dgm:prSet/>
      <dgm:spPr/>
      <dgm:t>
        <a:bodyPr/>
        <a:lstStyle/>
        <a:p>
          <a:endParaRPr lang="it-IT"/>
        </a:p>
      </dgm:t>
    </dgm:pt>
    <dgm:pt modelId="{6A83A388-4829-4F9E-8F31-0B59BFC17445}">
      <dgm:prSet phldrT="[Testo]"/>
      <dgm:spPr/>
      <dgm:t>
        <a:bodyPr/>
        <a:lstStyle/>
        <a:p>
          <a:r>
            <a:rPr lang="it-IT" dirty="0"/>
            <a:t>Analisi dei costi e benefici</a:t>
          </a:r>
        </a:p>
      </dgm:t>
    </dgm:pt>
    <dgm:pt modelId="{8C1D856E-9B93-42A1-8B53-75915025E553}" type="parTrans" cxnId="{4CB83F30-FB77-4726-85C0-6DAA2BF15954}">
      <dgm:prSet/>
      <dgm:spPr/>
      <dgm:t>
        <a:bodyPr/>
        <a:lstStyle/>
        <a:p>
          <a:endParaRPr lang="it-IT"/>
        </a:p>
      </dgm:t>
    </dgm:pt>
    <dgm:pt modelId="{C4C575C7-FE66-4F94-B0A5-551D555A7017}" type="sibTrans" cxnId="{4CB83F30-FB77-4726-85C0-6DAA2BF15954}">
      <dgm:prSet/>
      <dgm:spPr/>
      <dgm:t>
        <a:bodyPr/>
        <a:lstStyle/>
        <a:p>
          <a:endParaRPr lang="it-IT"/>
        </a:p>
      </dgm:t>
    </dgm:pt>
    <dgm:pt modelId="{AE19E484-85BC-49E8-896A-5BB288A6EECA}" type="pres">
      <dgm:prSet presAssocID="{21275477-148E-4FAB-A2DF-0139C4ADB4DA}" presName="Name0" presStyleCnt="0">
        <dgm:presLayoutVars>
          <dgm:dir/>
          <dgm:resizeHandles val="exact"/>
        </dgm:presLayoutVars>
      </dgm:prSet>
      <dgm:spPr/>
    </dgm:pt>
    <dgm:pt modelId="{8F23CE99-8773-4EE1-9E12-DDA8AD5E929B}" type="pres">
      <dgm:prSet presAssocID="{692B8F9A-C9D8-4702-8D14-F38846DFB05E}" presName="node" presStyleLbl="node1" presStyleIdx="0" presStyleCnt="3" custScaleX="244593" custScaleY="127081">
        <dgm:presLayoutVars>
          <dgm:bulletEnabled val="1"/>
        </dgm:presLayoutVars>
      </dgm:prSet>
      <dgm:spPr/>
    </dgm:pt>
    <dgm:pt modelId="{22EBC42A-97F2-4E73-AD61-185B3287650D}" type="pres">
      <dgm:prSet presAssocID="{5FED28D4-66C1-4B7B-87B2-9E5D6B401BFB}" presName="sibTrans" presStyleLbl="sibTrans2D1" presStyleIdx="0" presStyleCnt="3"/>
      <dgm:spPr/>
    </dgm:pt>
    <dgm:pt modelId="{4996CDC6-7135-4002-B7D9-8697A600A7E5}" type="pres">
      <dgm:prSet presAssocID="{5FED28D4-66C1-4B7B-87B2-9E5D6B401BFB}" presName="connectorText" presStyleLbl="sibTrans2D1" presStyleIdx="0" presStyleCnt="3"/>
      <dgm:spPr/>
    </dgm:pt>
    <dgm:pt modelId="{1A1A8C87-5B11-4DA8-9187-B84CF00E9FFF}" type="pres">
      <dgm:prSet presAssocID="{D14C5055-6CE7-49BD-9D66-493266EA8436}" presName="node" presStyleLbl="node1" presStyleIdx="1" presStyleCnt="3" custScaleY="86526">
        <dgm:presLayoutVars>
          <dgm:bulletEnabled val="1"/>
        </dgm:presLayoutVars>
      </dgm:prSet>
      <dgm:spPr/>
    </dgm:pt>
    <dgm:pt modelId="{3A404480-374F-4A97-9438-B0B0F71BA64A}" type="pres">
      <dgm:prSet presAssocID="{554FE863-DC02-45A3-A031-4CA1FD846990}" presName="sibTrans" presStyleLbl="sibTrans2D1" presStyleIdx="1" presStyleCnt="3"/>
      <dgm:spPr/>
    </dgm:pt>
    <dgm:pt modelId="{C514654F-7C0C-4357-AFC1-FA06C38B7117}" type="pres">
      <dgm:prSet presAssocID="{554FE863-DC02-45A3-A031-4CA1FD846990}" presName="connectorText" presStyleLbl="sibTrans2D1" presStyleIdx="1" presStyleCnt="3"/>
      <dgm:spPr/>
    </dgm:pt>
    <dgm:pt modelId="{CC3BA85E-FCEC-4F6A-B14B-C0053DE37A5D}" type="pres">
      <dgm:prSet presAssocID="{6A83A388-4829-4F9E-8F31-0B59BFC17445}" presName="node" presStyleLbl="node1" presStyleIdx="2" presStyleCnt="3" custScaleX="111105" custScaleY="89287">
        <dgm:presLayoutVars>
          <dgm:bulletEnabled val="1"/>
        </dgm:presLayoutVars>
      </dgm:prSet>
      <dgm:spPr/>
    </dgm:pt>
    <dgm:pt modelId="{167FFE00-1AF1-4D31-A42F-CC7E9E43BA12}" type="pres">
      <dgm:prSet presAssocID="{C4C575C7-FE66-4F94-B0A5-551D555A7017}" presName="sibTrans" presStyleLbl="sibTrans2D1" presStyleIdx="2" presStyleCnt="3"/>
      <dgm:spPr/>
    </dgm:pt>
    <dgm:pt modelId="{D5E624DC-04B2-4E1A-9E56-3D4AC88BD069}" type="pres">
      <dgm:prSet presAssocID="{C4C575C7-FE66-4F94-B0A5-551D555A7017}" presName="connectorText" presStyleLbl="sibTrans2D1" presStyleIdx="2" presStyleCnt="3"/>
      <dgm:spPr/>
    </dgm:pt>
  </dgm:ptLst>
  <dgm:cxnLst>
    <dgm:cxn modelId="{4CB83F30-FB77-4726-85C0-6DAA2BF15954}" srcId="{21275477-148E-4FAB-A2DF-0139C4ADB4DA}" destId="{6A83A388-4829-4F9E-8F31-0B59BFC17445}" srcOrd="2" destOrd="0" parTransId="{8C1D856E-9B93-42A1-8B53-75915025E553}" sibTransId="{C4C575C7-FE66-4F94-B0A5-551D555A7017}"/>
    <dgm:cxn modelId="{DC11E43E-D974-4A86-9CEA-17C04CE30DD6}" type="presOf" srcId="{554FE863-DC02-45A3-A031-4CA1FD846990}" destId="{3A404480-374F-4A97-9438-B0B0F71BA64A}" srcOrd="0" destOrd="0" presId="urn:microsoft.com/office/officeart/2005/8/layout/cycle7"/>
    <dgm:cxn modelId="{5B4A826A-B95B-45B4-A87E-59601418C440}" srcId="{21275477-148E-4FAB-A2DF-0139C4ADB4DA}" destId="{692B8F9A-C9D8-4702-8D14-F38846DFB05E}" srcOrd="0" destOrd="0" parTransId="{D718E33F-CF5E-44D3-8DC2-1925309940A3}" sibTransId="{5FED28D4-66C1-4B7B-87B2-9E5D6B401BFB}"/>
    <dgm:cxn modelId="{5F44D24D-2F33-485E-B541-695F8345A0F5}" type="presOf" srcId="{554FE863-DC02-45A3-A031-4CA1FD846990}" destId="{C514654F-7C0C-4357-AFC1-FA06C38B7117}" srcOrd="1" destOrd="0" presId="urn:microsoft.com/office/officeart/2005/8/layout/cycle7"/>
    <dgm:cxn modelId="{5B2C8D79-2A66-4ABF-8572-422F7235F853}" type="presOf" srcId="{5FED28D4-66C1-4B7B-87B2-9E5D6B401BFB}" destId="{4996CDC6-7135-4002-B7D9-8697A600A7E5}" srcOrd="1" destOrd="0" presId="urn:microsoft.com/office/officeart/2005/8/layout/cycle7"/>
    <dgm:cxn modelId="{D9773B89-5868-4E25-96EA-E3165648CAB0}" type="presOf" srcId="{6A83A388-4829-4F9E-8F31-0B59BFC17445}" destId="{CC3BA85E-FCEC-4F6A-B14B-C0053DE37A5D}" srcOrd="0" destOrd="0" presId="urn:microsoft.com/office/officeart/2005/8/layout/cycle7"/>
    <dgm:cxn modelId="{771E75A5-3B15-458B-99E1-260EA3DFECBD}" type="presOf" srcId="{5FED28D4-66C1-4B7B-87B2-9E5D6B401BFB}" destId="{22EBC42A-97F2-4E73-AD61-185B3287650D}" srcOrd="0" destOrd="0" presId="urn:microsoft.com/office/officeart/2005/8/layout/cycle7"/>
    <dgm:cxn modelId="{4B2230A9-7C14-4FFA-AF11-39BC7E371370}" type="presOf" srcId="{692B8F9A-C9D8-4702-8D14-F38846DFB05E}" destId="{8F23CE99-8773-4EE1-9E12-DDA8AD5E929B}" srcOrd="0" destOrd="0" presId="urn:microsoft.com/office/officeart/2005/8/layout/cycle7"/>
    <dgm:cxn modelId="{E89C25AC-207C-40FA-BDEB-59578AB04C7A}" type="presOf" srcId="{C4C575C7-FE66-4F94-B0A5-551D555A7017}" destId="{D5E624DC-04B2-4E1A-9E56-3D4AC88BD069}" srcOrd="1" destOrd="0" presId="urn:microsoft.com/office/officeart/2005/8/layout/cycle7"/>
    <dgm:cxn modelId="{0EDC9EC1-3602-44C1-9B22-0A068EBDF1E7}" type="presOf" srcId="{C4C575C7-FE66-4F94-B0A5-551D555A7017}" destId="{167FFE00-1AF1-4D31-A42F-CC7E9E43BA12}" srcOrd="0" destOrd="0" presId="urn:microsoft.com/office/officeart/2005/8/layout/cycle7"/>
    <dgm:cxn modelId="{D08380EE-DCF7-4FB7-A611-8388D47759E4}" type="presOf" srcId="{21275477-148E-4FAB-A2DF-0139C4ADB4DA}" destId="{AE19E484-85BC-49E8-896A-5BB288A6EECA}" srcOrd="0" destOrd="0" presId="urn:microsoft.com/office/officeart/2005/8/layout/cycle7"/>
    <dgm:cxn modelId="{B20950F0-B7BE-46D1-9B25-28AA96650311}" srcId="{21275477-148E-4FAB-A2DF-0139C4ADB4DA}" destId="{D14C5055-6CE7-49BD-9D66-493266EA8436}" srcOrd="1" destOrd="0" parTransId="{3A6C7D6A-3330-4748-9890-1675A1A08FD4}" sibTransId="{554FE863-DC02-45A3-A031-4CA1FD846990}"/>
    <dgm:cxn modelId="{8EED1AFC-4578-47C6-B7BF-002B336D2424}" type="presOf" srcId="{D14C5055-6CE7-49BD-9D66-493266EA8436}" destId="{1A1A8C87-5B11-4DA8-9187-B84CF00E9FFF}" srcOrd="0" destOrd="0" presId="urn:microsoft.com/office/officeart/2005/8/layout/cycle7"/>
    <dgm:cxn modelId="{9FEF61CD-5A60-4248-94FE-A9E8919B79B0}" type="presParOf" srcId="{AE19E484-85BC-49E8-896A-5BB288A6EECA}" destId="{8F23CE99-8773-4EE1-9E12-DDA8AD5E929B}" srcOrd="0" destOrd="0" presId="urn:microsoft.com/office/officeart/2005/8/layout/cycle7"/>
    <dgm:cxn modelId="{AF666C80-2A39-4913-8FAA-BB0FA7920CD5}" type="presParOf" srcId="{AE19E484-85BC-49E8-896A-5BB288A6EECA}" destId="{22EBC42A-97F2-4E73-AD61-185B3287650D}" srcOrd="1" destOrd="0" presId="urn:microsoft.com/office/officeart/2005/8/layout/cycle7"/>
    <dgm:cxn modelId="{7ED4AA1F-0543-408A-9CDB-B094D8B6CA67}" type="presParOf" srcId="{22EBC42A-97F2-4E73-AD61-185B3287650D}" destId="{4996CDC6-7135-4002-B7D9-8697A600A7E5}" srcOrd="0" destOrd="0" presId="urn:microsoft.com/office/officeart/2005/8/layout/cycle7"/>
    <dgm:cxn modelId="{E9594B61-5125-458F-B327-FA7B05F79AEC}" type="presParOf" srcId="{AE19E484-85BC-49E8-896A-5BB288A6EECA}" destId="{1A1A8C87-5B11-4DA8-9187-B84CF00E9FFF}" srcOrd="2" destOrd="0" presId="urn:microsoft.com/office/officeart/2005/8/layout/cycle7"/>
    <dgm:cxn modelId="{86063D0B-197C-44E9-94CE-9DB1F0F18038}" type="presParOf" srcId="{AE19E484-85BC-49E8-896A-5BB288A6EECA}" destId="{3A404480-374F-4A97-9438-B0B0F71BA64A}" srcOrd="3" destOrd="0" presId="urn:microsoft.com/office/officeart/2005/8/layout/cycle7"/>
    <dgm:cxn modelId="{1DEF52DB-826F-42B0-8CEC-5817829E515F}" type="presParOf" srcId="{3A404480-374F-4A97-9438-B0B0F71BA64A}" destId="{C514654F-7C0C-4357-AFC1-FA06C38B7117}" srcOrd="0" destOrd="0" presId="urn:microsoft.com/office/officeart/2005/8/layout/cycle7"/>
    <dgm:cxn modelId="{CA22C5BC-8287-4166-8D98-165E2197CE36}" type="presParOf" srcId="{AE19E484-85BC-49E8-896A-5BB288A6EECA}" destId="{CC3BA85E-FCEC-4F6A-B14B-C0053DE37A5D}" srcOrd="4" destOrd="0" presId="urn:microsoft.com/office/officeart/2005/8/layout/cycle7"/>
    <dgm:cxn modelId="{891B5340-F0E1-4000-841C-BD0B9E07B2F5}" type="presParOf" srcId="{AE19E484-85BC-49E8-896A-5BB288A6EECA}" destId="{167FFE00-1AF1-4D31-A42F-CC7E9E43BA12}" srcOrd="5" destOrd="0" presId="urn:microsoft.com/office/officeart/2005/8/layout/cycle7"/>
    <dgm:cxn modelId="{AEAD7753-405D-494A-9408-65FD4E532BDF}" type="presParOf" srcId="{167FFE00-1AF1-4D31-A42F-CC7E9E43BA12}" destId="{D5E624DC-04B2-4E1A-9E56-3D4AC88BD06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22FAAC-C04A-4195-82E1-A385DAAD0A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12C96CD6-E1D9-474E-BE56-275B8296C271}">
      <dgm:prSet phldrT="[Testo]"/>
      <dgm:spPr/>
      <dgm:t>
        <a:bodyPr/>
        <a:lstStyle/>
        <a:p>
          <a:r>
            <a:rPr lang="it-IT" dirty="0"/>
            <a:t>PPP TEST</a:t>
          </a:r>
        </a:p>
      </dgm:t>
    </dgm:pt>
    <dgm:pt modelId="{A8FD195F-1F36-48CB-AD8A-D2309515B4DA}" type="parTrans" cxnId="{66BC35DD-BFD2-42D7-A06E-346C2E145452}">
      <dgm:prSet/>
      <dgm:spPr/>
      <dgm:t>
        <a:bodyPr/>
        <a:lstStyle/>
        <a:p>
          <a:endParaRPr lang="it-IT"/>
        </a:p>
      </dgm:t>
    </dgm:pt>
    <dgm:pt modelId="{E1AA446B-DF43-4E93-9265-501AD0301950}" type="sibTrans" cxnId="{66BC35DD-BFD2-42D7-A06E-346C2E145452}">
      <dgm:prSet/>
      <dgm:spPr/>
      <dgm:t>
        <a:bodyPr/>
        <a:lstStyle/>
        <a:p>
          <a:endParaRPr lang="it-IT"/>
        </a:p>
      </dgm:t>
    </dgm:pt>
    <dgm:pt modelId="{3DF8BD9A-16B4-48DC-B38F-72CFC6600652}">
      <dgm:prSet phldrT="[Testo]" custT="1"/>
      <dgm:spPr/>
      <dgm:t>
        <a:bodyPr/>
        <a:lstStyle/>
        <a:p>
          <a:pPr algn="just"/>
          <a:r>
            <a:rPr lang="it-IT" sz="1800" dirty="0"/>
            <a:t>si può definire come l’insieme di una serie di analisi volte ad individuare la possibilità e il vantaggio per la PA di realizzare un’infrastruttura pubblica con schemi di PPP</a:t>
          </a:r>
        </a:p>
      </dgm:t>
    </dgm:pt>
    <dgm:pt modelId="{4664DB77-613A-41E6-95D5-FA1BE1F125CD}" type="parTrans" cxnId="{E8DCC2D8-0D9B-4B83-AD58-804ED590A858}">
      <dgm:prSet/>
      <dgm:spPr/>
      <dgm:t>
        <a:bodyPr/>
        <a:lstStyle/>
        <a:p>
          <a:endParaRPr lang="it-IT"/>
        </a:p>
      </dgm:t>
    </dgm:pt>
    <dgm:pt modelId="{A723CF3D-BF26-4C8C-B31F-4F0F55376C29}" type="sibTrans" cxnId="{E8DCC2D8-0D9B-4B83-AD58-804ED590A858}">
      <dgm:prSet/>
      <dgm:spPr/>
      <dgm:t>
        <a:bodyPr/>
        <a:lstStyle/>
        <a:p>
          <a:endParaRPr lang="it-IT"/>
        </a:p>
      </dgm:t>
    </dgm:pt>
    <dgm:pt modelId="{D8DBA13E-267F-445F-97AD-946E185F704F}">
      <dgm:prSet phldrT="[Testo]"/>
      <dgm:spPr/>
      <dgm:t>
        <a:bodyPr/>
        <a:lstStyle/>
        <a:p>
          <a:r>
            <a:rPr lang="it-IT" dirty="0"/>
            <a:t>ANALISI COSTI E BENEFICI</a:t>
          </a:r>
        </a:p>
      </dgm:t>
    </dgm:pt>
    <dgm:pt modelId="{C1C395F8-3A3B-4EDA-A1B3-B17B4B38BDD6}" type="parTrans" cxnId="{032D80FB-8ED7-4C23-BC94-E1E144B4F8AE}">
      <dgm:prSet/>
      <dgm:spPr/>
      <dgm:t>
        <a:bodyPr/>
        <a:lstStyle/>
        <a:p>
          <a:endParaRPr lang="it-IT"/>
        </a:p>
      </dgm:t>
    </dgm:pt>
    <dgm:pt modelId="{EB6A2F81-8160-409C-9569-C93AB5F02472}" type="sibTrans" cxnId="{032D80FB-8ED7-4C23-BC94-E1E144B4F8AE}">
      <dgm:prSet/>
      <dgm:spPr/>
      <dgm:t>
        <a:bodyPr/>
        <a:lstStyle/>
        <a:p>
          <a:endParaRPr lang="it-IT"/>
        </a:p>
      </dgm:t>
    </dgm:pt>
    <dgm:pt modelId="{CF803D80-73CF-447F-BAB5-D856BE82EA7F}">
      <dgm:prSet phldrT="[Testo]" custT="1"/>
      <dgm:spPr/>
      <dgm:t>
        <a:bodyPr/>
        <a:lstStyle/>
        <a:p>
          <a:pPr algn="just"/>
          <a:r>
            <a:rPr lang="it-IT" sz="1600" dirty="0"/>
            <a:t> </a:t>
          </a:r>
          <a:r>
            <a:rPr lang="it-IT" sz="1700" dirty="0"/>
            <a:t>E’ una metodologia di valutazione della  convenienza o meno di eseguire un investimento in funzione degli obiettivi per la collettività. L’obiettivo è di giungere alla comparazione di benefici e costi associati alla realizzazione di un progetto, per determinare se il progetto produce un incremento o decremento nel livello di benessere di una collettività, tale da suggerirne o meno la realizzazione</a:t>
          </a:r>
          <a:r>
            <a:rPr lang="it-IT" sz="1600" dirty="0"/>
            <a:t>.</a:t>
          </a:r>
        </a:p>
      </dgm:t>
    </dgm:pt>
    <dgm:pt modelId="{0AAEA206-51E5-42E4-A5F2-9574B50D6E30}" type="parTrans" cxnId="{7ADCF27B-D61E-4764-9488-441383170D98}">
      <dgm:prSet/>
      <dgm:spPr/>
      <dgm:t>
        <a:bodyPr/>
        <a:lstStyle/>
        <a:p>
          <a:endParaRPr lang="it-IT"/>
        </a:p>
      </dgm:t>
    </dgm:pt>
    <dgm:pt modelId="{F47E5885-E997-4379-9076-F6CA4C40DFA6}" type="sibTrans" cxnId="{7ADCF27B-D61E-4764-9488-441383170D98}">
      <dgm:prSet/>
      <dgm:spPr/>
      <dgm:t>
        <a:bodyPr/>
        <a:lstStyle/>
        <a:p>
          <a:endParaRPr lang="it-IT"/>
        </a:p>
      </dgm:t>
    </dgm:pt>
    <dgm:pt modelId="{3358E84D-EAC7-4763-87C2-9F96FDE4E5CF}">
      <dgm:prSet phldrT="[Testo]"/>
      <dgm:spPr/>
      <dgm:t>
        <a:bodyPr/>
        <a:lstStyle/>
        <a:p>
          <a:r>
            <a:rPr lang="it-IT" dirty="0"/>
            <a:t>ANALISI FATTIBILITA’ FINANZIARIA</a:t>
          </a:r>
        </a:p>
      </dgm:t>
    </dgm:pt>
    <dgm:pt modelId="{7DA40E8E-BB32-448E-92D8-CB3D74C27B39}" type="parTrans" cxnId="{616FDF60-B5FB-4155-B6ED-061FA0873714}">
      <dgm:prSet/>
      <dgm:spPr/>
      <dgm:t>
        <a:bodyPr/>
        <a:lstStyle/>
        <a:p>
          <a:endParaRPr lang="it-IT"/>
        </a:p>
      </dgm:t>
    </dgm:pt>
    <dgm:pt modelId="{DBA71B7F-2AB9-45A1-B415-CA30BE4B4E97}" type="sibTrans" cxnId="{616FDF60-B5FB-4155-B6ED-061FA0873714}">
      <dgm:prSet/>
      <dgm:spPr/>
      <dgm:t>
        <a:bodyPr/>
        <a:lstStyle/>
        <a:p>
          <a:endParaRPr lang="it-IT"/>
        </a:p>
      </dgm:t>
    </dgm:pt>
    <dgm:pt modelId="{E9E8B02D-947A-45AC-8892-D64FD33DC986}">
      <dgm:prSet phldrT="[Testo]" custT="1"/>
      <dgm:spPr/>
      <dgm:t>
        <a:bodyPr/>
        <a:lstStyle/>
        <a:p>
          <a:pPr algn="just"/>
          <a:r>
            <a:rPr lang="it-IT" sz="1800" dirty="0"/>
            <a:t>giudizio sull’equilibrio economico-finanziario degli investimenti e della connessa gestione di un progetto di infrastrutturale, tenendo in considerazione anche le sue diverse modalità di finanziamento attraverso l’utilizzo di metodologie dell’analisi finanziaria. </a:t>
          </a:r>
        </a:p>
      </dgm:t>
    </dgm:pt>
    <dgm:pt modelId="{0B778510-3F3B-48B6-8C70-4474E02A208E}" type="parTrans" cxnId="{FDC73897-717C-4CCE-AEBA-698B1BB0F88E}">
      <dgm:prSet/>
      <dgm:spPr/>
      <dgm:t>
        <a:bodyPr/>
        <a:lstStyle/>
        <a:p>
          <a:endParaRPr lang="it-IT"/>
        </a:p>
      </dgm:t>
    </dgm:pt>
    <dgm:pt modelId="{9F137E52-E419-44A1-B9BC-88F21D5918FD}" type="sibTrans" cxnId="{FDC73897-717C-4CCE-AEBA-698B1BB0F88E}">
      <dgm:prSet/>
      <dgm:spPr/>
      <dgm:t>
        <a:bodyPr/>
        <a:lstStyle/>
        <a:p>
          <a:endParaRPr lang="it-IT"/>
        </a:p>
      </dgm:t>
    </dgm:pt>
    <dgm:pt modelId="{6EF6AE26-C313-43A0-BE09-4E7E8237CC13}" type="pres">
      <dgm:prSet presAssocID="{4922FAAC-C04A-4195-82E1-A385DAAD0A1C}" presName="Name0" presStyleCnt="0">
        <dgm:presLayoutVars>
          <dgm:dir/>
          <dgm:animLvl val="lvl"/>
          <dgm:resizeHandles val="exact"/>
        </dgm:presLayoutVars>
      </dgm:prSet>
      <dgm:spPr/>
    </dgm:pt>
    <dgm:pt modelId="{21D1DB87-3E55-44DF-8BD0-DC493D21BA8C}" type="pres">
      <dgm:prSet presAssocID="{12C96CD6-E1D9-474E-BE56-275B8296C271}" presName="linNode" presStyleCnt="0"/>
      <dgm:spPr/>
    </dgm:pt>
    <dgm:pt modelId="{079DDC8B-895C-4199-836D-5141134BF2FD}" type="pres">
      <dgm:prSet presAssocID="{12C96CD6-E1D9-474E-BE56-275B8296C271}" presName="parentText" presStyleLbl="node1" presStyleIdx="0" presStyleCnt="3">
        <dgm:presLayoutVars>
          <dgm:chMax val="1"/>
          <dgm:bulletEnabled val="1"/>
        </dgm:presLayoutVars>
      </dgm:prSet>
      <dgm:spPr/>
    </dgm:pt>
    <dgm:pt modelId="{9ED52B6B-B997-4F1B-BEB5-31CE74E771A9}" type="pres">
      <dgm:prSet presAssocID="{12C96CD6-E1D9-474E-BE56-275B8296C271}" presName="descendantText" presStyleLbl="alignAccFollowNode1" presStyleIdx="0" presStyleCnt="3">
        <dgm:presLayoutVars>
          <dgm:bulletEnabled val="1"/>
        </dgm:presLayoutVars>
      </dgm:prSet>
      <dgm:spPr/>
    </dgm:pt>
    <dgm:pt modelId="{0AC634DC-F0FF-48EC-9D04-86FE3EF24215}" type="pres">
      <dgm:prSet presAssocID="{E1AA446B-DF43-4E93-9265-501AD0301950}" presName="sp" presStyleCnt="0"/>
      <dgm:spPr/>
    </dgm:pt>
    <dgm:pt modelId="{9473DE1B-9750-47CC-BE3B-8A99F3572314}" type="pres">
      <dgm:prSet presAssocID="{D8DBA13E-267F-445F-97AD-946E185F704F}" presName="linNode" presStyleCnt="0"/>
      <dgm:spPr/>
    </dgm:pt>
    <dgm:pt modelId="{5CABCAB6-53DF-4B8D-9618-FD5C2F42A737}" type="pres">
      <dgm:prSet presAssocID="{D8DBA13E-267F-445F-97AD-946E185F704F}" presName="parentText" presStyleLbl="node1" presStyleIdx="1" presStyleCnt="3">
        <dgm:presLayoutVars>
          <dgm:chMax val="1"/>
          <dgm:bulletEnabled val="1"/>
        </dgm:presLayoutVars>
      </dgm:prSet>
      <dgm:spPr/>
    </dgm:pt>
    <dgm:pt modelId="{09705D78-5A06-482F-A22C-F3F1A5CF6866}" type="pres">
      <dgm:prSet presAssocID="{D8DBA13E-267F-445F-97AD-946E185F704F}" presName="descendantText" presStyleLbl="alignAccFollowNode1" presStyleIdx="1" presStyleCnt="3">
        <dgm:presLayoutVars>
          <dgm:bulletEnabled val="1"/>
        </dgm:presLayoutVars>
      </dgm:prSet>
      <dgm:spPr/>
    </dgm:pt>
    <dgm:pt modelId="{66B59E04-2147-4003-A9F3-CDB9259F78CC}" type="pres">
      <dgm:prSet presAssocID="{EB6A2F81-8160-409C-9569-C93AB5F02472}" presName="sp" presStyleCnt="0"/>
      <dgm:spPr/>
    </dgm:pt>
    <dgm:pt modelId="{65572446-C39D-4D74-9EF3-861F26EB5921}" type="pres">
      <dgm:prSet presAssocID="{3358E84D-EAC7-4763-87C2-9F96FDE4E5CF}" presName="linNode" presStyleCnt="0"/>
      <dgm:spPr/>
    </dgm:pt>
    <dgm:pt modelId="{31507901-C9B7-4687-83F4-922448B67A50}" type="pres">
      <dgm:prSet presAssocID="{3358E84D-EAC7-4763-87C2-9F96FDE4E5CF}" presName="parentText" presStyleLbl="node1" presStyleIdx="2" presStyleCnt="3">
        <dgm:presLayoutVars>
          <dgm:chMax val="1"/>
          <dgm:bulletEnabled val="1"/>
        </dgm:presLayoutVars>
      </dgm:prSet>
      <dgm:spPr/>
    </dgm:pt>
    <dgm:pt modelId="{BFB8D030-1990-4A3E-8C63-6EEE61C15982}" type="pres">
      <dgm:prSet presAssocID="{3358E84D-EAC7-4763-87C2-9F96FDE4E5CF}" presName="descendantText" presStyleLbl="alignAccFollowNode1" presStyleIdx="2" presStyleCnt="3">
        <dgm:presLayoutVars>
          <dgm:bulletEnabled val="1"/>
        </dgm:presLayoutVars>
      </dgm:prSet>
      <dgm:spPr/>
    </dgm:pt>
  </dgm:ptLst>
  <dgm:cxnLst>
    <dgm:cxn modelId="{9571AE05-D33C-4C6B-B5E9-383C19C608F8}" type="presOf" srcId="{3DF8BD9A-16B4-48DC-B38F-72CFC6600652}" destId="{9ED52B6B-B997-4F1B-BEB5-31CE74E771A9}" srcOrd="0" destOrd="0" presId="urn:microsoft.com/office/officeart/2005/8/layout/vList5"/>
    <dgm:cxn modelId="{F3F82623-7873-43D4-9A0E-7B90FB40697E}" type="presOf" srcId="{3358E84D-EAC7-4763-87C2-9F96FDE4E5CF}" destId="{31507901-C9B7-4687-83F4-922448B67A50}" srcOrd="0" destOrd="0" presId="urn:microsoft.com/office/officeart/2005/8/layout/vList5"/>
    <dgm:cxn modelId="{70CD352B-30C0-49F4-AC57-56536B8B1F8E}" type="presOf" srcId="{12C96CD6-E1D9-474E-BE56-275B8296C271}" destId="{079DDC8B-895C-4199-836D-5141134BF2FD}" srcOrd="0" destOrd="0" presId="urn:microsoft.com/office/officeart/2005/8/layout/vList5"/>
    <dgm:cxn modelId="{616FDF60-B5FB-4155-B6ED-061FA0873714}" srcId="{4922FAAC-C04A-4195-82E1-A385DAAD0A1C}" destId="{3358E84D-EAC7-4763-87C2-9F96FDE4E5CF}" srcOrd="2" destOrd="0" parTransId="{7DA40E8E-BB32-448E-92D8-CB3D74C27B39}" sibTransId="{DBA71B7F-2AB9-45A1-B415-CA30BE4B4E97}"/>
    <dgm:cxn modelId="{D2E01F43-9AA4-4B37-AB4E-FC5CE7171680}" type="presOf" srcId="{D8DBA13E-267F-445F-97AD-946E185F704F}" destId="{5CABCAB6-53DF-4B8D-9618-FD5C2F42A737}" srcOrd="0" destOrd="0" presId="urn:microsoft.com/office/officeart/2005/8/layout/vList5"/>
    <dgm:cxn modelId="{C3590351-325E-4E06-BCEE-55549420BE06}" type="presOf" srcId="{CF803D80-73CF-447F-BAB5-D856BE82EA7F}" destId="{09705D78-5A06-482F-A22C-F3F1A5CF6866}" srcOrd="0" destOrd="0" presId="urn:microsoft.com/office/officeart/2005/8/layout/vList5"/>
    <dgm:cxn modelId="{22631254-0159-43E8-96BF-F88152B9775D}" type="presOf" srcId="{E9E8B02D-947A-45AC-8892-D64FD33DC986}" destId="{BFB8D030-1990-4A3E-8C63-6EEE61C15982}" srcOrd="0" destOrd="0" presId="urn:microsoft.com/office/officeart/2005/8/layout/vList5"/>
    <dgm:cxn modelId="{0AF12375-A854-413E-8D74-036D936A7E9A}" type="presOf" srcId="{4922FAAC-C04A-4195-82E1-A385DAAD0A1C}" destId="{6EF6AE26-C313-43A0-BE09-4E7E8237CC13}" srcOrd="0" destOrd="0" presId="urn:microsoft.com/office/officeart/2005/8/layout/vList5"/>
    <dgm:cxn modelId="{7ADCF27B-D61E-4764-9488-441383170D98}" srcId="{D8DBA13E-267F-445F-97AD-946E185F704F}" destId="{CF803D80-73CF-447F-BAB5-D856BE82EA7F}" srcOrd="0" destOrd="0" parTransId="{0AAEA206-51E5-42E4-A5F2-9574B50D6E30}" sibTransId="{F47E5885-E997-4379-9076-F6CA4C40DFA6}"/>
    <dgm:cxn modelId="{FDC73897-717C-4CCE-AEBA-698B1BB0F88E}" srcId="{3358E84D-EAC7-4763-87C2-9F96FDE4E5CF}" destId="{E9E8B02D-947A-45AC-8892-D64FD33DC986}" srcOrd="0" destOrd="0" parTransId="{0B778510-3F3B-48B6-8C70-4474E02A208E}" sibTransId="{9F137E52-E419-44A1-B9BC-88F21D5918FD}"/>
    <dgm:cxn modelId="{E8DCC2D8-0D9B-4B83-AD58-804ED590A858}" srcId="{12C96CD6-E1D9-474E-BE56-275B8296C271}" destId="{3DF8BD9A-16B4-48DC-B38F-72CFC6600652}" srcOrd="0" destOrd="0" parTransId="{4664DB77-613A-41E6-95D5-FA1BE1F125CD}" sibTransId="{A723CF3D-BF26-4C8C-B31F-4F0F55376C29}"/>
    <dgm:cxn modelId="{66BC35DD-BFD2-42D7-A06E-346C2E145452}" srcId="{4922FAAC-C04A-4195-82E1-A385DAAD0A1C}" destId="{12C96CD6-E1D9-474E-BE56-275B8296C271}" srcOrd="0" destOrd="0" parTransId="{A8FD195F-1F36-48CB-AD8A-D2309515B4DA}" sibTransId="{E1AA446B-DF43-4E93-9265-501AD0301950}"/>
    <dgm:cxn modelId="{032D80FB-8ED7-4C23-BC94-E1E144B4F8AE}" srcId="{4922FAAC-C04A-4195-82E1-A385DAAD0A1C}" destId="{D8DBA13E-267F-445F-97AD-946E185F704F}" srcOrd="1" destOrd="0" parTransId="{C1C395F8-3A3B-4EDA-A1B3-B17B4B38BDD6}" sibTransId="{EB6A2F81-8160-409C-9569-C93AB5F02472}"/>
    <dgm:cxn modelId="{8F5AADBF-B51E-4AAB-95E9-8AB353BF793A}" type="presParOf" srcId="{6EF6AE26-C313-43A0-BE09-4E7E8237CC13}" destId="{21D1DB87-3E55-44DF-8BD0-DC493D21BA8C}" srcOrd="0" destOrd="0" presId="urn:microsoft.com/office/officeart/2005/8/layout/vList5"/>
    <dgm:cxn modelId="{597DB65C-A182-4DC5-88AA-D5B0D98BBB79}" type="presParOf" srcId="{21D1DB87-3E55-44DF-8BD0-DC493D21BA8C}" destId="{079DDC8B-895C-4199-836D-5141134BF2FD}" srcOrd="0" destOrd="0" presId="urn:microsoft.com/office/officeart/2005/8/layout/vList5"/>
    <dgm:cxn modelId="{9516F25A-80BC-4ED8-92AF-64C613D3E536}" type="presParOf" srcId="{21D1DB87-3E55-44DF-8BD0-DC493D21BA8C}" destId="{9ED52B6B-B997-4F1B-BEB5-31CE74E771A9}" srcOrd="1" destOrd="0" presId="urn:microsoft.com/office/officeart/2005/8/layout/vList5"/>
    <dgm:cxn modelId="{E629D766-E91A-461F-A282-E424E5E0372D}" type="presParOf" srcId="{6EF6AE26-C313-43A0-BE09-4E7E8237CC13}" destId="{0AC634DC-F0FF-48EC-9D04-86FE3EF24215}" srcOrd="1" destOrd="0" presId="urn:microsoft.com/office/officeart/2005/8/layout/vList5"/>
    <dgm:cxn modelId="{3D5EA30F-A080-4C6C-B14D-D9F88CBB333A}" type="presParOf" srcId="{6EF6AE26-C313-43A0-BE09-4E7E8237CC13}" destId="{9473DE1B-9750-47CC-BE3B-8A99F3572314}" srcOrd="2" destOrd="0" presId="urn:microsoft.com/office/officeart/2005/8/layout/vList5"/>
    <dgm:cxn modelId="{B440C7E4-5074-4E71-AA14-5EDBF1447A53}" type="presParOf" srcId="{9473DE1B-9750-47CC-BE3B-8A99F3572314}" destId="{5CABCAB6-53DF-4B8D-9618-FD5C2F42A737}" srcOrd="0" destOrd="0" presId="urn:microsoft.com/office/officeart/2005/8/layout/vList5"/>
    <dgm:cxn modelId="{BB94A4A2-5E02-4054-9050-668EBC18FF75}" type="presParOf" srcId="{9473DE1B-9750-47CC-BE3B-8A99F3572314}" destId="{09705D78-5A06-482F-A22C-F3F1A5CF6866}" srcOrd="1" destOrd="0" presId="urn:microsoft.com/office/officeart/2005/8/layout/vList5"/>
    <dgm:cxn modelId="{1B72B4E4-B992-4AE2-BD7C-03CEE59A3344}" type="presParOf" srcId="{6EF6AE26-C313-43A0-BE09-4E7E8237CC13}" destId="{66B59E04-2147-4003-A9F3-CDB9259F78CC}" srcOrd="3" destOrd="0" presId="urn:microsoft.com/office/officeart/2005/8/layout/vList5"/>
    <dgm:cxn modelId="{C635333E-8CBD-449F-9DA4-DAB67C33260A}" type="presParOf" srcId="{6EF6AE26-C313-43A0-BE09-4E7E8237CC13}" destId="{65572446-C39D-4D74-9EF3-861F26EB5921}" srcOrd="4" destOrd="0" presId="urn:microsoft.com/office/officeart/2005/8/layout/vList5"/>
    <dgm:cxn modelId="{24DB1EE3-CA38-4D78-84E4-81C122981041}" type="presParOf" srcId="{65572446-C39D-4D74-9EF3-861F26EB5921}" destId="{31507901-C9B7-4687-83F4-922448B67A50}" srcOrd="0" destOrd="0" presId="urn:microsoft.com/office/officeart/2005/8/layout/vList5"/>
    <dgm:cxn modelId="{5A15B2A8-C8F6-49CF-9FEB-E6187A59981B}" type="presParOf" srcId="{65572446-C39D-4D74-9EF3-861F26EB5921}" destId="{BFB8D030-1990-4A3E-8C63-6EEE61C1598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D9D62-CFD4-431B-8348-DB55F0AB1521}">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kern="1200" dirty="0"/>
            <a:t>2. Finanziamento</a:t>
          </a:r>
        </a:p>
      </dsp:txBody>
      <dsp:txXfrm>
        <a:off x="4704665" y="39140"/>
        <a:ext cx="1341437" cy="1341437"/>
      </dsp:txXfrm>
    </dsp:sp>
    <dsp:sp modelId="{F99F6939-4727-4FDC-86B8-77F7DC4F0FB3}">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CF0D91-6D60-4527-AA11-5B07ABC54E51}">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kern="1200" dirty="0"/>
            <a:t>3.</a:t>
          </a:r>
        </a:p>
        <a:p>
          <a:pPr marL="0" lvl="0" indent="0" algn="ctr" defTabSz="755650">
            <a:lnSpc>
              <a:spcPct val="90000"/>
            </a:lnSpc>
            <a:spcBef>
              <a:spcPct val="0"/>
            </a:spcBef>
            <a:spcAft>
              <a:spcPct val="35000"/>
            </a:spcAft>
            <a:buNone/>
          </a:pPr>
          <a:r>
            <a:rPr lang="it-IT" sz="1700" kern="1200" dirty="0"/>
            <a:t>Costruzione o rinnovamento</a:t>
          </a:r>
        </a:p>
      </dsp:txBody>
      <dsp:txXfrm>
        <a:off x="5515145" y="2533541"/>
        <a:ext cx="1341437" cy="1341437"/>
      </dsp:txXfrm>
    </dsp:sp>
    <dsp:sp modelId="{40CF0D3B-5551-4C72-B6C4-8BD452C80071}">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10DE0-243A-4DB2-B823-790AF1346B19}">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kern="1200" dirty="0"/>
            <a:t>4. </a:t>
          </a:r>
        </a:p>
        <a:p>
          <a:pPr marL="0" lvl="0" indent="0" algn="ctr" defTabSz="755650">
            <a:lnSpc>
              <a:spcPct val="90000"/>
            </a:lnSpc>
            <a:spcBef>
              <a:spcPct val="0"/>
            </a:spcBef>
            <a:spcAft>
              <a:spcPct val="35000"/>
            </a:spcAft>
            <a:buNone/>
          </a:pPr>
          <a:r>
            <a:rPr lang="it-IT" sz="1700" kern="1200" dirty="0"/>
            <a:t>Gestione</a:t>
          </a:r>
        </a:p>
      </dsp:txBody>
      <dsp:txXfrm>
        <a:off x="3393281" y="4075166"/>
        <a:ext cx="1341437" cy="1341437"/>
      </dsp:txXfrm>
    </dsp:sp>
    <dsp:sp modelId="{B6C27155-6F94-458B-9AAE-EE589B546C9D}">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C1098E-8B3C-47B8-94D7-7D5BD0FA4D09}">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kern="1200" dirty="0"/>
            <a:t>5. Manutenzione</a:t>
          </a:r>
        </a:p>
        <a:p>
          <a:pPr marL="0" lvl="0" indent="0" algn="ctr" defTabSz="755650">
            <a:lnSpc>
              <a:spcPct val="90000"/>
            </a:lnSpc>
            <a:spcBef>
              <a:spcPct val="0"/>
            </a:spcBef>
            <a:spcAft>
              <a:spcPct val="35000"/>
            </a:spcAft>
            <a:buNone/>
          </a:pPr>
          <a:endParaRPr lang="it-IT" sz="1700" kern="1200" dirty="0"/>
        </a:p>
      </dsp:txBody>
      <dsp:txXfrm>
        <a:off x="1271416" y="2533541"/>
        <a:ext cx="1341437" cy="1341437"/>
      </dsp:txXfrm>
    </dsp:sp>
    <dsp:sp modelId="{4D6B06F7-F253-4FFB-B4F7-64131EC5AE32}">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86D0DD-3C40-4292-AA6D-17BBD3498553}">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kern="1200" dirty="0"/>
            <a:t>1. Progettazione </a:t>
          </a:r>
        </a:p>
      </dsp:txBody>
      <dsp:txXfrm>
        <a:off x="2081896" y="39140"/>
        <a:ext cx="1341437" cy="1341437"/>
      </dsp:txXfrm>
    </dsp:sp>
    <dsp:sp modelId="{690FF3AA-D9B0-495C-A33A-555E4C06F70A}">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3CE99-8773-4EE1-9E12-DDA8AD5E929B}">
      <dsp:nvSpPr>
        <dsp:cNvPr id="0" name=""/>
        <dsp:cNvSpPr/>
      </dsp:nvSpPr>
      <dsp:spPr>
        <a:xfrm>
          <a:off x="2784026" y="-49074"/>
          <a:ext cx="6071594" cy="1577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Studio di fattibilità</a:t>
          </a:r>
        </a:p>
        <a:p>
          <a:pPr marL="0" lvl="0" indent="0" algn="just" defTabSz="1244600">
            <a:lnSpc>
              <a:spcPct val="90000"/>
            </a:lnSpc>
            <a:spcBef>
              <a:spcPct val="0"/>
            </a:spcBef>
            <a:spcAft>
              <a:spcPct val="35000"/>
            </a:spcAft>
            <a:buNone/>
          </a:pPr>
          <a:r>
            <a:rPr lang="it-IT" sz="1600" kern="1200" dirty="0"/>
            <a:t>(PA deve compiere l’analisi del contesto socio economico e la</a:t>
          </a:r>
        </a:p>
        <a:p>
          <a:pPr marL="0" lvl="0" indent="0" algn="just" defTabSz="1244600">
            <a:lnSpc>
              <a:spcPct val="90000"/>
            </a:lnSpc>
            <a:spcBef>
              <a:spcPct val="0"/>
            </a:spcBef>
            <a:spcAft>
              <a:spcPct val="35000"/>
            </a:spcAft>
            <a:buNone/>
          </a:pPr>
          <a:r>
            <a:rPr lang="it-IT" sz="1600" kern="1200" dirty="0"/>
            <a:t>valutazione della fattibilità economico-finanziaria e sociale dell’intervento.)</a:t>
          </a:r>
        </a:p>
      </dsp:txBody>
      <dsp:txXfrm>
        <a:off x="2830223" y="-2877"/>
        <a:ext cx="5979200" cy="1484888"/>
      </dsp:txXfrm>
    </dsp:sp>
    <dsp:sp modelId="{22EBC42A-97F2-4E73-AD61-185B3287650D}">
      <dsp:nvSpPr>
        <dsp:cNvPr id="0" name=""/>
        <dsp:cNvSpPr/>
      </dsp:nvSpPr>
      <dsp:spPr>
        <a:xfrm rot="3600000">
          <a:off x="6325338" y="2424131"/>
          <a:ext cx="1184942" cy="43440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a:off x="6455660" y="2511012"/>
        <a:ext cx="924298" cy="260644"/>
      </dsp:txXfrm>
    </dsp:sp>
    <dsp:sp modelId="{1A1A8C87-5B11-4DA8-9187-B84CF00E9FFF}">
      <dsp:nvSpPr>
        <dsp:cNvPr id="0" name=""/>
        <dsp:cNvSpPr/>
      </dsp:nvSpPr>
      <dsp:spPr>
        <a:xfrm>
          <a:off x="6629328" y="3754461"/>
          <a:ext cx="2482325" cy="10739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Analisi fattibilità finanziaria</a:t>
          </a:r>
        </a:p>
      </dsp:txBody>
      <dsp:txXfrm>
        <a:off x="6660782" y="3785915"/>
        <a:ext cx="2419417" cy="1011020"/>
      </dsp:txXfrm>
    </dsp:sp>
    <dsp:sp modelId="{3A404480-374F-4A97-9438-B0B0F71BA64A}">
      <dsp:nvSpPr>
        <dsp:cNvPr id="0" name=""/>
        <dsp:cNvSpPr/>
      </dsp:nvSpPr>
      <dsp:spPr>
        <a:xfrm rot="10800000">
          <a:off x="5296267" y="4074222"/>
          <a:ext cx="1184942" cy="43440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rot="10800000">
        <a:off x="5426589" y="4161103"/>
        <a:ext cx="924298" cy="260644"/>
      </dsp:txXfrm>
    </dsp:sp>
    <dsp:sp modelId="{CC3BA85E-FCEC-4F6A-B14B-C0053DE37A5D}">
      <dsp:nvSpPr>
        <dsp:cNvPr id="0" name=""/>
        <dsp:cNvSpPr/>
      </dsp:nvSpPr>
      <dsp:spPr>
        <a:xfrm>
          <a:off x="2390162" y="3737327"/>
          <a:ext cx="2757987" cy="1108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Analisi dei costi e benefici</a:t>
          </a:r>
        </a:p>
      </dsp:txBody>
      <dsp:txXfrm>
        <a:off x="2422620" y="3769785"/>
        <a:ext cx="2693071" cy="1043280"/>
      </dsp:txXfrm>
    </dsp:sp>
    <dsp:sp modelId="{167FFE00-1AF1-4D31-A42F-CC7E9E43BA12}">
      <dsp:nvSpPr>
        <dsp:cNvPr id="0" name=""/>
        <dsp:cNvSpPr/>
      </dsp:nvSpPr>
      <dsp:spPr>
        <a:xfrm rot="18000000">
          <a:off x="4134312" y="2415564"/>
          <a:ext cx="1184942" cy="43440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a:off x="4264634" y="2502445"/>
        <a:ext cx="924298" cy="260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52B6B-B997-4F1B-BEB5-31CE74E771A9}">
      <dsp:nvSpPr>
        <dsp:cNvPr id="0" name=""/>
        <dsp:cNvSpPr/>
      </dsp:nvSpPr>
      <dsp:spPr>
        <a:xfrm rot="5400000">
          <a:off x="7379069" y="-2958413"/>
          <a:ext cx="1312793" cy="75627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t-IT" sz="1800" kern="1200" dirty="0"/>
            <a:t>si può definire come l’insieme di una serie di analisi volte ad individuare la possibilità e il vantaggio per la PA di realizzare un’infrastruttura pubblica con schemi di PPP</a:t>
          </a:r>
        </a:p>
      </dsp:txBody>
      <dsp:txXfrm rot="-5400000">
        <a:off x="4254071" y="230670"/>
        <a:ext cx="7498706" cy="1184623"/>
      </dsp:txXfrm>
    </dsp:sp>
    <dsp:sp modelId="{079DDC8B-895C-4199-836D-5141134BF2FD}">
      <dsp:nvSpPr>
        <dsp:cNvPr id="0" name=""/>
        <dsp:cNvSpPr/>
      </dsp:nvSpPr>
      <dsp:spPr>
        <a:xfrm>
          <a:off x="0" y="2486"/>
          <a:ext cx="4254070" cy="16409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it-IT" sz="3600" kern="1200" dirty="0"/>
            <a:t>PPP TEST</a:t>
          </a:r>
        </a:p>
      </dsp:txBody>
      <dsp:txXfrm>
        <a:off x="80107" y="82593"/>
        <a:ext cx="4093856" cy="1480778"/>
      </dsp:txXfrm>
    </dsp:sp>
    <dsp:sp modelId="{09705D78-5A06-482F-A22C-F3F1A5CF6866}">
      <dsp:nvSpPr>
        <dsp:cNvPr id="0" name=""/>
        <dsp:cNvSpPr/>
      </dsp:nvSpPr>
      <dsp:spPr>
        <a:xfrm rot="5400000">
          <a:off x="7379069" y="-1235371"/>
          <a:ext cx="1312793" cy="75627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it-IT" sz="1600" kern="1200" dirty="0"/>
            <a:t> </a:t>
          </a:r>
          <a:r>
            <a:rPr lang="it-IT" sz="1700" kern="1200" dirty="0"/>
            <a:t>E’ una metodologia di valutazione della  convenienza o meno di eseguire un investimento in funzione degli obiettivi per la collettività. L’obiettivo è di giungere alla comparazione di benefici e costi associati alla realizzazione di un progetto, per determinare se il progetto produce un incremento o decremento nel livello di benessere di una collettività, tale da suggerirne o meno la realizzazione</a:t>
          </a:r>
          <a:r>
            <a:rPr lang="it-IT" sz="1600" kern="1200" dirty="0"/>
            <a:t>.</a:t>
          </a:r>
        </a:p>
      </dsp:txBody>
      <dsp:txXfrm rot="-5400000">
        <a:off x="4254071" y="1953712"/>
        <a:ext cx="7498706" cy="1184623"/>
      </dsp:txXfrm>
    </dsp:sp>
    <dsp:sp modelId="{5CABCAB6-53DF-4B8D-9618-FD5C2F42A737}">
      <dsp:nvSpPr>
        <dsp:cNvPr id="0" name=""/>
        <dsp:cNvSpPr/>
      </dsp:nvSpPr>
      <dsp:spPr>
        <a:xfrm>
          <a:off x="0" y="1725527"/>
          <a:ext cx="4254070" cy="16409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it-IT" sz="3600" kern="1200" dirty="0"/>
            <a:t>ANALISI COSTI E BENEFICI</a:t>
          </a:r>
        </a:p>
      </dsp:txBody>
      <dsp:txXfrm>
        <a:off x="80107" y="1805634"/>
        <a:ext cx="4093856" cy="1480778"/>
      </dsp:txXfrm>
    </dsp:sp>
    <dsp:sp modelId="{BFB8D030-1990-4A3E-8C63-6EEE61C15982}">
      <dsp:nvSpPr>
        <dsp:cNvPr id="0" name=""/>
        <dsp:cNvSpPr/>
      </dsp:nvSpPr>
      <dsp:spPr>
        <a:xfrm rot="5400000">
          <a:off x="7379069" y="487669"/>
          <a:ext cx="1312793" cy="75627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t-IT" sz="1800" kern="1200" dirty="0"/>
            <a:t>giudizio sull’equilibrio economico-finanziario degli investimenti e della connessa gestione di un progetto di infrastrutturale, tenendo in considerazione anche le sue diverse modalità di finanziamento attraverso l’utilizzo di metodologie dell’analisi finanziaria. </a:t>
          </a:r>
        </a:p>
      </dsp:txBody>
      <dsp:txXfrm rot="-5400000">
        <a:off x="4254071" y="3676753"/>
        <a:ext cx="7498706" cy="1184623"/>
      </dsp:txXfrm>
    </dsp:sp>
    <dsp:sp modelId="{31507901-C9B7-4687-83F4-922448B67A50}">
      <dsp:nvSpPr>
        <dsp:cNvPr id="0" name=""/>
        <dsp:cNvSpPr/>
      </dsp:nvSpPr>
      <dsp:spPr>
        <a:xfrm>
          <a:off x="0" y="3448569"/>
          <a:ext cx="4254070" cy="16409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it-IT" sz="3600" kern="1200" dirty="0"/>
            <a:t>ANALISI FATTIBILITA’ FINANZIARIA</a:t>
          </a:r>
        </a:p>
      </dsp:txBody>
      <dsp:txXfrm>
        <a:off x="80107" y="3528676"/>
        <a:ext cx="4093856" cy="148077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5.773"/>
    </inkml:context>
    <inkml:brush xml:id="br0">
      <inkml:brushProperty name="width" value="0.1" units="cm"/>
      <inkml:brushProperty name="height" value="0.1" units="cm"/>
      <inkml:brushProperty name="color" value="#AE198D"/>
      <inkml:brushProperty name="inkEffects" value="galaxy"/>
      <inkml:brushProperty name="anchorX" value="-1299.64941"/>
      <inkml:brushProperty name="anchorY" value="-1285.07739"/>
      <inkml:brushProperty name="scaleFactor" value="0.5"/>
    </inkml:brush>
  </inkml:definitions>
  <inkml:trace contextRef="#ctx0" brushRef="#br0">0 1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22C823-0DCB-8E1A-0871-CED4491167D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2292470-F263-34BD-E400-B439FB011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5F03975-E6C1-261E-24FF-D95C60807427}"/>
              </a:ext>
            </a:extLst>
          </p:cNvPr>
          <p:cNvSpPr>
            <a:spLocks noGrp="1"/>
          </p:cNvSpPr>
          <p:nvPr>
            <p:ph type="dt" sz="half" idx="10"/>
          </p:nvPr>
        </p:nvSpPr>
        <p:spPr/>
        <p:txBody>
          <a:bodyPr/>
          <a:lstStyle/>
          <a:p>
            <a:fld id="{E5E5CF5B-390D-4505-98E0-26684E9D0B0C}" type="datetimeFigureOut">
              <a:rPr lang="it-IT" smtClean="0"/>
              <a:t>26/03/2023</a:t>
            </a:fld>
            <a:endParaRPr lang="it-IT"/>
          </a:p>
        </p:txBody>
      </p:sp>
      <p:sp>
        <p:nvSpPr>
          <p:cNvPr id="5" name="Segnaposto piè di pagina 4">
            <a:extLst>
              <a:ext uri="{FF2B5EF4-FFF2-40B4-BE49-F238E27FC236}">
                <a16:creationId xmlns:a16="http://schemas.microsoft.com/office/drawing/2014/main" id="{E24650C1-8B77-086C-4869-1056765B50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6A2742-1405-39C6-328F-6AB69738AB0A}"/>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18838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C141E-5C1A-06D6-6B69-FAD826CC459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0ABFE9B-F43D-F2B0-9566-B168166C116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D274AA1-44F1-450D-4A91-35D231227A54}"/>
              </a:ext>
            </a:extLst>
          </p:cNvPr>
          <p:cNvSpPr>
            <a:spLocks noGrp="1"/>
          </p:cNvSpPr>
          <p:nvPr>
            <p:ph type="dt" sz="half" idx="10"/>
          </p:nvPr>
        </p:nvSpPr>
        <p:spPr/>
        <p:txBody>
          <a:bodyPr/>
          <a:lstStyle/>
          <a:p>
            <a:fld id="{E5E5CF5B-390D-4505-98E0-26684E9D0B0C}" type="datetimeFigureOut">
              <a:rPr lang="it-IT" smtClean="0"/>
              <a:t>26/03/2023</a:t>
            </a:fld>
            <a:endParaRPr lang="it-IT"/>
          </a:p>
        </p:txBody>
      </p:sp>
      <p:sp>
        <p:nvSpPr>
          <p:cNvPr id="5" name="Segnaposto piè di pagina 4">
            <a:extLst>
              <a:ext uri="{FF2B5EF4-FFF2-40B4-BE49-F238E27FC236}">
                <a16:creationId xmlns:a16="http://schemas.microsoft.com/office/drawing/2014/main" id="{CB685135-4C6E-C933-9AD5-3C26BC4CB9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0FC028-B4BD-451F-22EA-613A515D84FF}"/>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63752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6102A7-1006-A156-8701-342DF770300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0EC1359-E36F-CC8E-B875-759A7AACA8C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330360-3B2C-580E-FC50-AB05E1EE7985}"/>
              </a:ext>
            </a:extLst>
          </p:cNvPr>
          <p:cNvSpPr>
            <a:spLocks noGrp="1"/>
          </p:cNvSpPr>
          <p:nvPr>
            <p:ph type="dt" sz="half" idx="10"/>
          </p:nvPr>
        </p:nvSpPr>
        <p:spPr/>
        <p:txBody>
          <a:bodyPr/>
          <a:lstStyle/>
          <a:p>
            <a:fld id="{E5E5CF5B-390D-4505-98E0-26684E9D0B0C}" type="datetimeFigureOut">
              <a:rPr lang="it-IT" smtClean="0"/>
              <a:t>26/03/2023</a:t>
            </a:fld>
            <a:endParaRPr lang="it-IT"/>
          </a:p>
        </p:txBody>
      </p:sp>
      <p:sp>
        <p:nvSpPr>
          <p:cNvPr id="5" name="Segnaposto piè di pagina 4">
            <a:extLst>
              <a:ext uri="{FF2B5EF4-FFF2-40B4-BE49-F238E27FC236}">
                <a16:creationId xmlns:a16="http://schemas.microsoft.com/office/drawing/2014/main" id="{16B83097-C40D-C94D-E53A-EFF1806568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AFE3FC-A471-C2C2-58AE-656DF837F08F}"/>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47585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FBAED8-7B34-8962-54B9-9480821A68A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11C8294-8D50-B3BF-379D-F83FE3534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560A41F-6148-B519-2BC2-1238DB3490F6}"/>
              </a:ext>
            </a:extLst>
          </p:cNvPr>
          <p:cNvSpPr>
            <a:spLocks noGrp="1"/>
          </p:cNvSpPr>
          <p:nvPr>
            <p:ph type="dt" sz="half" idx="10"/>
          </p:nvPr>
        </p:nvSpPr>
        <p:spPr/>
        <p:txBody>
          <a:bodyPr/>
          <a:lstStyle/>
          <a:p>
            <a:fld id="{ED41A2E0-DDAA-4D21-9B89-6DB0E021BDD2}" type="datetimeFigureOut">
              <a:rPr lang="it-IT" smtClean="0"/>
              <a:t>26/03/2023</a:t>
            </a:fld>
            <a:endParaRPr lang="it-IT"/>
          </a:p>
        </p:txBody>
      </p:sp>
      <p:sp>
        <p:nvSpPr>
          <p:cNvPr id="5" name="Segnaposto piè di pagina 4">
            <a:extLst>
              <a:ext uri="{FF2B5EF4-FFF2-40B4-BE49-F238E27FC236}">
                <a16:creationId xmlns:a16="http://schemas.microsoft.com/office/drawing/2014/main" id="{AD182B78-45EC-5EFE-3D82-D432A51842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AC7F81-CEE6-9407-84E5-4CA9502CBB01}"/>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213225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7CA601-D1F9-2913-E351-40B1AB3A85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C40DA1-6CD9-5AA3-F244-990142B0FB4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56F48E9-E0F1-2DB8-AD08-37099EAD2F07}"/>
              </a:ext>
            </a:extLst>
          </p:cNvPr>
          <p:cNvSpPr>
            <a:spLocks noGrp="1"/>
          </p:cNvSpPr>
          <p:nvPr>
            <p:ph type="dt" sz="half" idx="10"/>
          </p:nvPr>
        </p:nvSpPr>
        <p:spPr/>
        <p:txBody>
          <a:bodyPr/>
          <a:lstStyle/>
          <a:p>
            <a:fld id="{ED41A2E0-DDAA-4D21-9B89-6DB0E021BDD2}" type="datetimeFigureOut">
              <a:rPr lang="it-IT" smtClean="0"/>
              <a:t>26/03/2023</a:t>
            </a:fld>
            <a:endParaRPr lang="it-IT"/>
          </a:p>
        </p:txBody>
      </p:sp>
      <p:sp>
        <p:nvSpPr>
          <p:cNvPr id="5" name="Segnaposto piè di pagina 4">
            <a:extLst>
              <a:ext uri="{FF2B5EF4-FFF2-40B4-BE49-F238E27FC236}">
                <a16:creationId xmlns:a16="http://schemas.microsoft.com/office/drawing/2014/main" id="{E7E940F6-61E4-C32E-24BE-B72C840A28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4C39A8-45D5-68AE-B5F4-565D6AE275EF}"/>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59435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AB54D6-301B-260B-8EF3-8780FD5F99F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B35477C-8BD3-D161-9473-4EBB7F143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1FE25A3-6BA5-2E85-0FAB-C4D76FDA637E}"/>
              </a:ext>
            </a:extLst>
          </p:cNvPr>
          <p:cNvSpPr>
            <a:spLocks noGrp="1"/>
          </p:cNvSpPr>
          <p:nvPr>
            <p:ph type="dt" sz="half" idx="10"/>
          </p:nvPr>
        </p:nvSpPr>
        <p:spPr/>
        <p:txBody>
          <a:bodyPr/>
          <a:lstStyle/>
          <a:p>
            <a:fld id="{ED41A2E0-DDAA-4D21-9B89-6DB0E021BDD2}" type="datetimeFigureOut">
              <a:rPr lang="it-IT" smtClean="0"/>
              <a:t>26/03/2023</a:t>
            </a:fld>
            <a:endParaRPr lang="it-IT"/>
          </a:p>
        </p:txBody>
      </p:sp>
      <p:sp>
        <p:nvSpPr>
          <p:cNvPr id="5" name="Segnaposto piè di pagina 4">
            <a:extLst>
              <a:ext uri="{FF2B5EF4-FFF2-40B4-BE49-F238E27FC236}">
                <a16:creationId xmlns:a16="http://schemas.microsoft.com/office/drawing/2014/main" id="{62E324BB-1B14-EB66-073C-D725882A72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025CCB-FFD2-C41E-814B-2664EE154757}"/>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15247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C27F73-F167-AF61-DBCE-212B9183FC4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569D70-F559-A6ED-153E-1D83EDEBB93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9923B85-F3B3-BFF3-01E5-FC4CD808135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8112C5-D78E-E513-58D3-12B2C1A80119}"/>
              </a:ext>
            </a:extLst>
          </p:cNvPr>
          <p:cNvSpPr>
            <a:spLocks noGrp="1"/>
          </p:cNvSpPr>
          <p:nvPr>
            <p:ph type="dt" sz="half" idx="10"/>
          </p:nvPr>
        </p:nvSpPr>
        <p:spPr/>
        <p:txBody>
          <a:bodyPr/>
          <a:lstStyle/>
          <a:p>
            <a:fld id="{ED41A2E0-DDAA-4D21-9B89-6DB0E021BDD2}" type="datetimeFigureOut">
              <a:rPr lang="it-IT" smtClean="0"/>
              <a:t>26/03/2023</a:t>
            </a:fld>
            <a:endParaRPr lang="it-IT"/>
          </a:p>
        </p:txBody>
      </p:sp>
      <p:sp>
        <p:nvSpPr>
          <p:cNvPr id="6" name="Segnaposto piè di pagina 5">
            <a:extLst>
              <a:ext uri="{FF2B5EF4-FFF2-40B4-BE49-F238E27FC236}">
                <a16:creationId xmlns:a16="http://schemas.microsoft.com/office/drawing/2014/main" id="{B3042C3A-6ABF-EC05-8DF8-B1C4278841D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CF5E6E-C35C-D226-C053-2AA4A5EF24B7}"/>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780547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C1842-D093-1DE8-BD4B-BDA5C68CD54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C9376D5-380B-9656-8B10-F9F77FCF5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D928FA2-864E-AE53-7258-BCB1F2E8FFE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6EC1A7D-E168-8AD1-6AA5-125B0CEDA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4E80BBD-613E-5713-B6AC-AE115CFB199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396F1CC-3865-D2E1-A212-E1CE23F36C40}"/>
              </a:ext>
            </a:extLst>
          </p:cNvPr>
          <p:cNvSpPr>
            <a:spLocks noGrp="1"/>
          </p:cNvSpPr>
          <p:nvPr>
            <p:ph type="dt" sz="half" idx="10"/>
          </p:nvPr>
        </p:nvSpPr>
        <p:spPr/>
        <p:txBody>
          <a:bodyPr/>
          <a:lstStyle/>
          <a:p>
            <a:fld id="{ED41A2E0-DDAA-4D21-9B89-6DB0E021BDD2}" type="datetimeFigureOut">
              <a:rPr lang="it-IT" smtClean="0"/>
              <a:t>26/03/2023</a:t>
            </a:fld>
            <a:endParaRPr lang="it-IT"/>
          </a:p>
        </p:txBody>
      </p:sp>
      <p:sp>
        <p:nvSpPr>
          <p:cNvPr id="8" name="Segnaposto piè di pagina 7">
            <a:extLst>
              <a:ext uri="{FF2B5EF4-FFF2-40B4-BE49-F238E27FC236}">
                <a16:creationId xmlns:a16="http://schemas.microsoft.com/office/drawing/2014/main" id="{26E82316-2B60-8CA1-6180-AEA24CB4AE8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9333BF9-4811-33C4-8AB4-5D490226B4F2}"/>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82862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76B5F0-327E-DF13-1BD8-F338D8DFC58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E80AAD6-34F2-4BC8-ACF9-C2AD7A4DA895}"/>
              </a:ext>
            </a:extLst>
          </p:cNvPr>
          <p:cNvSpPr>
            <a:spLocks noGrp="1"/>
          </p:cNvSpPr>
          <p:nvPr>
            <p:ph type="dt" sz="half" idx="10"/>
          </p:nvPr>
        </p:nvSpPr>
        <p:spPr/>
        <p:txBody>
          <a:bodyPr/>
          <a:lstStyle/>
          <a:p>
            <a:fld id="{ED41A2E0-DDAA-4D21-9B89-6DB0E021BDD2}" type="datetimeFigureOut">
              <a:rPr lang="it-IT" smtClean="0"/>
              <a:t>26/03/2023</a:t>
            </a:fld>
            <a:endParaRPr lang="it-IT"/>
          </a:p>
        </p:txBody>
      </p:sp>
      <p:sp>
        <p:nvSpPr>
          <p:cNvPr id="4" name="Segnaposto piè di pagina 3">
            <a:extLst>
              <a:ext uri="{FF2B5EF4-FFF2-40B4-BE49-F238E27FC236}">
                <a16:creationId xmlns:a16="http://schemas.microsoft.com/office/drawing/2014/main" id="{931EB4BE-9F18-5F31-9069-A395607342E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1333249-6B2D-E5F3-6317-BE2CBAEF2B18}"/>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615886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F143CB3-6D80-E254-93BE-4F288A71FD8D}"/>
              </a:ext>
            </a:extLst>
          </p:cNvPr>
          <p:cNvSpPr>
            <a:spLocks noGrp="1"/>
          </p:cNvSpPr>
          <p:nvPr>
            <p:ph type="dt" sz="half" idx="10"/>
          </p:nvPr>
        </p:nvSpPr>
        <p:spPr/>
        <p:txBody>
          <a:bodyPr/>
          <a:lstStyle/>
          <a:p>
            <a:fld id="{ED41A2E0-DDAA-4D21-9B89-6DB0E021BDD2}" type="datetimeFigureOut">
              <a:rPr lang="it-IT" smtClean="0"/>
              <a:t>26/03/2023</a:t>
            </a:fld>
            <a:endParaRPr lang="it-IT"/>
          </a:p>
        </p:txBody>
      </p:sp>
      <p:sp>
        <p:nvSpPr>
          <p:cNvPr id="3" name="Segnaposto piè di pagina 2">
            <a:extLst>
              <a:ext uri="{FF2B5EF4-FFF2-40B4-BE49-F238E27FC236}">
                <a16:creationId xmlns:a16="http://schemas.microsoft.com/office/drawing/2014/main" id="{3C28EC07-99FE-2942-4547-1BCD769C877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6C09FB8-9A9B-C22F-1438-36D99EF37125}"/>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671552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C8446B-A8EC-9DB7-A593-C232DD2821E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9F6E476-DFF9-606A-0CC1-C100D576B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FB93103-14E4-ED97-7BF1-24D4EF549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0E03C72-AE2E-7141-5F89-6FFC9EE6AF56}"/>
              </a:ext>
            </a:extLst>
          </p:cNvPr>
          <p:cNvSpPr>
            <a:spLocks noGrp="1"/>
          </p:cNvSpPr>
          <p:nvPr>
            <p:ph type="dt" sz="half" idx="10"/>
          </p:nvPr>
        </p:nvSpPr>
        <p:spPr/>
        <p:txBody>
          <a:bodyPr/>
          <a:lstStyle/>
          <a:p>
            <a:fld id="{ED41A2E0-DDAA-4D21-9B89-6DB0E021BDD2}" type="datetimeFigureOut">
              <a:rPr lang="it-IT" smtClean="0"/>
              <a:t>26/03/2023</a:t>
            </a:fld>
            <a:endParaRPr lang="it-IT"/>
          </a:p>
        </p:txBody>
      </p:sp>
      <p:sp>
        <p:nvSpPr>
          <p:cNvPr id="6" name="Segnaposto piè di pagina 5">
            <a:extLst>
              <a:ext uri="{FF2B5EF4-FFF2-40B4-BE49-F238E27FC236}">
                <a16:creationId xmlns:a16="http://schemas.microsoft.com/office/drawing/2014/main" id="{45FFAB59-3332-2CC5-68C3-3350DEC8FCA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354B740-4857-16A0-F79F-0499ACD5450F}"/>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24400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537CF-1A3B-3FF0-2425-F2670CC2D00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3F0CD4-1176-4DEF-B675-60994E76512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5DFDEBC-E3B3-D52C-8A8D-DB254770A45A}"/>
              </a:ext>
            </a:extLst>
          </p:cNvPr>
          <p:cNvSpPr>
            <a:spLocks noGrp="1"/>
          </p:cNvSpPr>
          <p:nvPr>
            <p:ph type="dt" sz="half" idx="10"/>
          </p:nvPr>
        </p:nvSpPr>
        <p:spPr/>
        <p:txBody>
          <a:bodyPr/>
          <a:lstStyle/>
          <a:p>
            <a:fld id="{E5E5CF5B-390D-4505-98E0-26684E9D0B0C}" type="datetimeFigureOut">
              <a:rPr lang="it-IT" smtClean="0"/>
              <a:t>26/03/2023</a:t>
            </a:fld>
            <a:endParaRPr lang="it-IT"/>
          </a:p>
        </p:txBody>
      </p:sp>
      <p:sp>
        <p:nvSpPr>
          <p:cNvPr id="5" name="Segnaposto piè di pagina 4">
            <a:extLst>
              <a:ext uri="{FF2B5EF4-FFF2-40B4-BE49-F238E27FC236}">
                <a16:creationId xmlns:a16="http://schemas.microsoft.com/office/drawing/2014/main" id="{A6CEFA00-126C-356C-C611-01FB37C063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07BFB6-7DE4-95A0-9329-1896BD693071}"/>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2160138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59D778-0435-32D1-A274-49E8778A910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F9F0124-0D00-B008-FA86-D87D31D526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AAB9FEC-98B1-BCFC-394F-BDD3143A3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17D171A-A92A-F3E2-FB3E-DDCA7ADCBBF3}"/>
              </a:ext>
            </a:extLst>
          </p:cNvPr>
          <p:cNvSpPr>
            <a:spLocks noGrp="1"/>
          </p:cNvSpPr>
          <p:nvPr>
            <p:ph type="dt" sz="half" idx="10"/>
          </p:nvPr>
        </p:nvSpPr>
        <p:spPr/>
        <p:txBody>
          <a:bodyPr/>
          <a:lstStyle/>
          <a:p>
            <a:fld id="{ED41A2E0-DDAA-4D21-9B89-6DB0E021BDD2}" type="datetimeFigureOut">
              <a:rPr lang="it-IT" smtClean="0"/>
              <a:t>26/03/2023</a:t>
            </a:fld>
            <a:endParaRPr lang="it-IT"/>
          </a:p>
        </p:txBody>
      </p:sp>
      <p:sp>
        <p:nvSpPr>
          <p:cNvPr id="6" name="Segnaposto piè di pagina 5">
            <a:extLst>
              <a:ext uri="{FF2B5EF4-FFF2-40B4-BE49-F238E27FC236}">
                <a16:creationId xmlns:a16="http://schemas.microsoft.com/office/drawing/2014/main" id="{CA35BE18-E9B0-4FCB-D128-722E1ECC1D0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6E9ABBA-A398-B04D-9EB8-CFC7A85D72F4}"/>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618145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56DD27-F095-7CE2-C62D-AE53522D81A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056277-C987-0559-AE6B-EAB34E76C29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7885F6A-82E5-2A6D-EB69-CCC9A81D2DD3}"/>
              </a:ext>
            </a:extLst>
          </p:cNvPr>
          <p:cNvSpPr>
            <a:spLocks noGrp="1"/>
          </p:cNvSpPr>
          <p:nvPr>
            <p:ph type="dt" sz="half" idx="10"/>
          </p:nvPr>
        </p:nvSpPr>
        <p:spPr/>
        <p:txBody>
          <a:bodyPr/>
          <a:lstStyle/>
          <a:p>
            <a:fld id="{ED41A2E0-DDAA-4D21-9B89-6DB0E021BDD2}" type="datetimeFigureOut">
              <a:rPr lang="it-IT" smtClean="0"/>
              <a:t>26/03/2023</a:t>
            </a:fld>
            <a:endParaRPr lang="it-IT"/>
          </a:p>
        </p:txBody>
      </p:sp>
      <p:sp>
        <p:nvSpPr>
          <p:cNvPr id="5" name="Segnaposto piè di pagina 4">
            <a:extLst>
              <a:ext uri="{FF2B5EF4-FFF2-40B4-BE49-F238E27FC236}">
                <a16:creationId xmlns:a16="http://schemas.microsoft.com/office/drawing/2014/main" id="{A3618D5A-A456-4695-CE2B-DF732F4CC5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6CB79B-1666-3561-8F3E-586C046AD792}"/>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4058030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89A14C8-C250-3D4B-E151-D480FE90A3A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422DEE5-D18B-FBF7-556E-CE5274C3993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755D91-FC0D-7754-AE2A-0E23638E4A2C}"/>
              </a:ext>
            </a:extLst>
          </p:cNvPr>
          <p:cNvSpPr>
            <a:spLocks noGrp="1"/>
          </p:cNvSpPr>
          <p:nvPr>
            <p:ph type="dt" sz="half" idx="10"/>
          </p:nvPr>
        </p:nvSpPr>
        <p:spPr/>
        <p:txBody>
          <a:bodyPr/>
          <a:lstStyle/>
          <a:p>
            <a:fld id="{ED41A2E0-DDAA-4D21-9B89-6DB0E021BDD2}" type="datetimeFigureOut">
              <a:rPr lang="it-IT" smtClean="0"/>
              <a:t>26/03/2023</a:t>
            </a:fld>
            <a:endParaRPr lang="it-IT"/>
          </a:p>
        </p:txBody>
      </p:sp>
      <p:sp>
        <p:nvSpPr>
          <p:cNvPr id="5" name="Segnaposto piè di pagina 4">
            <a:extLst>
              <a:ext uri="{FF2B5EF4-FFF2-40B4-BE49-F238E27FC236}">
                <a16:creationId xmlns:a16="http://schemas.microsoft.com/office/drawing/2014/main" id="{3207AB20-2F4D-1A96-DF1A-07E6136C6A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7CB5C5-9D77-4B2F-2268-CDECC430C437}"/>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4070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334974-7577-F39F-6426-521F91D4119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5D53F16-C129-CF63-F06F-DF3D3A93C2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1355B7A-2A56-CDCA-B660-5B3A9C2AE409}"/>
              </a:ext>
            </a:extLst>
          </p:cNvPr>
          <p:cNvSpPr>
            <a:spLocks noGrp="1"/>
          </p:cNvSpPr>
          <p:nvPr>
            <p:ph type="dt" sz="half" idx="10"/>
          </p:nvPr>
        </p:nvSpPr>
        <p:spPr/>
        <p:txBody>
          <a:bodyPr/>
          <a:lstStyle/>
          <a:p>
            <a:fld id="{E5E5CF5B-390D-4505-98E0-26684E9D0B0C}" type="datetimeFigureOut">
              <a:rPr lang="it-IT" smtClean="0"/>
              <a:t>26/03/2023</a:t>
            </a:fld>
            <a:endParaRPr lang="it-IT"/>
          </a:p>
        </p:txBody>
      </p:sp>
      <p:sp>
        <p:nvSpPr>
          <p:cNvPr id="5" name="Segnaposto piè di pagina 4">
            <a:extLst>
              <a:ext uri="{FF2B5EF4-FFF2-40B4-BE49-F238E27FC236}">
                <a16:creationId xmlns:a16="http://schemas.microsoft.com/office/drawing/2014/main" id="{FDD42F21-54EA-8F5C-6F40-B8F9929440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8F8AB6B-1E46-661E-2B64-95B78B5E7BB1}"/>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42781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A0590-B0D3-E2E7-8A68-3970F2928D5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88A48D-6124-48A4-4E34-5FA85B1866F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47B454B-5D8F-6B17-28A8-F56FB14AE24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053F77D-5283-3273-B9A0-1EF94BE4A89D}"/>
              </a:ext>
            </a:extLst>
          </p:cNvPr>
          <p:cNvSpPr>
            <a:spLocks noGrp="1"/>
          </p:cNvSpPr>
          <p:nvPr>
            <p:ph type="dt" sz="half" idx="10"/>
          </p:nvPr>
        </p:nvSpPr>
        <p:spPr/>
        <p:txBody>
          <a:bodyPr/>
          <a:lstStyle/>
          <a:p>
            <a:fld id="{E5E5CF5B-390D-4505-98E0-26684E9D0B0C}" type="datetimeFigureOut">
              <a:rPr lang="it-IT" smtClean="0"/>
              <a:t>26/03/2023</a:t>
            </a:fld>
            <a:endParaRPr lang="it-IT"/>
          </a:p>
        </p:txBody>
      </p:sp>
      <p:sp>
        <p:nvSpPr>
          <p:cNvPr id="6" name="Segnaposto piè di pagina 5">
            <a:extLst>
              <a:ext uri="{FF2B5EF4-FFF2-40B4-BE49-F238E27FC236}">
                <a16:creationId xmlns:a16="http://schemas.microsoft.com/office/drawing/2014/main" id="{251581AA-A255-8BF8-8633-F3A603852FB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7116990-58BC-388B-BEE3-7BB99F6E9CEE}"/>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63558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88EA15-EF2B-512A-186C-235C92DFC24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7B08511-6A98-7E05-1F88-A1873B297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F4478C1-35D1-DF1D-1A64-530C1C4CE07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9BD3FC5-519F-B8F8-20F0-442BC7C9C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24BF89B-DF6D-A2EB-751E-827347EB409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A2ED57D-B014-76F9-C71F-666D84DC6C0A}"/>
              </a:ext>
            </a:extLst>
          </p:cNvPr>
          <p:cNvSpPr>
            <a:spLocks noGrp="1"/>
          </p:cNvSpPr>
          <p:nvPr>
            <p:ph type="dt" sz="half" idx="10"/>
          </p:nvPr>
        </p:nvSpPr>
        <p:spPr/>
        <p:txBody>
          <a:bodyPr/>
          <a:lstStyle/>
          <a:p>
            <a:fld id="{E5E5CF5B-390D-4505-98E0-26684E9D0B0C}" type="datetimeFigureOut">
              <a:rPr lang="it-IT" smtClean="0"/>
              <a:t>26/03/2023</a:t>
            </a:fld>
            <a:endParaRPr lang="it-IT"/>
          </a:p>
        </p:txBody>
      </p:sp>
      <p:sp>
        <p:nvSpPr>
          <p:cNvPr id="8" name="Segnaposto piè di pagina 7">
            <a:extLst>
              <a:ext uri="{FF2B5EF4-FFF2-40B4-BE49-F238E27FC236}">
                <a16:creationId xmlns:a16="http://schemas.microsoft.com/office/drawing/2014/main" id="{00480D5D-5286-AB1D-B8C4-CD46FE8EA34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1D0EDB2-0D31-809B-4AAB-64A66CCC1088}"/>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335203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9C9C89-8A75-160A-9AAA-69CFAA3D4E2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D982D03-4960-91C2-563B-FC1A62A45F23}"/>
              </a:ext>
            </a:extLst>
          </p:cNvPr>
          <p:cNvSpPr>
            <a:spLocks noGrp="1"/>
          </p:cNvSpPr>
          <p:nvPr>
            <p:ph type="dt" sz="half" idx="10"/>
          </p:nvPr>
        </p:nvSpPr>
        <p:spPr/>
        <p:txBody>
          <a:bodyPr/>
          <a:lstStyle/>
          <a:p>
            <a:fld id="{E5E5CF5B-390D-4505-98E0-26684E9D0B0C}" type="datetimeFigureOut">
              <a:rPr lang="it-IT" smtClean="0"/>
              <a:t>26/03/2023</a:t>
            </a:fld>
            <a:endParaRPr lang="it-IT"/>
          </a:p>
        </p:txBody>
      </p:sp>
      <p:sp>
        <p:nvSpPr>
          <p:cNvPr id="4" name="Segnaposto piè di pagina 3">
            <a:extLst>
              <a:ext uri="{FF2B5EF4-FFF2-40B4-BE49-F238E27FC236}">
                <a16:creationId xmlns:a16="http://schemas.microsoft.com/office/drawing/2014/main" id="{0ECA8A13-8805-159F-9C69-AB37AE6F2B8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C558FA1-69C6-20A8-BBFD-62528ECDB422}"/>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366383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B3D5326-E345-8F0C-B29B-E4F988446631}"/>
              </a:ext>
            </a:extLst>
          </p:cNvPr>
          <p:cNvSpPr>
            <a:spLocks noGrp="1"/>
          </p:cNvSpPr>
          <p:nvPr>
            <p:ph type="dt" sz="half" idx="10"/>
          </p:nvPr>
        </p:nvSpPr>
        <p:spPr/>
        <p:txBody>
          <a:bodyPr/>
          <a:lstStyle/>
          <a:p>
            <a:fld id="{E5E5CF5B-390D-4505-98E0-26684E9D0B0C}" type="datetimeFigureOut">
              <a:rPr lang="it-IT" smtClean="0"/>
              <a:t>26/03/2023</a:t>
            </a:fld>
            <a:endParaRPr lang="it-IT"/>
          </a:p>
        </p:txBody>
      </p:sp>
      <p:sp>
        <p:nvSpPr>
          <p:cNvPr id="3" name="Segnaposto piè di pagina 2">
            <a:extLst>
              <a:ext uri="{FF2B5EF4-FFF2-40B4-BE49-F238E27FC236}">
                <a16:creationId xmlns:a16="http://schemas.microsoft.com/office/drawing/2014/main" id="{398AC20A-37E6-9684-1A50-ECC2D8240B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40CCBF5-4B2C-4A2A-61C9-75146CBB26B0}"/>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13246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F58FCE-0BDF-BBDA-30FD-511B1FFB371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ABEAD63-F921-EA2C-3576-51AD06844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7447858-7E48-7C94-AA49-487B67ABD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33DC30E-2AC5-4CBB-1245-072844B49741}"/>
              </a:ext>
            </a:extLst>
          </p:cNvPr>
          <p:cNvSpPr>
            <a:spLocks noGrp="1"/>
          </p:cNvSpPr>
          <p:nvPr>
            <p:ph type="dt" sz="half" idx="10"/>
          </p:nvPr>
        </p:nvSpPr>
        <p:spPr/>
        <p:txBody>
          <a:bodyPr/>
          <a:lstStyle/>
          <a:p>
            <a:fld id="{E5E5CF5B-390D-4505-98E0-26684E9D0B0C}" type="datetimeFigureOut">
              <a:rPr lang="it-IT" smtClean="0"/>
              <a:t>26/03/2023</a:t>
            </a:fld>
            <a:endParaRPr lang="it-IT"/>
          </a:p>
        </p:txBody>
      </p:sp>
      <p:sp>
        <p:nvSpPr>
          <p:cNvPr id="6" name="Segnaposto piè di pagina 5">
            <a:extLst>
              <a:ext uri="{FF2B5EF4-FFF2-40B4-BE49-F238E27FC236}">
                <a16:creationId xmlns:a16="http://schemas.microsoft.com/office/drawing/2014/main" id="{C1E63C26-8D20-CF5E-B956-31295ECF47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791B899-B2E5-2A99-B34B-55D4CE921E37}"/>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276683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B19B4C-186B-D718-F45F-C70C0B420A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0CC503A-D017-695C-8847-9FD3C7510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E0CE0A5-A3A6-7A81-E929-B6CA0465B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BB0D48-0042-E75F-E71A-7F3A623E2001}"/>
              </a:ext>
            </a:extLst>
          </p:cNvPr>
          <p:cNvSpPr>
            <a:spLocks noGrp="1"/>
          </p:cNvSpPr>
          <p:nvPr>
            <p:ph type="dt" sz="half" idx="10"/>
          </p:nvPr>
        </p:nvSpPr>
        <p:spPr/>
        <p:txBody>
          <a:bodyPr/>
          <a:lstStyle/>
          <a:p>
            <a:fld id="{E5E5CF5B-390D-4505-98E0-26684E9D0B0C}" type="datetimeFigureOut">
              <a:rPr lang="it-IT" smtClean="0"/>
              <a:t>26/03/2023</a:t>
            </a:fld>
            <a:endParaRPr lang="it-IT"/>
          </a:p>
        </p:txBody>
      </p:sp>
      <p:sp>
        <p:nvSpPr>
          <p:cNvPr id="6" name="Segnaposto piè di pagina 5">
            <a:extLst>
              <a:ext uri="{FF2B5EF4-FFF2-40B4-BE49-F238E27FC236}">
                <a16:creationId xmlns:a16="http://schemas.microsoft.com/office/drawing/2014/main" id="{5001806D-2A5B-7F9E-D471-94DDD290940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57E608F-CFB1-4E15-48C4-5A32C497C314}"/>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202100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E5FD773-FB61-4962-1DEF-14D5986F3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1281D89-29F4-C6EC-5686-B6A4967FB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FCEBDDB-D54A-76F2-4154-95497E8EF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5CF5B-390D-4505-98E0-26684E9D0B0C}" type="datetimeFigureOut">
              <a:rPr lang="it-IT" smtClean="0"/>
              <a:t>26/03/2023</a:t>
            </a:fld>
            <a:endParaRPr lang="it-IT"/>
          </a:p>
        </p:txBody>
      </p:sp>
      <p:sp>
        <p:nvSpPr>
          <p:cNvPr id="5" name="Segnaposto piè di pagina 4">
            <a:extLst>
              <a:ext uri="{FF2B5EF4-FFF2-40B4-BE49-F238E27FC236}">
                <a16:creationId xmlns:a16="http://schemas.microsoft.com/office/drawing/2014/main" id="{36D9BFFB-88DD-A5D7-B140-9F370D5A74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03F8B4C-1631-A7E5-04CF-3A168FA01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F3D9A-AB32-4D84-A49F-BA27EAB3247A}" type="slidenum">
              <a:rPr lang="it-IT" smtClean="0"/>
              <a:t>‹N›</a:t>
            </a:fld>
            <a:endParaRPr lang="it-IT"/>
          </a:p>
        </p:txBody>
      </p:sp>
      <p:pic>
        <p:nvPicPr>
          <p:cNvPr id="8" name="Immagine 7">
            <a:extLst>
              <a:ext uri="{FF2B5EF4-FFF2-40B4-BE49-F238E27FC236}">
                <a16:creationId xmlns:a16="http://schemas.microsoft.com/office/drawing/2014/main" id="{18F49176-87C3-92D8-2B37-30A59C12660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9384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2D7DB5B-0F8D-E2E7-0CCD-0DDD02C08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3157A2-6B67-BB75-8791-89E99E821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9E27C70-D64C-76BD-EDD8-D17C1BE80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1A2E0-DDAA-4D21-9B89-6DB0E021BDD2}" type="datetimeFigureOut">
              <a:rPr lang="it-IT" smtClean="0"/>
              <a:t>26/03/2023</a:t>
            </a:fld>
            <a:endParaRPr lang="it-IT"/>
          </a:p>
        </p:txBody>
      </p:sp>
      <p:sp>
        <p:nvSpPr>
          <p:cNvPr id="5" name="Segnaposto piè di pagina 4">
            <a:extLst>
              <a:ext uri="{FF2B5EF4-FFF2-40B4-BE49-F238E27FC236}">
                <a16:creationId xmlns:a16="http://schemas.microsoft.com/office/drawing/2014/main" id="{E73A4C7E-5F32-92E4-09D7-E8A4C290C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534CF0F-0DE9-2849-8F82-0A9A4D32B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329A2-E6DC-45C9-85CA-C8628B78D4CD}" type="slidenum">
              <a:rPr lang="it-IT" smtClean="0"/>
              <a:t>‹N›</a:t>
            </a:fld>
            <a:endParaRPr lang="it-IT"/>
          </a:p>
        </p:txBody>
      </p:sp>
      <p:pic>
        <p:nvPicPr>
          <p:cNvPr id="9" name="Immagine 8">
            <a:extLst>
              <a:ext uri="{FF2B5EF4-FFF2-40B4-BE49-F238E27FC236}">
                <a16:creationId xmlns:a16="http://schemas.microsoft.com/office/drawing/2014/main" id="{EBBB26C7-0EEB-C270-2DE4-36852E223DD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494990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429F12-E421-7837-A181-DD4A9AF6CB93}"/>
              </a:ext>
            </a:extLst>
          </p:cNvPr>
          <p:cNvSpPr>
            <a:spLocks noGrp="1"/>
          </p:cNvSpPr>
          <p:nvPr>
            <p:ph type="ctrTitle"/>
          </p:nvPr>
        </p:nvSpPr>
        <p:spPr>
          <a:xfrm>
            <a:off x="796705" y="1946496"/>
            <a:ext cx="10655928" cy="2082296"/>
          </a:xfrm>
        </p:spPr>
        <p:txBody>
          <a:bodyPr>
            <a:noAutofit/>
          </a:bodyPr>
          <a:lstStyle/>
          <a:p>
            <a:r>
              <a:rPr lang="it-IT" sz="3200" b="1" dirty="0"/>
              <a:t>Il Partenariato Pubblico e Privato in una prospettiva interdisciplinare: la cornice giuridica di riferimento (europea e nazionale), i rapporti con la disciplina in materia di procurement e best-</a:t>
            </a:r>
            <a:r>
              <a:rPr lang="it-IT" sz="3200" b="1" dirty="0" err="1"/>
              <a:t>pratice</a:t>
            </a:r>
            <a:r>
              <a:rPr lang="it-IT" sz="3200" b="1" dirty="0"/>
              <a:t> internazionali, i profili economici e finanziari </a:t>
            </a:r>
          </a:p>
        </p:txBody>
      </p:sp>
      <p:sp>
        <p:nvSpPr>
          <p:cNvPr id="3" name="Sottotitolo 2">
            <a:extLst>
              <a:ext uri="{FF2B5EF4-FFF2-40B4-BE49-F238E27FC236}">
                <a16:creationId xmlns:a16="http://schemas.microsoft.com/office/drawing/2014/main" id="{350A6AC7-1F85-6C60-79E2-D41509DE8943}"/>
              </a:ext>
            </a:extLst>
          </p:cNvPr>
          <p:cNvSpPr>
            <a:spLocks noGrp="1"/>
          </p:cNvSpPr>
          <p:nvPr>
            <p:ph type="subTitle" idx="1"/>
          </p:nvPr>
        </p:nvSpPr>
        <p:spPr>
          <a:xfrm>
            <a:off x="1524000" y="4662534"/>
            <a:ext cx="9144000" cy="595265"/>
          </a:xfrm>
        </p:spPr>
        <p:txBody>
          <a:bodyPr/>
          <a:lstStyle/>
          <a:p>
            <a:r>
              <a:rPr lang="it-IT" dirty="0"/>
              <a:t>lezione 27.03.2023</a:t>
            </a:r>
          </a:p>
        </p:txBody>
      </p:sp>
    </p:spTree>
    <p:extLst>
      <p:ext uri="{BB962C8B-B14F-4D97-AF65-F5344CB8AC3E}">
        <p14:creationId xmlns:p14="http://schemas.microsoft.com/office/powerpoint/2010/main" val="268459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282216F-8046-4FBD-2FF5-2A47EC69BE73}"/>
              </a:ext>
            </a:extLst>
          </p:cNvPr>
          <p:cNvSpPr txBox="1"/>
          <p:nvPr/>
        </p:nvSpPr>
        <p:spPr>
          <a:xfrm>
            <a:off x="0" y="817685"/>
            <a:ext cx="12191999" cy="4985980"/>
          </a:xfrm>
          <a:prstGeom prst="rect">
            <a:avLst/>
          </a:prstGeom>
          <a:noFill/>
        </p:spPr>
        <p:txBody>
          <a:bodyPr wrap="square" rtlCol="0">
            <a:spAutoFit/>
          </a:bodyPr>
          <a:lstStyle/>
          <a:p>
            <a:pPr algn="just"/>
            <a:r>
              <a:rPr lang="it-IT" sz="2800" dirty="0"/>
              <a:t>Gli </a:t>
            </a:r>
            <a:r>
              <a:rPr lang="it-IT" sz="2800" b="1" dirty="0" err="1"/>
              <a:t>artt</a:t>
            </a:r>
            <a:r>
              <a:rPr lang="it-IT" sz="2800" b="1" dirty="0"/>
              <a:t> 3 e 180, comma 3, del Codice </a:t>
            </a:r>
            <a:r>
              <a:rPr lang="it-IT" sz="2800" dirty="0"/>
              <a:t>prevedono l’allocazione in capo all’aggiudicatario dei seguenti rischi.</a:t>
            </a:r>
          </a:p>
          <a:p>
            <a:pPr algn="just"/>
            <a:endParaRPr lang="it-IT" sz="2800"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600" b="1" i="0" u="none" strike="noStrike" kern="1200" cap="none" spc="0" normalizeH="0" baseline="0" noProof="0" dirty="0">
                <a:ln>
                  <a:noFill/>
                </a:ln>
                <a:solidFill>
                  <a:prstClr val="black"/>
                </a:solidFill>
                <a:effectLst/>
                <a:uLnTx/>
                <a:uFillTx/>
                <a:latin typeface="Calibri" panose="020F0502020204030204"/>
                <a:ea typeface="+mn-ea"/>
                <a:cs typeface="+mn-cs"/>
              </a:rPr>
              <a:t>Rischio operativo</a:t>
            </a:r>
            <a:r>
              <a:rPr lang="it-IT" sz="2600" dirty="0">
                <a:solidFill>
                  <a:prstClr val="black"/>
                </a:solidFill>
                <a:latin typeface="Calibri" panose="020F0502020204030204"/>
              </a:rPr>
              <a:t>: quello </a:t>
            </a:r>
            <a:r>
              <a:rPr kumimoji="0" lang="it-IT" sz="2600" b="0" i="0" u="none" strike="noStrike" kern="1200" cap="none" spc="0" normalizeH="0" baseline="0" noProof="0" dirty="0">
                <a:ln>
                  <a:noFill/>
                </a:ln>
                <a:solidFill>
                  <a:prstClr val="black"/>
                </a:solidFill>
                <a:effectLst/>
                <a:uLnTx/>
                <a:uFillTx/>
                <a:latin typeface="Calibri" panose="020F0502020204030204"/>
                <a:ea typeface="+mn-ea"/>
                <a:cs typeface="+mn-cs"/>
              </a:rPr>
              <a:t>legato alla gestione dei lavori o dei servizi sul lato della domanda o sul lato dell’offerta o di entrambi</a:t>
            </a:r>
            <a:r>
              <a:rPr lang="it-IT" sz="2600" b="0" i="0" dirty="0">
                <a:solidFill>
                  <a:srgbClr val="000000"/>
                </a:solidFill>
                <a:effectLst/>
                <a:latin typeface="Calibri" panose="020F0502020204030204" pitchFamily="34" charset="0"/>
              </a:rPr>
              <a:t>, trasferito all'operatore economico. Si considera che l'operatore economico assuma il rischio operativo nel caso in cui, in condizioni operative normali, per tali intendendosi l'insussistenza di eventi non prevedibili, </a:t>
            </a:r>
            <a:r>
              <a:rPr lang="it-IT" sz="2600" b="1" i="0" dirty="0">
                <a:solidFill>
                  <a:srgbClr val="000000"/>
                </a:solidFill>
                <a:effectLst/>
                <a:latin typeface="Calibri" panose="020F0502020204030204" pitchFamily="34" charset="0"/>
              </a:rPr>
              <a:t>non sia garantito il recupero degli investimenti effettuati o dei costi sostenuti per la gestione dei lavori o dei servizi oggetto della concessione</a:t>
            </a:r>
            <a:r>
              <a:rPr lang="it-IT" sz="2600" b="0" i="0" dirty="0">
                <a:solidFill>
                  <a:srgbClr val="000000"/>
                </a:solidFill>
                <a:effectLst/>
                <a:latin typeface="Calibri" panose="020F0502020204030204" pitchFamily="34" charset="0"/>
              </a:rPr>
              <a:t>. La parte del rischio trasferita all'operatore economico deve comportare una reale esposizione alle fluttuazioni del mercato tale per cui ogni potenziale perdita stimata subita dal concessionario non sia puramente nominale o trascurabile.</a:t>
            </a:r>
            <a:endParaRPr lang="it-IT" sz="2600" dirty="0"/>
          </a:p>
        </p:txBody>
      </p:sp>
    </p:spTree>
    <p:extLst>
      <p:ext uri="{BB962C8B-B14F-4D97-AF65-F5344CB8AC3E}">
        <p14:creationId xmlns:p14="http://schemas.microsoft.com/office/powerpoint/2010/main" val="1917550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FB5988A-CDAB-2AAF-301A-353ECF50E3E1}"/>
              </a:ext>
            </a:extLst>
          </p:cNvPr>
          <p:cNvSpPr txBox="1"/>
          <p:nvPr/>
        </p:nvSpPr>
        <p:spPr>
          <a:xfrm>
            <a:off x="0" y="786213"/>
            <a:ext cx="12192000" cy="4770537"/>
          </a:xfrm>
          <a:prstGeom prst="rect">
            <a:avLst/>
          </a:prstGeom>
          <a:noFill/>
        </p:spPr>
        <p:txBody>
          <a:bodyPr wrap="square" rtlCol="0">
            <a:spAutoFit/>
          </a:bodyPr>
          <a:lstStyle/>
          <a:p>
            <a:pPr algn="just"/>
            <a:r>
              <a:rPr lang="it-IT" sz="2600" b="1" dirty="0">
                <a:solidFill>
                  <a:prstClr val="black"/>
                </a:solidFill>
                <a:latin typeface="Calibri" panose="020F0502020204030204"/>
              </a:rPr>
              <a:t>Rischio di costruzione </a:t>
            </a:r>
            <a:r>
              <a:rPr lang="it-IT" sz="2600" dirty="0">
                <a:solidFill>
                  <a:prstClr val="black"/>
                </a:solidFill>
                <a:latin typeface="Calibri" panose="020F0502020204030204"/>
              </a:rPr>
              <a:t>legato al ritardo nei tempi di consegna, al non rispetto degli standard di progetto, all’aumento dei costi, a inconvenienti di tipo tecnico nell’opera e al mancato completamento dell’opera.</a:t>
            </a:r>
          </a:p>
          <a:p>
            <a:pPr algn="just"/>
            <a:br>
              <a:rPr lang="it-IT" sz="2600" dirty="0">
                <a:solidFill>
                  <a:prstClr val="black"/>
                </a:solidFill>
                <a:latin typeface="Calibri" panose="020F0502020204030204"/>
              </a:rPr>
            </a:br>
            <a:r>
              <a:rPr lang="it-IT" sz="2000" dirty="0">
                <a:solidFill>
                  <a:prstClr val="black"/>
                </a:solidFill>
                <a:latin typeface="Calibri" panose="020F0502020204030204" pitchFamily="34" charset="0"/>
                <a:cs typeface="Calibri" panose="020F0502020204030204" pitchFamily="34" charset="0"/>
              </a:rPr>
              <a:t>In tale categoria generale di rischio si distinguono, a titolo esemplificativo e non esaustivo, i seguenti rischi specifici:</a:t>
            </a:r>
          </a:p>
          <a:p>
            <a:pPr algn="just"/>
            <a:r>
              <a:rPr lang="it-IT" sz="2000" dirty="0">
                <a:solidFill>
                  <a:prstClr val="black"/>
                </a:solidFill>
                <a:latin typeface="Calibri" panose="020F0502020204030204" pitchFamily="34" charset="0"/>
                <a:cs typeface="Calibri" panose="020F0502020204030204" pitchFamily="34" charset="0"/>
              </a:rPr>
              <a:t>a) rischio di progettazione, connesso alla sopravvenienza di necessari interventi di modifica del progetto, derivanti da errori o omissioni di progettazione, tali da incidere significativamente su tempi e costi di realizzazione dell’opera;</a:t>
            </a:r>
          </a:p>
          <a:p>
            <a:pPr algn="just"/>
            <a:r>
              <a:rPr lang="it-IT" sz="2000" dirty="0">
                <a:solidFill>
                  <a:prstClr val="black"/>
                </a:solidFill>
                <a:latin typeface="Calibri" panose="020F0502020204030204" pitchFamily="34" charset="0"/>
                <a:cs typeface="Calibri" panose="020F0502020204030204" pitchFamily="34" charset="0"/>
              </a:rPr>
              <a:t>b) rischio di esecuzione dell’opera difforme dal progetto, collegato al mancato rispetto degli standard di progetto;</a:t>
            </a:r>
          </a:p>
          <a:p>
            <a:pPr algn="just"/>
            <a:r>
              <a:rPr lang="it-IT" sz="2000" dirty="0">
                <a:solidFill>
                  <a:prstClr val="black"/>
                </a:solidFill>
                <a:latin typeface="Calibri" panose="020F0502020204030204" pitchFamily="34" charset="0"/>
                <a:cs typeface="Calibri" panose="020F0502020204030204" pitchFamily="34" charset="0"/>
              </a:rPr>
              <a:t>c) rischio di aumento del costo dei fattori produttivi o di inadeguatezza o indisponibilità di quelli previsti nel progetto;</a:t>
            </a:r>
          </a:p>
          <a:p>
            <a:pPr algn="just"/>
            <a:r>
              <a:rPr lang="it-IT" sz="2000" dirty="0">
                <a:solidFill>
                  <a:prstClr val="black"/>
                </a:solidFill>
                <a:latin typeface="Calibri" panose="020F0502020204030204" pitchFamily="34" charset="0"/>
                <a:cs typeface="Calibri" panose="020F0502020204030204" pitchFamily="34" charset="0"/>
              </a:rPr>
              <a:t>d) rischio di errata valutazione dei costi e tempi di costruzione;</a:t>
            </a:r>
          </a:p>
          <a:p>
            <a:pPr algn="just"/>
            <a:r>
              <a:rPr lang="it-IT" sz="2000" dirty="0">
                <a:solidFill>
                  <a:prstClr val="black"/>
                </a:solidFill>
                <a:latin typeface="Calibri" panose="020F0502020204030204" pitchFamily="34" charset="0"/>
                <a:cs typeface="Calibri" panose="020F0502020204030204" pitchFamily="34" charset="0"/>
              </a:rPr>
              <a:t>e) rischio di inadempimenti contrattuali di fornitori e subappaltatori;</a:t>
            </a:r>
          </a:p>
          <a:p>
            <a:pPr algn="just"/>
            <a:r>
              <a:rPr lang="it-IT" sz="2000" dirty="0">
                <a:solidFill>
                  <a:prstClr val="black"/>
                </a:solidFill>
                <a:latin typeface="Calibri" panose="020F0502020204030204" pitchFamily="34" charset="0"/>
                <a:cs typeface="Calibri" panose="020F0502020204030204" pitchFamily="34" charset="0"/>
              </a:rPr>
              <a:t>f) rischio di inaffidabilità e inadeguatezza della tecnologia utilizzata.</a:t>
            </a:r>
          </a:p>
          <a:p>
            <a:pPr algn="just"/>
            <a:endParaRPr lang="it-IT" sz="20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487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834163A-3BB1-18C2-C021-A182B3AABCD7}"/>
              </a:ext>
            </a:extLst>
          </p:cNvPr>
          <p:cNvSpPr txBox="1"/>
          <p:nvPr/>
        </p:nvSpPr>
        <p:spPr>
          <a:xfrm>
            <a:off x="145279" y="1059678"/>
            <a:ext cx="11764710" cy="3108543"/>
          </a:xfrm>
          <a:prstGeom prst="rect">
            <a:avLst/>
          </a:prstGeom>
          <a:noFill/>
        </p:spPr>
        <p:txBody>
          <a:bodyPr wrap="square" rtlCol="0">
            <a:spAutoFit/>
          </a:bodyPr>
          <a:lstStyle/>
          <a:p>
            <a:r>
              <a:rPr lang="it-IT" sz="2800" b="1" dirty="0"/>
              <a:t>Non</a:t>
            </a:r>
            <a:r>
              <a:rPr lang="it-IT" sz="2800" dirty="0"/>
              <a:t> può considerarsi </a:t>
            </a:r>
            <a:r>
              <a:rPr lang="it-IT" sz="2800" b="1" dirty="0"/>
              <a:t>trasferito</a:t>
            </a:r>
            <a:r>
              <a:rPr lang="it-IT" sz="2800" dirty="0"/>
              <a:t> all’operatore economico il </a:t>
            </a:r>
            <a:r>
              <a:rPr lang="it-IT" sz="2800" b="1" dirty="0"/>
              <a:t>rischio di costruzione </a:t>
            </a:r>
            <a:r>
              <a:rPr lang="it-IT" sz="2800" dirty="0"/>
              <a:t>quando:</a:t>
            </a:r>
          </a:p>
          <a:p>
            <a:endParaRPr lang="it-IT" sz="2800" dirty="0"/>
          </a:p>
          <a:p>
            <a:r>
              <a:rPr lang="it-IT" sz="2800" dirty="0"/>
              <a:t>L’ amministrazione si obblighi a corrispondere allo stesso le somme stabilite dal contratto senza la verifica preventiva delle condizioni in cui l’opera è consegnata o nel caso in cui si obblighi a sopportare sistematicamente ogni eventuale costo aggiuntivo indipendentemente dalla relativa causa.</a:t>
            </a:r>
          </a:p>
        </p:txBody>
      </p:sp>
    </p:spTree>
    <p:extLst>
      <p:ext uri="{BB962C8B-B14F-4D97-AF65-F5344CB8AC3E}">
        <p14:creationId xmlns:p14="http://schemas.microsoft.com/office/powerpoint/2010/main" val="88597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B357D04-E0B3-ADA4-D404-6708C344722F}"/>
              </a:ext>
            </a:extLst>
          </p:cNvPr>
          <p:cNvSpPr txBox="1"/>
          <p:nvPr/>
        </p:nvSpPr>
        <p:spPr>
          <a:xfrm>
            <a:off x="1" y="752030"/>
            <a:ext cx="12192000" cy="4462760"/>
          </a:xfrm>
          <a:prstGeom prst="rect">
            <a:avLst/>
          </a:prstGeom>
          <a:noFill/>
        </p:spPr>
        <p:txBody>
          <a:bodyPr wrap="square" rtlCol="0">
            <a:spAutoFit/>
          </a:bodyPr>
          <a:lstStyle/>
          <a:p>
            <a:pPr algn="just"/>
            <a:endParaRPr lang="it-IT" sz="2600" b="1" dirty="0">
              <a:solidFill>
                <a:prstClr val="black"/>
              </a:solidFill>
              <a:latin typeface="Calibri" panose="020F0502020204030204"/>
            </a:endParaRPr>
          </a:p>
          <a:p>
            <a:pPr algn="just"/>
            <a:r>
              <a:rPr lang="it-IT" sz="2600" b="1" dirty="0">
                <a:solidFill>
                  <a:prstClr val="black"/>
                </a:solidFill>
                <a:latin typeface="Calibri" panose="020F0502020204030204"/>
              </a:rPr>
              <a:t>Rischio di disponibilità </a:t>
            </a:r>
            <a:r>
              <a:rPr lang="it-IT" sz="2600" dirty="0">
                <a:solidFill>
                  <a:prstClr val="black"/>
                </a:solidFill>
                <a:latin typeface="Calibri" panose="020F0502020204030204"/>
              </a:rPr>
              <a:t>legato alla capacità, da parte del concessionario, di erogare le prestazioni contrattuali pattuite, sia per volume che per standard di qualità previsti.</a:t>
            </a:r>
          </a:p>
          <a:p>
            <a:pPr algn="just"/>
            <a:endParaRPr lang="it-IT" sz="2600" dirty="0">
              <a:solidFill>
                <a:prstClr val="black"/>
              </a:solidFill>
              <a:latin typeface="Calibri" panose="020F0502020204030204"/>
            </a:endParaRPr>
          </a:p>
          <a:p>
            <a:pPr algn="just"/>
            <a:endParaRPr lang="it-IT" sz="2000" dirty="0">
              <a:solidFill>
                <a:srgbClr val="000000"/>
              </a:solidFill>
              <a:latin typeface="Calibri" panose="020F0502020204030204" pitchFamily="34" charset="0"/>
            </a:endParaRPr>
          </a:p>
          <a:p>
            <a:r>
              <a:rPr lang="it-IT" sz="2000" dirty="0"/>
              <a:t>In tale categoria generale di rischio si distinguono, a titolo esemplificativo e non esaustivo, i seguenti rischi specifici:</a:t>
            </a:r>
          </a:p>
          <a:p>
            <a:pPr algn="just"/>
            <a:r>
              <a:rPr lang="it-IT" sz="2000" dirty="0"/>
              <a:t>a) rischio di manutenzione straordinaria, non preventivata, derivante da una progettazione o costruzione non adeguata, con conseguente aumento dei costi;</a:t>
            </a:r>
          </a:p>
          <a:p>
            <a:pPr algn="just"/>
            <a:r>
              <a:rPr lang="it-IT" sz="2000" dirty="0"/>
              <a:t>b) rischio di performance, ossia il rischio che la struttura messa a disposizione o i servizi erogati non siano conformi agli indicatori chiave di prestazione (Key Performance </a:t>
            </a:r>
            <a:r>
              <a:rPr lang="it-IT" sz="2000" dirty="0" err="1"/>
              <a:t>Indicator</a:t>
            </a:r>
            <a:r>
              <a:rPr lang="it-IT" sz="2000" dirty="0"/>
              <a:t> - KPI) elaborati preventivamente in relazione all’oggetto e alle caratteristiche del contratto o agli standard tecnici e funzionali prestabiliti, con conseguente riduzione dei ricavi;</a:t>
            </a:r>
          </a:p>
          <a:p>
            <a:pPr algn="just"/>
            <a:r>
              <a:rPr lang="it-IT" sz="2000" dirty="0"/>
              <a:t>c) rischio di indisponibilità totale o parziale della struttura da mettere a disposizione e/o dei servizi da erogare.</a:t>
            </a:r>
          </a:p>
        </p:txBody>
      </p:sp>
    </p:spTree>
    <p:extLst>
      <p:ext uri="{BB962C8B-B14F-4D97-AF65-F5344CB8AC3E}">
        <p14:creationId xmlns:p14="http://schemas.microsoft.com/office/powerpoint/2010/main" val="2909874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2E85E49-561E-6AF3-1A1D-1D1EF8FCB221}"/>
              </a:ext>
            </a:extLst>
          </p:cNvPr>
          <p:cNvSpPr txBox="1"/>
          <p:nvPr/>
        </p:nvSpPr>
        <p:spPr>
          <a:xfrm>
            <a:off x="0" y="1375873"/>
            <a:ext cx="12192000" cy="3600986"/>
          </a:xfrm>
          <a:prstGeom prst="rect">
            <a:avLst/>
          </a:prstGeom>
          <a:noFill/>
        </p:spPr>
        <p:txBody>
          <a:bodyPr wrap="square" rtlCol="0">
            <a:spAutoFit/>
          </a:bodyPr>
          <a:lstStyle/>
          <a:p>
            <a:r>
              <a:rPr lang="it-IT" sz="2800" b="1" dirty="0"/>
              <a:t>Non</a:t>
            </a:r>
            <a:r>
              <a:rPr lang="it-IT" sz="2800" dirty="0"/>
              <a:t> può considerarsi </a:t>
            </a:r>
            <a:r>
              <a:rPr lang="it-IT" sz="2800" b="1" dirty="0"/>
              <a:t>trasferito il rischio di disponibilità </a:t>
            </a:r>
            <a:r>
              <a:rPr lang="it-IT" sz="2800" dirty="0"/>
              <a:t>all’operatore economico il rischio di costruzione quando:</a:t>
            </a:r>
          </a:p>
          <a:p>
            <a:endParaRPr lang="it-IT" sz="2800" dirty="0"/>
          </a:p>
          <a:p>
            <a:pPr marL="342900" indent="-342900">
              <a:buFont typeface="Arial" panose="020B0604020202020204" pitchFamily="34" charset="0"/>
              <a:buChar char="•"/>
            </a:pPr>
            <a:r>
              <a:rPr lang="it-IT" sz="2400" dirty="0"/>
              <a:t>il pagamento dei corrispettivi stabiliti contrattualmente non sia strettamente correlato al volume e alla qualità delle prestazioni erogate;</a:t>
            </a:r>
          </a:p>
          <a:p>
            <a:pPr marL="342900" indent="-342900">
              <a:buFont typeface="Arial" panose="020B0604020202020204" pitchFamily="34" charset="0"/>
              <a:buChar char="•"/>
            </a:pPr>
            <a:r>
              <a:rPr lang="it-IT" sz="2400" dirty="0"/>
              <a:t> il contratto non preveda un sistema automatico di penali in grado di incidere significativamente sui ricavi e profitti dell’operatore economico;</a:t>
            </a:r>
          </a:p>
          <a:p>
            <a:pPr marL="342900" indent="-342900">
              <a:buFont typeface="Arial" panose="020B0604020202020204" pitchFamily="34" charset="0"/>
              <a:buChar char="•"/>
            </a:pPr>
            <a:r>
              <a:rPr lang="it-IT" sz="2400" dirty="0"/>
              <a:t> il valore del canone di disponibilità risulti così sovrastimato da annullare l’assunzione del rischio.</a:t>
            </a:r>
          </a:p>
        </p:txBody>
      </p:sp>
    </p:spTree>
    <p:extLst>
      <p:ext uri="{BB962C8B-B14F-4D97-AF65-F5344CB8AC3E}">
        <p14:creationId xmlns:p14="http://schemas.microsoft.com/office/powerpoint/2010/main" val="173413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609D1EE4-4788-414C-1C2F-32AC48471203}"/>
              </a:ext>
            </a:extLst>
          </p:cNvPr>
          <p:cNvSpPr txBox="1"/>
          <p:nvPr/>
        </p:nvSpPr>
        <p:spPr>
          <a:xfrm>
            <a:off x="0" y="811850"/>
            <a:ext cx="12192000" cy="4524315"/>
          </a:xfrm>
          <a:prstGeom prst="rect">
            <a:avLst/>
          </a:prstGeom>
          <a:noFill/>
        </p:spPr>
        <p:txBody>
          <a:bodyPr wrap="square" rtlCol="0">
            <a:spAutoFit/>
          </a:bodyPr>
          <a:lstStyle/>
          <a:p>
            <a:endParaRPr lang="it-IT" sz="2600" dirty="0">
              <a:solidFill>
                <a:prstClr val="black"/>
              </a:solidFill>
              <a:latin typeface="Calibri" panose="020F0502020204030204"/>
            </a:endParaRPr>
          </a:p>
          <a:p>
            <a:endParaRPr lang="it-IT" sz="2600" dirty="0">
              <a:solidFill>
                <a:prstClr val="black"/>
              </a:solidFill>
              <a:latin typeface="Calibri" panose="020F0502020204030204"/>
            </a:endParaRPr>
          </a:p>
          <a:p>
            <a:r>
              <a:rPr lang="it-IT" sz="2600" b="1" dirty="0">
                <a:solidFill>
                  <a:prstClr val="black"/>
                </a:solidFill>
                <a:latin typeface="Calibri" panose="020F0502020204030204"/>
              </a:rPr>
              <a:t>Rischio di domanda </a:t>
            </a:r>
            <a:r>
              <a:rPr lang="it-IT" sz="2600" dirty="0">
                <a:solidFill>
                  <a:prstClr val="black"/>
                </a:solidFill>
                <a:latin typeface="Calibri" panose="020F0502020204030204"/>
              </a:rPr>
              <a:t>legato ai diversi volumi di domanda del servizio che il concessionario deve soddisfare, ovvero il rischio legato alla mancanza di utenza e quindi di flussi di cassa.</a:t>
            </a:r>
          </a:p>
          <a:p>
            <a:endParaRPr lang="it-IT" sz="2600" dirty="0">
              <a:solidFill>
                <a:prstClr val="black"/>
              </a:solidFill>
              <a:latin typeface="Calibri" panose="020F0502020204030204"/>
            </a:endParaRPr>
          </a:p>
          <a:p>
            <a:endParaRPr lang="it-IT" dirty="0">
              <a:solidFill>
                <a:srgbClr val="000000"/>
              </a:solidFill>
              <a:latin typeface="Calibri" panose="020F0502020204030204" pitchFamily="34" charset="0"/>
            </a:endParaRPr>
          </a:p>
          <a:p>
            <a:pPr algn="just"/>
            <a:r>
              <a:rPr lang="it-IT" sz="2000" dirty="0"/>
              <a:t>Il Rischio di domanda può non dipendere dalla qualità delle prestazioni erogate dall’operatore economico, costituisce di regola un elemento del consueto “rischio economico” sopportato da ogni operatore in un’economia di mercato. In tale categoria generale di rischio si distinguono i seguenti rischi specifici: </a:t>
            </a:r>
          </a:p>
          <a:p>
            <a:pPr marL="457200" indent="-457200" algn="just">
              <a:buAutoNum type="alphaLcParenR"/>
            </a:pPr>
            <a:r>
              <a:rPr lang="it-IT" sz="2000" dirty="0"/>
              <a:t>rischio di contrazione della domanda di mercato, ossia di riduzione della domanda complessiva del mercato relativa al servizio, che si riflette anche su quella dell’operatore economico;</a:t>
            </a:r>
          </a:p>
          <a:p>
            <a:pPr marL="457200" indent="-457200" algn="just">
              <a:buAutoNum type="alphaLcParenR"/>
            </a:pPr>
            <a:r>
              <a:rPr lang="it-IT" sz="2000" dirty="0"/>
              <a:t>rischio di contrazione della domanda specifica, collegato all’insorgere nel mercato di riferimento di un’offerta competitiva di altri operatori che eroda parte della domanda.</a:t>
            </a:r>
          </a:p>
        </p:txBody>
      </p:sp>
    </p:spTree>
    <p:extLst>
      <p:ext uri="{BB962C8B-B14F-4D97-AF65-F5344CB8AC3E}">
        <p14:creationId xmlns:p14="http://schemas.microsoft.com/office/powerpoint/2010/main" val="3909691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F5321E0-79F8-7A35-47E3-2F31D3F33324}"/>
              </a:ext>
            </a:extLst>
          </p:cNvPr>
          <p:cNvSpPr txBox="1"/>
          <p:nvPr/>
        </p:nvSpPr>
        <p:spPr>
          <a:xfrm>
            <a:off x="0" y="897308"/>
            <a:ext cx="12192001" cy="5109091"/>
          </a:xfrm>
          <a:prstGeom prst="rect">
            <a:avLst/>
          </a:prstGeom>
          <a:noFill/>
        </p:spPr>
        <p:txBody>
          <a:bodyPr wrap="square" rtlCol="0">
            <a:spAutoFit/>
          </a:bodyPr>
          <a:lstStyle/>
          <a:p>
            <a:r>
              <a:rPr lang="it-IT" sz="2800" b="1" dirty="0"/>
              <a:t>Non</a:t>
            </a:r>
            <a:r>
              <a:rPr lang="it-IT" sz="2800" dirty="0"/>
              <a:t> può considerarsi </a:t>
            </a:r>
            <a:r>
              <a:rPr lang="it-IT" sz="2800" b="1" dirty="0"/>
              <a:t>trasferito il rischio di domanda </a:t>
            </a:r>
            <a:r>
              <a:rPr lang="it-IT" sz="2800" dirty="0"/>
              <a:t>all’operatore economico il rischio di costruzione quando:</a:t>
            </a:r>
          </a:p>
          <a:p>
            <a:endParaRPr lang="it-IT" dirty="0"/>
          </a:p>
          <a:p>
            <a:pPr algn="just"/>
            <a:r>
              <a:rPr lang="it-IT" dirty="0"/>
              <a:t>L’amministrazione si obblighi ad assicurare all’operatore economico determinati livelli di corrispettivo indipendentemente dall’effettivo livello di domanda espresso dagli utenti finali, in modo tale che le variazioni di domanda abbiano un’influenza marginale sui profitti dell’operatore economico. </a:t>
            </a:r>
          </a:p>
          <a:p>
            <a:pPr algn="just"/>
            <a:r>
              <a:rPr lang="it-IT" dirty="0"/>
              <a:t>Il rischio di domanda è altresì annullato quando negli atti di programmazione o nel piano economico e finanziario la domanda finale è sottostimata e, quindi, le fluttuazioni della domanda effettiva non determinano mai una reale possibilità di incorrere in perdite. </a:t>
            </a:r>
          </a:p>
          <a:p>
            <a:pPr algn="just"/>
            <a:r>
              <a:rPr lang="it-IT" dirty="0"/>
              <a:t>In ogni caso, è opportuna la previsione di idonee clausole contrattuali volte a scongiurare ipotesi di extra-redditività prevedendo rimedi quali una variazione della durata del contratto nel caso in cui sia dimostrato che l’operatore economico abbia conseguito più velocemente l’obiettivo del recupero degli investimenti e dei costi sostenuti, oppure la previsione di meccanismi di profit sharing che consentano la condivisione degli extra-profitti con l’amministrazione o con gli utenti destinatari del servizio, in caso di opere calde.</a:t>
            </a:r>
          </a:p>
          <a:p>
            <a:pPr algn="just"/>
            <a:r>
              <a:rPr lang="it-IT" dirty="0"/>
              <a:t>Assumono rilevanza sostanziale ai fini dell’allocazione dei rischi anche i fattori relativi al finanziamento pubblico dei costi di investimento, alle misure agevolative alla presenza di garanzie pubbliche, alle clausole di fine contratto e al valore di riscatto dell’asset a fine rapporto. </a:t>
            </a:r>
          </a:p>
        </p:txBody>
      </p:sp>
    </p:spTree>
    <p:extLst>
      <p:ext uri="{BB962C8B-B14F-4D97-AF65-F5344CB8AC3E}">
        <p14:creationId xmlns:p14="http://schemas.microsoft.com/office/powerpoint/2010/main" val="1486866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568CD86-4F8D-567E-1F55-904DA89E1D91}"/>
              </a:ext>
            </a:extLst>
          </p:cNvPr>
          <p:cNvSpPr txBox="1"/>
          <p:nvPr/>
        </p:nvSpPr>
        <p:spPr>
          <a:xfrm>
            <a:off x="76912" y="1012954"/>
            <a:ext cx="12192001" cy="3970318"/>
          </a:xfrm>
          <a:prstGeom prst="rect">
            <a:avLst/>
          </a:prstGeom>
          <a:noFill/>
        </p:spPr>
        <p:txBody>
          <a:bodyPr wrap="square" rtlCol="0">
            <a:spAutoFit/>
          </a:bodyPr>
          <a:lstStyle/>
          <a:p>
            <a:pPr algn="just"/>
            <a:endParaRPr lang="it-IT" sz="2800" dirty="0"/>
          </a:p>
          <a:p>
            <a:pPr algn="just"/>
            <a:endParaRPr lang="it-IT" sz="2800" dirty="0"/>
          </a:p>
          <a:p>
            <a:pPr algn="just"/>
            <a:r>
              <a:rPr lang="it-IT" sz="2800" dirty="0"/>
              <a:t>Sul punto le Linee Guida dell’ANAC n. 9, approvate con  delibera n. 318 del 2018 e in corso di aggiornamento, configurano il </a:t>
            </a:r>
            <a:r>
              <a:rPr lang="it-IT" sz="2800" b="1" dirty="0"/>
              <a:t>rischio operativo </a:t>
            </a:r>
            <a:r>
              <a:rPr lang="it-IT" sz="2800" dirty="0"/>
              <a:t>come </a:t>
            </a:r>
            <a:r>
              <a:rPr lang="it-IT" sz="2800" b="1" dirty="0"/>
              <a:t>macro – categoria </a:t>
            </a:r>
            <a:r>
              <a:rPr lang="it-IT" sz="2800" dirty="0"/>
              <a:t>ovvero rischio composito costituito dai c.d. «rischi generali» (in cui rientrano rischio di costruzione, rischio di domanda, rischio di disponibilità) i c.d. «altri rischi» dettagliati nelle linee guida.</a:t>
            </a:r>
          </a:p>
          <a:p>
            <a:endParaRPr lang="it-IT" sz="2800" dirty="0"/>
          </a:p>
          <a:p>
            <a:r>
              <a:rPr lang="it-IT" sz="2800" dirty="0"/>
              <a:t>  </a:t>
            </a:r>
          </a:p>
        </p:txBody>
      </p:sp>
    </p:spTree>
    <p:extLst>
      <p:ext uri="{BB962C8B-B14F-4D97-AF65-F5344CB8AC3E}">
        <p14:creationId xmlns:p14="http://schemas.microsoft.com/office/powerpoint/2010/main" val="216616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942756-6D04-BF5F-9E67-D437354B2C89}"/>
              </a:ext>
            </a:extLst>
          </p:cNvPr>
          <p:cNvSpPr txBox="1"/>
          <p:nvPr/>
        </p:nvSpPr>
        <p:spPr>
          <a:xfrm>
            <a:off x="0" y="769121"/>
            <a:ext cx="12192001" cy="6401753"/>
          </a:xfrm>
          <a:prstGeom prst="rect">
            <a:avLst/>
          </a:prstGeom>
          <a:noFill/>
        </p:spPr>
        <p:txBody>
          <a:bodyPr wrap="square" rtlCol="0">
            <a:spAutoFit/>
          </a:bodyPr>
          <a:lstStyle/>
          <a:p>
            <a:r>
              <a:rPr lang="it-IT" sz="2600" dirty="0"/>
              <a:t>N.B. L’elencazione che l’ANAC fornisce di questi rischi generici è </a:t>
            </a:r>
            <a:r>
              <a:rPr lang="it-IT" sz="2600" i="1" dirty="0"/>
              <a:t>«esemplificativa e non esaustiva» </a:t>
            </a:r>
            <a:r>
              <a:rPr lang="it-IT" sz="2600" dirty="0"/>
              <a:t>in quanto l’amministrazione pubblica dovrà, di volta in volta, in relazione allo specifico progetto, individuare i rischi che possono essere ad esso connessi.</a:t>
            </a:r>
          </a:p>
          <a:p>
            <a:endParaRPr lang="it-IT" sz="2600" dirty="0"/>
          </a:p>
          <a:p>
            <a:pPr algn="just"/>
            <a:r>
              <a:rPr lang="it-IT" sz="2600" dirty="0"/>
              <a:t>«</a:t>
            </a:r>
            <a:r>
              <a:rPr lang="it-IT" sz="2600" i="1" dirty="0"/>
              <a:t>Per ogni operazione di PPP le amministrazioni aggiudicatrici svolgono, preliminarmente, l’analisi dei rischi connessi alla costruzione e gestione dell’opera o del servizio oggetto del contratto di PPP, al fine di verificare la possibilità di trasferimento all’operatore economico, oltre che del rischio di costruzione, anche del rischio di disponibilità o del rischio di domanda dei servizi resi nonché, per i contratti di concessione, del rischio operativo. </a:t>
            </a:r>
            <a:r>
              <a:rPr lang="it-IT" sz="2600" b="1" i="1" dirty="0"/>
              <a:t>Il trasferimento di tali rischi è condizione necessaria per la qualificazione giuridica del contratto come PPP e per la conseguente possibilità di applicazione delle procedure speciali previste per questo istituto»</a:t>
            </a:r>
          </a:p>
          <a:p>
            <a:endParaRPr lang="it-IT" sz="2600" dirty="0"/>
          </a:p>
          <a:p>
            <a:endParaRPr lang="it-IT" sz="2400" dirty="0"/>
          </a:p>
          <a:p>
            <a:endParaRPr lang="it-IT" sz="2400" dirty="0"/>
          </a:p>
          <a:p>
            <a:endParaRPr lang="it-IT" sz="2400" dirty="0"/>
          </a:p>
        </p:txBody>
      </p:sp>
    </p:spTree>
    <p:extLst>
      <p:ext uri="{BB962C8B-B14F-4D97-AF65-F5344CB8AC3E}">
        <p14:creationId xmlns:p14="http://schemas.microsoft.com/office/powerpoint/2010/main" val="3564179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9A4A6B5-D3F0-4523-BF7C-495FAC1DE609}"/>
              </a:ext>
            </a:extLst>
          </p:cNvPr>
          <p:cNvSpPr txBox="1"/>
          <p:nvPr/>
        </p:nvSpPr>
        <p:spPr>
          <a:xfrm>
            <a:off x="0" y="803305"/>
            <a:ext cx="12251821" cy="5509200"/>
          </a:xfrm>
          <a:prstGeom prst="rect">
            <a:avLst/>
          </a:prstGeom>
          <a:noFill/>
        </p:spPr>
        <p:txBody>
          <a:bodyPr wrap="square" rtlCol="0">
            <a:spAutoFit/>
          </a:bodyPr>
          <a:lstStyle/>
          <a:p>
            <a:pPr algn="just"/>
            <a:r>
              <a:rPr lang="it-IT" sz="2400" dirty="0"/>
              <a:t>Oltre ai c.d. rischi generici (rischio di costruzione, di disponibilità, di domanda), l’ANAC elabora, a titolo esemplificativo e non esaustivo, </a:t>
            </a:r>
            <a:r>
              <a:rPr lang="it-IT" sz="2400" b="1" dirty="0"/>
              <a:t>ulteriori rischi</a:t>
            </a:r>
            <a:r>
              <a:rPr lang="it-IT" sz="2400" dirty="0"/>
              <a:t>:</a:t>
            </a:r>
          </a:p>
          <a:p>
            <a:pPr algn="just"/>
            <a:endParaRPr lang="it-IT" sz="2400" dirty="0"/>
          </a:p>
          <a:p>
            <a:pPr marL="342900" indent="-342900" algn="just">
              <a:buAutoNum type="alphaLcParenR"/>
            </a:pPr>
            <a:r>
              <a:rPr lang="it-IT" sz="2000" b="1" dirty="0"/>
              <a:t>rischio di </a:t>
            </a:r>
            <a:r>
              <a:rPr lang="it-IT" sz="2000" b="1" dirty="0" err="1"/>
              <a:t>commissionamento</a:t>
            </a:r>
            <a:r>
              <a:rPr lang="it-IT" sz="2000" dirty="0"/>
              <a:t>, ossia il rischio che l’opera non riceva il consenso, da parte di altri soggetti pubblici o della collettività (portatori d’interessi nei confronti dell’opera da realizzare), con conseguenti ritardi nella realizzazione e insorgere di contenziosi, ovvero nei casi estremi, con il conseguente venir meno della procedura o dell’affidamento;</a:t>
            </a:r>
          </a:p>
          <a:p>
            <a:pPr marL="342900" indent="-342900" algn="just">
              <a:buAutoNum type="alphaLcParenR"/>
            </a:pPr>
            <a:r>
              <a:rPr lang="it-IT" sz="2000" b="1" dirty="0"/>
              <a:t>rischio amministrativo</a:t>
            </a:r>
            <a:r>
              <a:rPr lang="it-IT" sz="2000" dirty="0"/>
              <a:t>, connesso al notevole ritardo o al diniego nel rilascio di autorizzazioni (pareri, permessi, licenze, nulla osta, etc.) da parte di soggetti pubblici e privati competenti, o anche al rilascio dell’autorizzazione con prescrizioni, con conseguenti ritardi nella realizzazione;</a:t>
            </a:r>
          </a:p>
          <a:p>
            <a:pPr marL="342900" indent="-342900" algn="just">
              <a:buAutoNum type="alphaLcParenR"/>
            </a:pPr>
            <a:r>
              <a:rPr lang="it-IT" sz="2000" b="1" dirty="0"/>
              <a:t>rischio espropri</a:t>
            </a:r>
            <a:r>
              <a:rPr lang="it-IT" sz="2000" dirty="0"/>
              <a:t>, connesso a ritardi da espropri o a maggiori costi di esproprio per errata progettazione e/o stima; d)rischio ambientale e/o archeologico, ossia il rischio legato alle condizioni del terreno, nonché di bonifica dovuta alla contaminazione del suolo e rischio di ritrovamenti archeologici, con conseguenti ritardi nella realizzazione dell’opera e incremento di costi per il risanamento ambientale o la tutela archeologica;</a:t>
            </a:r>
          </a:p>
          <a:p>
            <a:pPr marL="342900" indent="-342900" algn="just">
              <a:buAutoNum type="alphaLcParenR"/>
            </a:pPr>
            <a:r>
              <a:rPr lang="it-IT" sz="2000" b="1" dirty="0"/>
              <a:t>rischio normativo-politico-regolamentare</a:t>
            </a:r>
            <a:r>
              <a:rPr lang="it-IT" sz="2000" dirty="0"/>
              <a:t>, derivante da modifiche dell’assetto regolatorio e da decisioni politiche programmatiche non prevedibili contrattualmente con conseguente aumento dei costi per l’adeguamento. Anche tale rischio può comportare, nei casi estremi, il venir meno della procedura o dell’affidamento; </a:t>
            </a:r>
          </a:p>
        </p:txBody>
      </p:sp>
    </p:spTree>
    <p:extLst>
      <p:ext uri="{BB962C8B-B14F-4D97-AF65-F5344CB8AC3E}">
        <p14:creationId xmlns:p14="http://schemas.microsoft.com/office/powerpoint/2010/main" val="183369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37336C2-9D95-A323-2655-9588FCAE07CA}"/>
              </a:ext>
            </a:extLst>
          </p:cNvPr>
          <p:cNvSpPr txBox="1"/>
          <p:nvPr/>
        </p:nvSpPr>
        <p:spPr>
          <a:xfrm>
            <a:off x="0" y="1222049"/>
            <a:ext cx="12192000" cy="4524315"/>
          </a:xfrm>
          <a:prstGeom prst="rect">
            <a:avLst/>
          </a:prstGeom>
          <a:noFill/>
        </p:spPr>
        <p:txBody>
          <a:bodyPr wrap="square" rtlCol="0">
            <a:spAutoFit/>
          </a:bodyPr>
          <a:lstStyle/>
          <a:p>
            <a:pPr algn="just"/>
            <a:r>
              <a:rPr lang="it-IT" sz="2400" dirty="0">
                <a:solidFill>
                  <a:srgbClr val="333F50"/>
                </a:solidFill>
                <a:latin typeface="Calibri" panose="020F0502020204030204" pitchFamily="34" charset="0"/>
              </a:rPr>
              <a:t>I </a:t>
            </a:r>
            <a:r>
              <a:rPr lang="it-IT" sz="2400" b="1" dirty="0">
                <a:solidFill>
                  <a:srgbClr val="333F50"/>
                </a:solidFill>
                <a:latin typeface="Calibri" panose="020F0502020204030204" pitchFamily="34" charset="0"/>
              </a:rPr>
              <a:t>principali </a:t>
            </a:r>
            <a:r>
              <a:rPr lang="it-IT" sz="2400" b="1" i="0" u="none" strike="noStrike" baseline="0" dirty="0">
                <a:solidFill>
                  <a:srgbClr val="333F50"/>
                </a:solidFill>
                <a:latin typeface="Calibri" panose="020F0502020204030204" pitchFamily="34" charset="0"/>
              </a:rPr>
              <a:t>ambiti </a:t>
            </a:r>
            <a:r>
              <a:rPr lang="it-IT" sz="2400" b="0" i="0" u="none" strike="noStrike" baseline="0" dirty="0">
                <a:solidFill>
                  <a:srgbClr val="333F50"/>
                </a:solidFill>
                <a:latin typeface="Calibri" panose="020F0502020204030204" pitchFamily="34" charset="0"/>
              </a:rPr>
              <a:t>nei quali si esplicano le forme di collaborazione tipiche del PPP per la realizzazione e la gestione</a:t>
            </a:r>
          </a:p>
          <a:p>
            <a:pPr algn="just"/>
            <a:r>
              <a:rPr lang="it-IT" sz="2400" b="0" i="0" u="none" strike="noStrike" baseline="0" dirty="0">
                <a:solidFill>
                  <a:srgbClr val="333F50"/>
                </a:solidFill>
                <a:latin typeface="Calibri" panose="020F0502020204030204" pitchFamily="34" charset="0"/>
              </a:rPr>
              <a:t>di opere e/o servizi sono i seguenti:</a:t>
            </a:r>
          </a:p>
          <a:p>
            <a:pPr algn="just"/>
            <a:r>
              <a:rPr lang="it-IT" sz="2400" b="0" i="0" u="none" strike="noStrike" baseline="0" dirty="0">
                <a:solidFill>
                  <a:srgbClr val="333F50"/>
                </a:solidFill>
                <a:latin typeface="Wingdings" panose="05000000000000000000" pitchFamily="2" charset="2"/>
              </a:rPr>
              <a:t> </a:t>
            </a:r>
            <a:r>
              <a:rPr lang="it-IT" sz="2400" b="1" i="0" u="none" strike="noStrike" baseline="0" dirty="0">
                <a:solidFill>
                  <a:srgbClr val="333F50"/>
                </a:solidFill>
                <a:latin typeface="Calibri,Bold"/>
              </a:rPr>
              <a:t>trasporti </a:t>
            </a:r>
            <a:r>
              <a:rPr lang="it-IT" sz="2400" b="0" i="0" u="none" strike="noStrike" baseline="0" dirty="0">
                <a:solidFill>
                  <a:srgbClr val="333F50"/>
                </a:solidFill>
                <a:latin typeface="Calibri" panose="020F0502020204030204" pitchFamily="34" charset="0"/>
              </a:rPr>
              <a:t>(autostrade, ponti, porti, trasporto pubblico locale);</a:t>
            </a:r>
          </a:p>
          <a:p>
            <a:pPr algn="just"/>
            <a:r>
              <a:rPr lang="it-IT" sz="2400" b="0" i="0" u="none" strike="noStrike" baseline="0" dirty="0">
                <a:solidFill>
                  <a:srgbClr val="333F50"/>
                </a:solidFill>
                <a:latin typeface="Wingdings" panose="05000000000000000000" pitchFamily="2" charset="2"/>
              </a:rPr>
              <a:t> </a:t>
            </a:r>
            <a:r>
              <a:rPr lang="it-IT" sz="2400" b="1" i="0" u="none" strike="noStrike" baseline="0" dirty="0">
                <a:solidFill>
                  <a:srgbClr val="333F50"/>
                </a:solidFill>
                <a:latin typeface="Calibri,Bold"/>
              </a:rPr>
              <a:t>energia </a:t>
            </a:r>
            <a:r>
              <a:rPr lang="it-IT" sz="2400" b="0" i="0" u="none" strike="noStrike" baseline="0" dirty="0">
                <a:solidFill>
                  <a:srgbClr val="333F50"/>
                </a:solidFill>
                <a:latin typeface="Calibri" panose="020F0502020204030204" pitchFamily="34" charset="0"/>
              </a:rPr>
              <a:t>(impianti produzione da fonti rinnovabili, efficientamento energetico, illuminazione</a:t>
            </a:r>
          </a:p>
          <a:p>
            <a:pPr algn="just"/>
            <a:r>
              <a:rPr lang="it-IT" sz="2400" b="0" i="0" u="none" strike="noStrike" baseline="0" dirty="0">
                <a:solidFill>
                  <a:srgbClr val="333F50"/>
                </a:solidFill>
                <a:latin typeface="Calibri" panose="020F0502020204030204" pitchFamily="34" charset="0"/>
              </a:rPr>
              <a:t>pubblica);</a:t>
            </a:r>
          </a:p>
          <a:p>
            <a:pPr algn="just"/>
            <a:r>
              <a:rPr lang="it-IT" sz="2400" b="0" i="0" u="none" strike="noStrike" baseline="0" dirty="0">
                <a:solidFill>
                  <a:srgbClr val="333F50"/>
                </a:solidFill>
                <a:latin typeface="Wingdings" panose="05000000000000000000" pitchFamily="2" charset="2"/>
              </a:rPr>
              <a:t> </a:t>
            </a:r>
            <a:r>
              <a:rPr lang="it-IT" sz="2400" b="1" i="0" u="none" strike="noStrike" baseline="0" dirty="0">
                <a:solidFill>
                  <a:srgbClr val="333F50"/>
                </a:solidFill>
                <a:latin typeface="Calibri,Bold"/>
              </a:rPr>
              <a:t>ambiente </a:t>
            </a:r>
            <a:r>
              <a:rPr lang="it-IT" sz="2400" b="0" i="0" u="none" strike="noStrike" baseline="0" dirty="0">
                <a:solidFill>
                  <a:srgbClr val="333F50"/>
                </a:solidFill>
                <a:latin typeface="Calibri" panose="020F0502020204030204" pitchFamily="34" charset="0"/>
              </a:rPr>
              <a:t>(smaltimento RSU, termovalorizzatori, impianti di depurazione acque);</a:t>
            </a:r>
          </a:p>
          <a:p>
            <a:pPr algn="just"/>
            <a:r>
              <a:rPr lang="it-IT" sz="2400" b="0" i="0" u="none" strike="noStrike" baseline="0" dirty="0">
                <a:solidFill>
                  <a:srgbClr val="333F50"/>
                </a:solidFill>
                <a:latin typeface="Wingdings" panose="05000000000000000000" pitchFamily="2" charset="2"/>
              </a:rPr>
              <a:t> </a:t>
            </a:r>
            <a:r>
              <a:rPr lang="it-IT" sz="2400" b="1" i="0" u="none" strike="noStrike" baseline="0" dirty="0">
                <a:solidFill>
                  <a:srgbClr val="333F50"/>
                </a:solidFill>
                <a:latin typeface="Calibri,Bold"/>
              </a:rPr>
              <a:t>strutture sportive </a:t>
            </a:r>
            <a:r>
              <a:rPr lang="it-IT" sz="2400" b="0" i="0" u="none" strike="noStrike" baseline="0" dirty="0">
                <a:solidFill>
                  <a:srgbClr val="333F50"/>
                </a:solidFill>
                <a:latin typeface="Calibri" panose="020F0502020204030204" pitchFamily="34" charset="0"/>
              </a:rPr>
              <a:t>(impianti sportivi, piscine, centri sportivi polivalenti);</a:t>
            </a:r>
          </a:p>
          <a:p>
            <a:pPr algn="just"/>
            <a:r>
              <a:rPr lang="it-IT" sz="2400" b="0" i="0" u="none" strike="noStrike" baseline="0" dirty="0">
                <a:solidFill>
                  <a:srgbClr val="333F50"/>
                </a:solidFill>
                <a:latin typeface="Wingdings" panose="05000000000000000000" pitchFamily="2" charset="2"/>
              </a:rPr>
              <a:t> </a:t>
            </a:r>
            <a:r>
              <a:rPr lang="it-IT" sz="2400" b="1" i="0" u="none" strike="noStrike" baseline="0" dirty="0">
                <a:solidFill>
                  <a:srgbClr val="333F50"/>
                </a:solidFill>
                <a:latin typeface="Calibri,Bold"/>
              </a:rPr>
              <a:t>strutture a valenza culturale </a:t>
            </a:r>
            <a:r>
              <a:rPr lang="it-IT" sz="2400" b="0" i="0" u="none" strike="noStrike" baseline="0" dirty="0">
                <a:solidFill>
                  <a:srgbClr val="333F50"/>
                </a:solidFill>
                <a:latin typeface="Calibri" panose="020F0502020204030204" pitchFamily="34" charset="0"/>
              </a:rPr>
              <a:t>(centri congressi, recupero immobili/contesti storici, musei);</a:t>
            </a:r>
          </a:p>
          <a:p>
            <a:pPr algn="just"/>
            <a:r>
              <a:rPr lang="it-IT" sz="2400" b="0" i="0" u="none" strike="noStrike" baseline="0" dirty="0">
                <a:solidFill>
                  <a:srgbClr val="333F50"/>
                </a:solidFill>
                <a:latin typeface="Wingdings" panose="05000000000000000000" pitchFamily="2" charset="2"/>
              </a:rPr>
              <a:t> </a:t>
            </a:r>
            <a:r>
              <a:rPr lang="it-IT" sz="2400" b="1" i="0" u="none" strike="noStrike" baseline="0" dirty="0">
                <a:solidFill>
                  <a:srgbClr val="333F50"/>
                </a:solidFill>
                <a:latin typeface="Calibri,Bold"/>
              </a:rPr>
              <a:t>edilizia sanitaria e servizi sanitari </a:t>
            </a:r>
            <a:r>
              <a:rPr lang="it-IT" sz="2400" b="0" i="0" u="none" strike="noStrike" baseline="0" dirty="0">
                <a:solidFill>
                  <a:srgbClr val="333F50"/>
                </a:solidFill>
                <a:latin typeface="Calibri" panose="020F0502020204030204" pitchFamily="34" charset="0"/>
              </a:rPr>
              <a:t>(ospedali, residenze per anziani, ospedali di comunità, ecc.);</a:t>
            </a:r>
          </a:p>
          <a:p>
            <a:pPr algn="just"/>
            <a:r>
              <a:rPr lang="it-IT" sz="2400" b="0" i="0" u="none" strike="noStrike" baseline="0" dirty="0">
                <a:solidFill>
                  <a:srgbClr val="333F50"/>
                </a:solidFill>
                <a:latin typeface="Wingdings" panose="05000000000000000000" pitchFamily="2" charset="2"/>
              </a:rPr>
              <a:t> </a:t>
            </a:r>
            <a:r>
              <a:rPr lang="it-IT" sz="2400" b="1" i="0" u="none" strike="noStrike" baseline="0" dirty="0">
                <a:solidFill>
                  <a:srgbClr val="333F50"/>
                </a:solidFill>
                <a:latin typeface="Calibri,Bold"/>
              </a:rPr>
              <a:t>altre opere pubbliche </a:t>
            </a:r>
            <a:r>
              <a:rPr lang="it-IT" sz="2400" b="0" i="0" u="none" strike="noStrike" baseline="0" dirty="0">
                <a:solidFill>
                  <a:srgbClr val="333F50"/>
                </a:solidFill>
                <a:latin typeface="Calibri" panose="020F0502020204030204" pitchFamily="34" charset="0"/>
              </a:rPr>
              <a:t>(scuole, immobili ad uso della PA, parcheggi, ecc.).</a:t>
            </a:r>
            <a:endParaRPr lang="it-IT" sz="2400" dirty="0"/>
          </a:p>
        </p:txBody>
      </p:sp>
    </p:spTree>
    <p:extLst>
      <p:ext uri="{BB962C8B-B14F-4D97-AF65-F5344CB8AC3E}">
        <p14:creationId xmlns:p14="http://schemas.microsoft.com/office/powerpoint/2010/main" val="1187960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8B77F9A-1868-BF6C-D865-4F4ABADB107D}"/>
              </a:ext>
            </a:extLst>
          </p:cNvPr>
          <p:cNvSpPr txBox="1"/>
          <p:nvPr/>
        </p:nvSpPr>
        <p:spPr>
          <a:xfrm>
            <a:off x="0" y="1128045"/>
            <a:ext cx="12192001" cy="4832092"/>
          </a:xfrm>
          <a:prstGeom prst="rect">
            <a:avLst/>
          </a:prstGeom>
          <a:noFill/>
        </p:spPr>
        <p:txBody>
          <a:bodyPr wrap="square" rtlCol="0">
            <a:spAutoFit/>
          </a:bodyPr>
          <a:lstStyle/>
          <a:p>
            <a:pPr algn="just"/>
            <a:r>
              <a:rPr lang="it-IT" sz="2200" dirty="0"/>
              <a:t>f) </a:t>
            </a:r>
            <a:r>
              <a:rPr lang="it-IT" sz="2200" b="1" dirty="0"/>
              <a:t>rischio di finanziamento</a:t>
            </a:r>
            <a:r>
              <a:rPr lang="it-IT" sz="2200" dirty="0"/>
              <a:t>, ossia di mancato reperimento delle risorse di finanziamento a copertura dei costi e nei tempi prestabiliti; </a:t>
            </a:r>
          </a:p>
          <a:p>
            <a:pPr algn="just"/>
            <a:r>
              <a:rPr lang="it-IT" sz="2200" dirty="0"/>
              <a:t>g) </a:t>
            </a:r>
            <a:r>
              <a:rPr lang="it-IT" sz="2200" b="1" dirty="0"/>
              <a:t>rischio finanziario</a:t>
            </a:r>
            <a:r>
              <a:rPr lang="it-IT" sz="2200" dirty="0"/>
              <a:t>, che si concretizza in un aumento dei tassi di interesse e/o di mancato rimborso di una o più rate di finanziamento, con conseguente aumento dei costi o impossibilità di proseguire nell’operazione; </a:t>
            </a:r>
          </a:p>
          <a:p>
            <a:pPr algn="just"/>
            <a:r>
              <a:rPr lang="it-IT" sz="2200" dirty="0"/>
              <a:t>h) </a:t>
            </a:r>
            <a:r>
              <a:rPr lang="it-IT" sz="2200" b="1" dirty="0"/>
              <a:t>rischio di insolvenza </a:t>
            </a:r>
            <a:r>
              <a:rPr lang="it-IT" sz="2200" dirty="0"/>
              <a:t>dei soggetti che devono pagare il prezzo dei servizi offerti; </a:t>
            </a:r>
          </a:p>
          <a:p>
            <a:pPr algn="just"/>
            <a:r>
              <a:rPr lang="it-IT" sz="2200" dirty="0"/>
              <a:t>i) </a:t>
            </a:r>
            <a:r>
              <a:rPr lang="it-IT" sz="2200" b="1" dirty="0"/>
              <a:t>rischio delle relazioni industriali</a:t>
            </a:r>
            <a:r>
              <a:rPr lang="it-IT" sz="2200" dirty="0"/>
              <a:t>, legato alle relazioni con altri soggetti (parti sociali) che influenzino negativamente costi e tempi della consegna; </a:t>
            </a:r>
          </a:p>
          <a:p>
            <a:pPr algn="just"/>
            <a:r>
              <a:rPr lang="it-IT" sz="2200" dirty="0"/>
              <a:t>j) </a:t>
            </a:r>
            <a:r>
              <a:rPr lang="it-IT" sz="2200" b="1" dirty="0"/>
              <a:t>rischio di valore residuale</a:t>
            </a:r>
            <a:r>
              <a:rPr lang="it-IT" sz="2200" dirty="0"/>
              <a:t>, ossia il rischio di restituzione alla fine del rapporto contrattuale di un bene di valore inferiore alle attese</a:t>
            </a:r>
          </a:p>
          <a:p>
            <a:pPr algn="just"/>
            <a:r>
              <a:rPr lang="it-IT" sz="2200" dirty="0"/>
              <a:t>k) </a:t>
            </a:r>
            <a:r>
              <a:rPr lang="it-IT" sz="2200" b="1" dirty="0"/>
              <a:t>rischio di obsolescenza tecnica</a:t>
            </a:r>
            <a:r>
              <a:rPr lang="it-IT" sz="2200" dirty="0"/>
              <a:t>, legato ad una più rapida obsolescenza tecnica degli impianti, incidente sui costi di manutenzione e/o sugli standard tecnici e funzionali prestabiliti;</a:t>
            </a:r>
          </a:p>
          <a:p>
            <a:pPr algn="just"/>
            <a:r>
              <a:rPr lang="it-IT" sz="2200" dirty="0"/>
              <a:t>l) rischio di interferenze di sopra e sotto servizi, legato alla presenza nei tratti interessati dai lavori di servizi di varia natura (es. acqua, gas, energia elettrica, cavi, fibra ottica, ecc.). </a:t>
            </a:r>
          </a:p>
        </p:txBody>
      </p:sp>
    </p:spTree>
    <p:extLst>
      <p:ext uri="{BB962C8B-B14F-4D97-AF65-F5344CB8AC3E}">
        <p14:creationId xmlns:p14="http://schemas.microsoft.com/office/powerpoint/2010/main" val="26373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5E817C4-3CAF-AF84-BA1D-5FA05181EA5B}"/>
              </a:ext>
            </a:extLst>
          </p:cNvPr>
          <p:cNvSpPr txBox="1"/>
          <p:nvPr/>
        </p:nvSpPr>
        <p:spPr>
          <a:xfrm>
            <a:off x="0" y="931492"/>
            <a:ext cx="12192000" cy="4832092"/>
          </a:xfrm>
          <a:prstGeom prst="rect">
            <a:avLst/>
          </a:prstGeom>
          <a:noFill/>
        </p:spPr>
        <p:txBody>
          <a:bodyPr wrap="square" rtlCol="0">
            <a:spAutoFit/>
          </a:bodyPr>
          <a:lstStyle/>
          <a:p>
            <a:pPr algn="just"/>
            <a:r>
              <a:rPr lang="it-IT" sz="2200" dirty="0"/>
              <a:t>IL </a:t>
            </a:r>
            <a:r>
              <a:rPr lang="it-IT" sz="2200" b="1" dirty="0"/>
              <a:t>SEC 2010  </a:t>
            </a:r>
            <a:r>
              <a:rPr lang="it-IT" sz="2200" dirty="0"/>
              <a:t>PREVEDE CHE LE ANALISI DI ALLOCAZIONE DEI RISCHI APPROFONDISCANO i seguenti elementi.</a:t>
            </a:r>
          </a:p>
          <a:p>
            <a:pPr marL="285750" indent="-285750" algn="just">
              <a:buFont typeface="Wingdings" panose="05000000000000000000" pitchFamily="2" charset="2"/>
              <a:buChar char="v"/>
            </a:pPr>
            <a:r>
              <a:rPr lang="it-IT" sz="2200" dirty="0"/>
              <a:t>Il </a:t>
            </a:r>
            <a:r>
              <a:rPr lang="it-IT" sz="2200" b="1" dirty="0"/>
              <a:t>rischio del valore residuo </a:t>
            </a:r>
            <a:r>
              <a:rPr lang="it-IT" sz="2200" dirty="0"/>
              <a:t>ovvero  il rischio che al termine del contratto il valore del bene sia inferiore a quello atteso, di fronte a una facoltà (se non obbligo) da parte della P.A. di acquisizione del bene. Ad esempio, nel caso in cui il bene rimanga di proprietà del partner privato o nel caso in cui l’amministrazione abbia un’opzione di acquisto del bene al valore di mercato, si propenda per l’allocazione del rischio in capo al privato.</a:t>
            </a:r>
          </a:p>
          <a:p>
            <a:pPr marL="285750" indent="-285750" algn="just">
              <a:buFont typeface="Wingdings" panose="05000000000000000000" pitchFamily="2" charset="2"/>
              <a:buChar char="v"/>
            </a:pPr>
            <a:r>
              <a:rPr lang="it-IT" sz="2200" dirty="0"/>
              <a:t>l’ </a:t>
            </a:r>
            <a:r>
              <a:rPr lang="it-IT" sz="2200" b="1" dirty="0"/>
              <a:t>esistenza di finanziamenti o di garanzie </a:t>
            </a:r>
            <a:r>
              <a:rPr lang="it-IT" sz="2200" dirty="0"/>
              <a:t>da parte della P.A. concedente che si configurino quali maggioritarie in relazione al costo del capitale o al debito complessivo, ovvero di clausole di particolare vantaggio per il  partner privato nel caso di risoluzione anticipata del contratto, tali da annullare qualsiasi rischio dall’operazione, in particolari in casi di evidenti risoluzione su iniziativa dell’operatore, elementi, questi da valutare, per la corretta attribuzione del rischio. </a:t>
            </a:r>
          </a:p>
          <a:p>
            <a:pPr algn="just"/>
            <a:r>
              <a:rPr lang="it-IT" sz="2200" dirty="0"/>
              <a:t>Nel caso delle </a:t>
            </a:r>
            <a:r>
              <a:rPr lang="it-IT" sz="2200" b="1" dirty="0"/>
              <a:t>garanzie</a:t>
            </a:r>
            <a:r>
              <a:rPr lang="it-IT" sz="2200" dirty="0"/>
              <a:t>, in linea di principio non comportano una classificazione </a:t>
            </a:r>
            <a:r>
              <a:rPr lang="it-IT" sz="2200" i="1" dirty="0"/>
              <a:t>on balance </a:t>
            </a:r>
            <a:r>
              <a:rPr lang="it-IT" sz="2200" dirty="0"/>
              <a:t>in quanto devono essere registrate nella contabilità pubblica solo nel momento in cui esse vengono escusse.</a:t>
            </a:r>
          </a:p>
        </p:txBody>
      </p:sp>
    </p:spTree>
    <p:extLst>
      <p:ext uri="{BB962C8B-B14F-4D97-AF65-F5344CB8AC3E}">
        <p14:creationId xmlns:p14="http://schemas.microsoft.com/office/powerpoint/2010/main" val="897981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8CDCE69-169E-523F-F194-69987BD1AEAF}"/>
              </a:ext>
            </a:extLst>
          </p:cNvPr>
          <p:cNvSpPr txBox="1"/>
          <p:nvPr/>
        </p:nvSpPr>
        <p:spPr>
          <a:xfrm>
            <a:off x="74064" y="854579"/>
            <a:ext cx="12117936"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ELEMENTO ESSENZIALE nel PPP è la compilazione della </a:t>
            </a:r>
            <a:r>
              <a:rPr kumimoji="0" lang="it-IT" sz="2800" b="1" i="0" u="none" strike="noStrike" kern="1200" cap="none" spc="0" normalizeH="0" baseline="0" noProof="0" dirty="0">
                <a:ln>
                  <a:noFill/>
                </a:ln>
                <a:solidFill>
                  <a:prstClr val="black"/>
                </a:solidFill>
                <a:effectLst/>
                <a:uLnTx/>
                <a:uFillTx/>
                <a:latin typeface="Calibri" panose="020F0502020204030204"/>
                <a:ea typeface="+mn-ea"/>
                <a:cs typeface="+mn-cs"/>
              </a:rPr>
              <a:t>MATRICE DEI RISCHI </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che implica: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it-IT" sz="2800" u="sng" dirty="0">
                <a:solidFill>
                  <a:prstClr val="black"/>
                </a:solidFill>
                <a:latin typeface="Calibri" panose="020F0502020204030204"/>
              </a:rPr>
              <a:t>Identificazione del rischio</a:t>
            </a:r>
            <a:r>
              <a:rPr lang="it-IT" sz="2800" dirty="0">
                <a:solidFill>
                  <a:prstClr val="black"/>
                </a:solidFill>
                <a:latin typeface="Calibri" panose="020F0502020204030204"/>
              </a:rPr>
              <a:t>: si considerano tutti gli eventi rilevanti che potrebbero costituire un rischio nella realizzazione del progetto</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800" b="0" i="0" u="sng" strike="noStrike" kern="1200" cap="none" spc="0" normalizeH="0" baseline="0" noProof="0" dirty="0">
                <a:ln>
                  <a:noFill/>
                </a:ln>
                <a:solidFill>
                  <a:prstClr val="black"/>
                </a:solidFill>
                <a:effectLst/>
                <a:uLnTx/>
                <a:uFillTx/>
                <a:latin typeface="Calibri" panose="020F0502020204030204"/>
                <a:ea typeface="+mn-ea"/>
                <a:cs typeface="+mn-cs"/>
              </a:rPr>
              <a:t>Valutazione del rischio</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si valuta la probabilità del verificar</a:t>
            </a:r>
            <a:r>
              <a:rPr lang="it-IT" sz="2800" dirty="0">
                <a:solidFill>
                  <a:prstClr val="black"/>
                </a:solidFill>
                <a:latin typeface="Calibri" panose="020F0502020204030204"/>
              </a:rPr>
              <a:t>si di un evento associato a un rischio e dei costi che ne possono derivare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it-IT" sz="2800" u="sng" dirty="0">
                <a:solidFill>
                  <a:prstClr val="black"/>
                </a:solidFill>
                <a:latin typeface="Calibri" panose="020F0502020204030204"/>
              </a:rPr>
              <a:t>G</a:t>
            </a:r>
            <a:r>
              <a:rPr kumimoji="0" lang="it-IT" sz="2800" b="0" i="0" u="sng" strike="noStrike" kern="1200" cap="none" spc="0" normalizeH="0" baseline="0" noProof="0" dirty="0" err="1">
                <a:ln>
                  <a:noFill/>
                </a:ln>
                <a:solidFill>
                  <a:prstClr val="black"/>
                </a:solidFill>
                <a:effectLst/>
                <a:uLnTx/>
                <a:uFillTx/>
                <a:latin typeface="Calibri" panose="020F0502020204030204"/>
                <a:ea typeface="+mn-ea"/>
                <a:cs typeface="+mn-cs"/>
              </a:rPr>
              <a:t>estione</a:t>
            </a:r>
            <a:r>
              <a:rPr kumimoji="0" lang="it-IT" sz="2800" b="0" i="0" u="sng" strike="noStrike" kern="1200" cap="none" spc="0" normalizeH="0" baseline="0" noProof="0" dirty="0">
                <a:ln>
                  <a:noFill/>
                </a:ln>
                <a:solidFill>
                  <a:prstClr val="black"/>
                </a:solidFill>
                <a:effectLst/>
                <a:uLnTx/>
                <a:uFillTx/>
                <a:latin typeface="Calibri" panose="020F0502020204030204"/>
                <a:ea typeface="+mn-ea"/>
                <a:cs typeface="+mn-cs"/>
              </a:rPr>
              <a:t> del rischio</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si individuano gli strumenti di mitigazione del rischio</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it-IT" sz="2800" u="sng" dirty="0">
                <a:solidFill>
                  <a:prstClr val="black"/>
                </a:solidFill>
                <a:latin typeface="Calibri" panose="020F0502020204030204"/>
              </a:rPr>
              <a:t>Monitoraggio e revisione del risk management</a:t>
            </a:r>
            <a:r>
              <a:rPr lang="it-IT" sz="2800" dirty="0">
                <a:solidFill>
                  <a:prstClr val="black"/>
                </a:solidFill>
                <a:latin typeface="Calibri" panose="020F0502020204030204"/>
              </a:rPr>
              <a:t>: si monitorano i rischi identificati e si individuano nuovi eventuali rischi</a:t>
            </a: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76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A452E2C-5D3A-7B17-CE18-EC8FA462BE44}"/>
              </a:ext>
            </a:extLst>
          </p:cNvPr>
          <p:cNvSpPr txBox="1"/>
          <p:nvPr/>
        </p:nvSpPr>
        <p:spPr>
          <a:xfrm>
            <a:off x="85458" y="888762"/>
            <a:ext cx="12023933" cy="4431983"/>
          </a:xfrm>
          <a:prstGeom prst="rect">
            <a:avLst/>
          </a:prstGeom>
          <a:noFill/>
        </p:spPr>
        <p:txBody>
          <a:bodyPr wrap="square" rtlCol="0">
            <a:spAutoFit/>
          </a:bodyPr>
          <a:lstStyle/>
          <a:p>
            <a:pPr algn="just"/>
            <a:r>
              <a:rPr lang="it-IT" sz="2400" dirty="0"/>
              <a:t>L’EPEC (EUROPEAN INVESTMENT BANK- Centro europeo di consulenza per i PPP) HA ELABORATO LA GUIDE TO PUBLIC PRIVATE PARTNERSHIP DEL NOVEMBRE 2021 PER ORIENTARE L’ANALISI DEI DECISORI PUBBLICI (DIFFICILMENTE STANDARDIZZABILE) NELL’INDIVIDUAZIONE DEI RISCHI E NELL’ALLOCAZIONE STATISTICAMENTE PIU’ COERENTE DEI SINGOLI CONTRATTI.</a:t>
            </a:r>
          </a:p>
          <a:p>
            <a:endParaRPr lang="it-IT" sz="2400" dirty="0"/>
          </a:p>
          <a:p>
            <a:r>
              <a:rPr lang="it-IT" sz="2400" dirty="0"/>
              <a:t>Le Linee guida EPEC si suddividono in due parti.</a:t>
            </a:r>
          </a:p>
          <a:p>
            <a:pPr marL="342900" indent="-342900" algn="just">
              <a:buFont typeface="Wingdings" panose="05000000000000000000" pitchFamily="2" charset="2"/>
              <a:buChar char="Ø"/>
            </a:pPr>
            <a:r>
              <a:rPr lang="it-IT" sz="2400" dirty="0"/>
              <a:t>La prima parte fornisce un background delle regole UE in tema di PPP, contabilità e trattamento statistico</a:t>
            </a:r>
          </a:p>
          <a:p>
            <a:pPr marL="342900" indent="-342900" algn="just">
              <a:buFont typeface="Wingdings" panose="05000000000000000000" pitchFamily="2" charset="2"/>
              <a:buChar char="Ø"/>
            </a:pPr>
            <a:r>
              <a:rPr lang="it-IT" sz="2400" dirty="0"/>
              <a:t>La seconda parte mette a disposizione una check list, composta di 84 quesiti, che costituiscono un percorso guidato per la definizione del corretto trattamento statistico e contabile di ogni operazione di PPP.</a:t>
            </a:r>
          </a:p>
          <a:p>
            <a:endParaRPr lang="it-IT" dirty="0"/>
          </a:p>
        </p:txBody>
      </p:sp>
    </p:spTree>
    <p:extLst>
      <p:ext uri="{BB962C8B-B14F-4D97-AF65-F5344CB8AC3E}">
        <p14:creationId xmlns:p14="http://schemas.microsoft.com/office/powerpoint/2010/main" val="1579693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a:extLst>
              <a:ext uri="{FF2B5EF4-FFF2-40B4-BE49-F238E27FC236}">
                <a16:creationId xmlns:a16="http://schemas.microsoft.com/office/drawing/2014/main" id="{069F4E90-0262-C200-05A0-071B02397E6B}"/>
              </a:ext>
            </a:extLst>
          </p:cNvPr>
          <p:cNvSpPr/>
          <p:nvPr/>
        </p:nvSpPr>
        <p:spPr>
          <a:xfrm>
            <a:off x="3119215" y="1794616"/>
            <a:ext cx="4657458" cy="1634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IL CRITERIO DEL RISCHIO </a:t>
            </a:r>
          </a:p>
        </p:txBody>
      </p:sp>
      <p:sp>
        <p:nvSpPr>
          <p:cNvPr id="4" name="Freccia angolare in su 3">
            <a:extLst>
              <a:ext uri="{FF2B5EF4-FFF2-40B4-BE49-F238E27FC236}">
                <a16:creationId xmlns:a16="http://schemas.microsoft.com/office/drawing/2014/main" id="{457A2954-F274-E819-21FD-B8C3E96857C7}"/>
              </a:ext>
            </a:extLst>
          </p:cNvPr>
          <p:cNvSpPr/>
          <p:nvPr/>
        </p:nvSpPr>
        <p:spPr>
          <a:xfrm flipV="1">
            <a:off x="7657031" y="3802876"/>
            <a:ext cx="3529413" cy="7776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E0C7BEFF-CABD-40D2-1D73-A1AAE71937F6}"/>
              </a:ext>
            </a:extLst>
          </p:cNvPr>
          <p:cNvPicPr>
            <a:picLocks noChangeAspect="1"/>
          </p:cNvPicPr>
          <p:nvPr/>
        </p:nvPicPr>
        <p:blipFill>
          <a:blip r:embed="rId2"/>
          <a:stretch>
            <a:fillRect/>
          </a:stretch>
        </p:blipFill>
        <p:spPr>
          <a:xfrm flipH="1" flipV="1">
            <a:off x="292270" y="4134084"/>
            <a:ext cx="3074774" cy="777667"/>
          </a:xfrm>
          <a:prstGeom prst="rect">
            <a:avLst/>
          </a:prstGeom>
        </p:spPr>
      </p:pic>
      <p:sp>
        <p:nvSpPr>
          <p:cNvPr id="8" name="CasellaDiTesto 7">
            <a:extLst>
              <a:ext uri="{FF2B5EF4-FFF2-40B4-BE49-F238E27FC236}">
                <a16:creationId xmlns:a16="http://schemas.microsoft.com/office/drawing/2014/main" id="{4E1D2973-5712-0859-1B48-A055EB99C496}"/>
              </a:ext>
            </a:extLst>
          </p:cNvPr>
          <p:cNvSpPr txBox="1"/>
          <p:nvPr/>
        </p:nvSpPr>
        <p:spPr>
          <a:xfrm>
            <a:off x="4274610" y="3505639"/>
            <a:ext cx="3074774" cy="923330"/>
          </a:xfrm>
          <a:prstGeom prst="rect">
            <a:avLst/>
          </a:prstGeom>
          <a:noFill/>
        </p:spPr>
        <p:txBody>
          <a:bodyPr wrap="square" rtlCol="0">
            <a:spAutoFit/>
          </a:bodyPr>
          <a:lstStyle/>
          <a:p>
            <a:pPr algn="just"/>
            <a:r>
              <a:rPr lang="it-IT" dirty="0"/>
              <a:t>ALLA BASE DELLE DECISIONI IN ORDINE AL TRATTAMENTO DEI PPP DAL PUNTO DI VISTA</a:t>
            </a:r>
          </a:p>
        </p:txBody>
      </p:sp>
      <p:sp>
        <p:nvSpPr>
          <p:cNvPr id="9" name="CasellaDiTesto 8">
            <a:extLst>
              <a:ext uri="{FF2B5EF4-FFF2-40B4-BE49-F238E27FC236}">
                <a16:creationId xmlns:a16="http://schemas.microsoft.com/office/drawing/2014/main" id="{033D614C-A820-306B-1511-0E6308539969}"/>
              </a:ext>
            </a:extLst>
          </p:cNvPr>
          <p:cNvSpPr txBox="1"/>
          <p:nvPr/>
        </p:nvSpPr>
        <p:spPr>
          <a:xfrm>
            <a:off x="581114" y="3666146"/>
            <a:ext cx="1880075" cy="369332"/>
          </a:xfrm>
          <a:prstGeom prst="rect">
            <a:avLst/>
          </a:prstGeom>
          <a:noFill/>
        </p:spPr>
        <p:txBody>
          <a:bodyPr wrap="square" rtlCol="0">
            <a:spAutoFit/>
          </a:bodyPr>
          <a:lstStyle/>
          <a:p>
            <a:r>
              <a:rPr lang="it-IT" dirty="0"/>
              <a:t>STATISTICO</a:t>
            </a:r>
          </a:p>
        </p:txBody>
      </p:sp>
      <p:sp>
        <p:nvSpPr>
          <p:cNvPr id="10" name="CasellaDiTesto 9">
            <a:extLst>
              <a:ext uri="{FF2B5EF4-FFF2-40B4-BE49-F238E27FC236}">
                <a16:creationId xmlns:a16="http://schemas.microsoft.com/office/drawing/2014/main" id="{4E686F8E-9369-89E2-175F-21EA7FF54594}"/>
              </a:ext>
            </a:extLst>
          </p:cNvPr>
          <p:cNvSpPr txBox="1"/>
          <p:nvPr/>
        </p:nvSpPr>
        <p:spPr>
          <a:xfrm>
            <a:off x="9161092" y="4802736"/>
            <a:ext cx="2367185" cy="369332"/>
          </a:xfrm>
          <a:prstGeom prst="rect">
            <a:avLst/>
          </a:prstGeom>
          <a:noFill/>
        </p:spPr>
        <p:txBody>
          <a:bodyPr wrap="square" rtlCol="0">
            <a:spAutoFit/>
          </a:bodyPr>
          <a:lstStyle/>
          <a:p>
            <a:r>
              <a:rPr lang="it-IT" dirty="0"/>
              <a:t>                   CONTABILE</a:t>
            </a:r>
          </a:p>
        </p:txBody>
      </p:sp>
    </p:spTree>
    <p:extLst>
      <p:ext uri="{BB962C8B-B14F-4D97-AF65-F5344CB8AC3E}">
        <p14:creationId xmlns:p14="http://schemas.microsoft.com/office/powerpoint/2010/main" val="839064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804CE0E-A462-6C5E-204A-64EC71C97049}"/>
              </a:ext>
            </a:extLst>
          </p:cNvPr>
          <p:cNvSpPr txBox="1"/>
          <p:nvPr/>
        </p:nvSpPr>
        <p:spPr>
          <a:xfrm>
            <a:off x="1" y="760577"/>
            <a:ext cx="12192000" cy="4524315"/>
          </a:xfrm>
          <a:prstGeom prst="rect">
            <a:avLst/>
          </a:prstGeom>
          <a:noFill/>
        </p:spPr>
        <p:txBody>
          <a:bodyPr wrap="square" rtlCol="0">
            <a:spAutoFit/>
          </a:bodyPr>
          <a:lstStyle/>
          <a:p>
            <a:pPr algn="just"/>
            <a:endParaRPr lang="it-IT" sz="3200" dirty="0"/>
          </a:p>
          <a:p>
            <a:pPr algn="just"/>
            <a:endParaRPr lang="it-IT" sz="3200" dirty="0"/>
          </a:p>
          <a:p>
            <a:pPr algn="just"/>
            <a:r>
              <a:rPr lang="it-IT" sz="3200" dirty="0"/>
              <a:t>L’analisi della </a:t>
            </a:r>
            <a:r>
              <a:rPr lang="it-IT" sz="3200" b="1" dirty="0"/>
              <a:t>ripartizione dei rischi </a:t>
            </a:r>
            <a:r>
              <a:rPr lang="it-IT" sz="3200" dirty="0"/>
              <a:t>tra P.A. e operatore privato costituisce il discrimine tra le operazioni c.d. </a:t>
            </a:r>
            <a:r>
              <a:rPr lang="it-IT" sz="3200" b="1" dirty="0"/>
              <a:t>ON BALANCE</a:t>
            </a:r>
            <a:r>
              <a:rPr lang="it-IT" sz="3200" dirty="0"/>
              <a:t>, che presuppongono una contabilizzazione nei conti pubblici dell’opera e dei relativi finanziamenti con una forte incidenza sui vincoli di Maastricht, e le c.d. operazioni </a:t>
            </a:r>
            <a:r>
              <a:rPr lang="it-IT" sz="3200" b="1" dirty="0"/>
              <a:t>OFF BALANCE</a:t>
            </a:r>
            <a:r>
              <a:rPr lang="it-IT" sz="3200" dirty="0"/>
              <a:t>, che trovano contabilizzazione nel bilancio del partner privato incidendo sugli indici di finanza pubblica solo in parte.</a:t>
            </a:r>
          </a:p>
        </p:txBody>
      </p:sp>
    </p:spTree>
    <p:extLst>
      <p:ext uri="{BB962C8B-B14F-4D97-AF65-F5344CB8AC3E}">
        <p14:creationId xmlns:p14="http://schemas.microsoft.com/office/powerpoint/2010/main" val="177798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A77DA1D-41D2-CF7F-2A6D-1F65DDAD9B9B}"/>
              </a:ext>
            </a:extLst>
          </p:cNvPr>
          <p:cNvSpPr txBox="1"/>
          <p:nvPr/>
        </p:nvSpPr>
        <p:spPr>
          <a:xfrm>
            <a:off x="0" y="1239140"/>
            <a:ext cx="12192001" cy="4524315"/>
          </a:xfrm>
          <a:prstGeom prst="rect">
            <a:avLst/>
          </a:prstGeom>
          <a:noFill/>
        </p:spPr>
        <p:txBody>
          <a:bodyPr wrap="square" rtlCol="0">
            <a:spAutoFit/>
          </a:bodyPr>
          <a:lstStyle/>
          <a:p>
            <a:pPr algn="just"/>
            <a:r>
              <a:rPr lang="it-IT" sz="2800" dirty="0"/>
              <a:t>IL  MANUAL ON GOVERNMENT DEFICIT AND DEBT (MGDD) dell’</a:t>
            </a:r>
            <a:r>
              <a:rPr lang="it-IT" sz="2800" b="1" dirty="0"/>
              <a:t>Eurostat</a:t>
            </a:r>
            <a:r>
              <a:rPr lang="it-IT" sz="2800" dirty="0"/>
              <a:t> solleva diverse questioni in ordine al bilancio nel quale devono essere iscritti i PPP.</a:t>
            </a:r>
          </a:p>
          <a:p>
            <a:pPr marL="457200" indent="-457200" algn="just">
              <a:buFont typeface="Wingdings" panose="05000000000000000000" pitchFamily="2" charset="2"/>
              <a:buChar char="q"/>
            </a:pPr>
            <a:r>
              <a:rPr lang="it-IT" sz="2800" b="1" dirty="0"/>
              <a:t>NEL BILANCIO PUBBLICO </a:t>
            </a:r>
            <a:r>
              <a:rPr lang="it-IT" sz="2800" dirty="0"/>
              <a:t>(contabilizzazione on balance </a:t>
            </a:r>
            <a:r>
              <a:rPr lang="it-IT" sz="2800" dirty="0" err="1"/>
              <a:t>shett</a:t>
            </a:r>
            <a:r>
              <a:rPr lang="it-IT" sz="2800" dirty="0"/>
              <a:t>): quando la maggior parte dei rischi si presume in capo alla pubblica amministrazione e, di conseguenza, entrate e spese incideranno sull’indebitamento netto, mentre le passività andranno ad accumularsi allo stock del debito pubblico rilevante ai fini del PSC.</a:t>
            </a:r>
          </a:p>
          <a:p>
            <a:pPr marL="457200" indent="-457200" algn="just">
              <a:buFont typeface="Wingdings" panose="05000000000000000000" pitchFamily="2" charset="2"/>
              <a:buChar char="q"/>
            </a:pPr>
            <a:r>
              <a:rPr lang="it-IT" sz="2800" b="1" dirty="0"/>
              <a:t>NEL BILANCIO DEL PARTNER PRIVATO </a:t>
            </a:r>
            <a:r>
              <a:rPr lang="it-IT" sz="2800" dirty="0"/>
              <a:t>(off balance </a:t>
            </a:r>
            <a:r>
              <a:rPr lang="it-IT" sz="2800" dirty="0" err="1"/>
              <a:t>sheet</a:t>
            </a:r>
            <a:r>
              <a:rPr lang="it-IT" sz="2800" dirty="0"/>
              <a:t>): quando il privato assuma almeno due tra i rischi di domanda, di costruzione e di disponibilità.</a:t>
            </a:r>
          </a:p>
          <a:p>
            <a:pPr algn="just"/>
            <a:endParaRPr lang="it-IT" dirty="0"/>
          </a:p>
          <a:p>
            <a:pPr algn="just"/>
            <a:endParaRPr lang="it-IT" dirty="0"/>
          </a:p>
        </p:txBody>
      </p:sp>
    </p:spTree>
    <p:extLst>
      <p:ext uri="{BB962C8B-B14F-4D97-AF65-F5344CB8AC3E}">
        <p14:creationId xmlns:p14="http://schemas.microsoft.com/office/powerpoint/2010/main" val="176301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9CA9DF9-DF9A-7EE7-5801-084D032F56CE}"/>
              </a:ext>
            </a:extLst>
          </p:cNvPr>
          <p:cNvSpPr txBox="1"/>
          <p:nvPr/>
        </p:nvSpPr>
        <p:spPr>
          <a:xfrm>
            <a:off x="94004" y="982766"/>
            <a:ext cx="11998295" cy="4524315"/>
          </a:xfrm>
          <a:prstGeom prst="rect">
            <a:avLst/>
          </a:prstGeom>
          <a:noFill/>
        </p:spPr>
        <p:txBody>
          <a:bodyPr wrap="square" rtlCol="0">
            <a:spAutoFit/>
          </a:bodyPr>
          <a:lstStyle/>
          <a:p>
            <a:pPr algn="just"/>
            <a:r>
              <a:rPr lang="it-IT" sz="3200" b="0" i="0" u="none" strike="noStrike" baseline="0" dirty="0">
                <a:solidFill>
                  <a:srgbClr val="333F50"/>
                </a:solidFill>
              </a:rPr>
              <a:t>Secondo il metodo patrimoniale le operazioni di partenariato pubblico-privato non impattano sul debito delle pubbliche amministrazioni. Infatti:</a:t>
            </a:r>
          </a:p>
          <a:p>
            <a:pPr algn="just"/>
            <a:endParaRPr lang="it-IT" sz="3200" b="0" i="0" u="none" strike="noStrike" baseline="0" dirty="0">
              <a:solidFill>
                <a:srgbClr val="333F50"/>
              </a:solidFill>
            </a:endParaRPr>
          </a:p>
          <a:p>
            <a:pPr marL="457200" indent="-457200" algn="just">
              <a:buFont typeface="Wingdings" panose="05000000000000000000" pitchFamily="2" charset="2"/>
              <a:buChar char="ü"/>
            </a:pPr>
            <a:r>
              <a:rPr lang="it-IT" sz="3200" b="0" i="0" u="none" strike="noStrike" baseline="0" dirty="0">
                <a:solidFill>
                  <a:srgbClr val="333F50"/>
                </a:solidFill>
              </a:rPr>
              <a:t>canoni corrisposti all’operatore economico vengono contabilizzati come spesa corrente;</a:t>
            </a:r>
          </a:p>
          <a:p>
            <a:pPr marL="457200" indent="-457200" algn="just">
              <a:buFont typeface="Wingdings" panose="05000000000000000000" pitchFamily="2" charset="2"/>
              <a:buChar char="ü"/>
            </a:pPr>
            <a:endParaRPr lang="it-IT" sz="3200" b="0" i="0" u="none" strike="noStrike" baseline="0" dirty="0">
              <a:solidFill>
                <a:srgbClr val="333F50"/>
              </a:solidFill>
            </a:endParaRPr>
          </a:p>
          <a:p>
            <a:pPr marL="457200" indent="-457200" algn="just">
              <a:buFont typeface="Wingdings" panose="05000000000000000000" pitchFamily="2" charset="2"/>
              <a:buChar char="ü"/>
            </a:pPr>
            <a:r>
              <a:rPr lang="it-IT" sz="3200" b="0" i="0" u="none" strike="noStrike" baseline="0" dirty="0">
                <a:solidFill>
                  <a:srgbClr val="333F50"/>
                </a:solidFill>
              </a:rPr>
              <a:t>l’opera entra a patrimonio solo tramite l’eventuale contributo in c/investimenti o il valore di riscatto finale.</a:t>
            </a:r>
          </a:p>
        </p:txBody>
      </p:sp>
    </p:spTree>
    <p:extLst>
      <p:ext uri="{BB962C8B-B14F-4D97-AF65-F5344CB8AC3E}">
        <p14:creationId xmlns:p14="http://schemas.microsoft.com/office/powerpoint/2010/main" val="3086281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D5DA432-2A04-3D6A-E9AB-03A3C7D45813}"/>
              </a:ext>
            </a:extLst>
          </p:cNvPr>
          <p:cNvSpPr txBox="1"/>
          <p:nvPr/>
        </p:nvSpPr>
        <p:spPr>
          <a:xfrm>
            <a:off x="1" y="914400"/>
            <a:ext cx="12192000" cy="5262979"/>
          </a:xfrm>
          <a:prstGeom prst="rect">
            <a:avLst/>
          </a:prstGeom>
          <a:noFill/>
        </p:spPr>
        <p:txBody>
          <a:bodyPr wrap="square" rtlCol="0">
            <a:spAutoFit/>
          </a:bodyPr>
          <a:lstStyle/>
          <a:p>
            <a:pPr algn="just"/>
            <a:r>
              <a:rPr lang="it-IT" sz="2800" b="0" i="0" u="none" strike="noStrike" baseline="0" dirty="0">
                <a:solidFill>
                  <a:srgbClr val="333F50"/>
                </a:solidFill>
                <a:latin typeface="Calibri" panose="020F0502020204030204" pitchFamily="34" charset="0"/>
              </a:rPr>
              <a:t>Secondo il metodo finanziario,  le operazioni di partenariato pubblico-privato impattano sul debito pubblico. Infatti:</a:t>
            </a:r>
          </a:p>
          <a:p>
            <a:pPr algn="just"/>
            <a:endParaRPr lang="it-IT" sz="2800" b="0" i="0" u="none" strike="noStrike" baseline="0" dirty="0">
              <a:solidFill>
                <a:srgbClr val="333F50"/>
              </a:solidFill>
              <a:latin typeface="Calibri" panose="020F0502020204030204" pitchFamily="34" charset="0"/>
            </a:endParaRPr>
          </a:p>
          <a:p>
            <a:pPr marL="571500" indent="-571500" algn="just">
              <a:buAutoNum type="romanLcPeriod"/>
            </a:pPr>
            <a:r>
              <a:rPr lang="it-IT" sz="2800" b="0" i="0" u="none" strike="noStrike" baseline="0" dirty="0">
                <a:solidFill>
                  <a:srgbClr val="333F50"/>
                </a:solidFill>
                <a:latin typeface="Calibri" panose="020F0502020204030204" pitchFamily="34" charset="0"/>
              </a:rPr>
              <a:t>alla consegna, occorre registrare l’acquisizione a patrimonio dell’intero valore dell’opera e accendere contestualmente il debito nei confronti dell’operatore economico;</a:t>
            </a:r>
          </a:p>
          <a:p>
            <a:pPr algn="just"/>
            <a:endParaRPr lang="it-IT" sz="2800" b="0" i="0" u="none" strike="noStrike" baseline="0" dirty="0">
              <a:solidFill>
                <a:srgbClr val="333F50"/>
              </a:solidFill>
              <a:latin typeface="Calibri" panose="020F0502020204030204" pitchFamily="34" charset="0"/>
            </a:endParaRPr>
          </a:p>
          <a:p>
            <a:pPr algn="just"/>
            <a:r>
              <a:rPr lang="it-IT" sz="2800" b="0" i="0" u="none" strike="noStrike" baseline="0" dirty="0">
                <a:solidFill>
                  <a:srgbClr val="333F50"/>
                </a:solidFill>
                <a:latin typeface="Calibri" panose="020F0502020204030204" pitchFamily="34" charset="0"/>
              </a:rPr>
              <a:t>ii. i canoni corrisposti all’operatore economico vengono contabilizzati come rimborso della quota di debito, distintamente per parte corrente e parte in conto capitale, secondo il piano di ammortamento;</a:t>
            </a:r>
          </a:p>
          <a:p>
            <a:pPr algn="just"/>
            <a:endParaRPr lang="it-IT" sz="2800" b="0" i="0" u="none" strike="noStrike" baseline="0" dirty="0">
              <a:solidFill>
                <a:srgbClr val="333F50"/>
              </a:solidFill>
              <a:latin typeface="Calibri" panose="020F0502020204030204" pitchFamily="34" charset="0"/>
            </a:endParaRPr>
          </a:p>
          <a:p>
            <a:pPr algn="just"/>
            <a:r>
              <a:rPr lang="it-IT" sz="2800" b="0" i="0" u="none" strike="noStrike" baseline="0" dirty="0">
                <a:solidFill>
                  <a:srgbClr val="333F50"/>
                </a:solidFill>
                <a:latin typeface="Calibri" panose="020F0502020204030204" pitchFamily="34" charset="0"/>
              </a:rPr>
              <a:t>iii. il valore di riscatto finale viene contabilizzato come spesa di investimento.</a:t>
            </a:r>
            <a:endParaRPr lang="it-IT" sz="2800" dirty="0"/>
          </a:p>
        </p:txBody>
      </p:sp>
    </p:spTree>
    <p:extLst>
      <p:ext uri="{BB962C8B-B14F-4D97-AF65-F5344CB8AC3E}">
        <p14:creationId xmlns:p14="http://schemas.microsoft.com/office/powerpoint/2010/main" val="2603616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un angolo arrotondato 1">
            <a:extLst>
              <a:ext uri="{FF2B5EF4-FFF2-40B4-BE49-F238E27FC236}">
                <a16:creationId xmlns:a16="http://schemas.microsoft.com/office/drawing/2014/main" id="{8D48045B-AD6D-9D10-C2E0-2D486FF88E68}"/>
              </a:ext>
            </a:extLst>
          </p:cNvPr>
          <p:cNvSpPr/>
          <p:nvPr/>
        </p:nvSpPr>
        <p:spPr>
          <a:xfrm>
            <a:off x="1" y="1743342"/>
            <a:ext cx="3956702" cy="124768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OPERE TENDENZIALMENTE TIEPIDE O FREDDE (SCUOLE, CARCERI, OSPEDALI):</a:t>
            </a:r>
          </a:p>
        </p:txBody>
      </p:sp>
      <p:sp>
        <p:nvSpPr>
          <p:cNvPr id="3" name="Freccia destra rientrata 2">
            <a:extLst>
              <a:ext uri="{FF2B5EF4-FFF2-40B4-BE49-F238E27FC236}">
                <a16:creationId xmlns:a16="http://schemas.microsoft.com/office/drawing/2014/main" id="{C367F7CB-989C-31C4-F666-BE6039671AD5}"/>
              </a:ext>
            </a:extLst>
          </p:cNvPr>
          <p:cNvSpPr/>
          <p:nvPr/>
        </p:nvSpPr>
        <p:spPr>
          <a:xfrm>
            <a:off x="5195843" y="2298819"/>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con angoli arrotondati 3">
            <a:extLst>
              <a:ext uri="{FF2B5EF4-FFF2-40B4-BE49-F238E27FC236}">
                <a16:creationId xmlns:a16="http://schemas.microsoft.com/office/drawing/2014/main" id="{4B0024AC-382A-B9F8-C844-9C0B711A2509}"/>
              </a:ext>
            </a:extLst>
          </p:cNvPr>
          <p:cNvSpPr/>
          <p:nvPr/>
        </p:nvSpPr>
        <p:spPr>
          <a:xfrm>
            <a:off x="7263925" y="1016950"/>
            <a:ext cx="2922662" cy="28884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IL RISCHIO DI DOMANDA E’ POCO APPLICABILE DAL MOMENTO CHE L’UTENZA FINALE NON HA LIBERTA’ DI SCELTA IN ORDINE ALLA FORNITURA DEI SERVIZI</a:t>
            </a:r>
          </a:p>
        </p:txBody>
      </p:sp>
      <p:sp>
        <p:nvSpPr>
          <p:cNvPr id="5" name="Freccia a sinistra 4">
            <a:extLst>
              <a:ext uri="{FF2B5EF4-FFF2-40B4-BE49-F238E27FC236}">
                <a16:creationId xmlns:a16="http://schemas.microsoft.com/office/drawing/2014/main" id="{70F25D92-C968-D409-3589-5A1B058FF2FA}"/>
              </a:ext>
            </a:extLst>
          </p:cNvPr>
          <p:cNvSpPr/>
          <p:nvPr/>
        </p:nvSpPr>
        <p:spPr>
          <a:xfrm rot="17220797">
            <a:off x="3388259" y="3169535"/>
            <a:ext cx="65468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7DD6BF00-9B44-1595-B4E4-40ECB8C3B795}"/>
              </a:ext>
            </a:extLst>
          </p:cNvPr>
          <p:cNvSpPr/>
          <p:nvPr/>
        </p:nvSpPr>
        <p:spPr>
          <a:xfrm>
            <a:off x="1136591" y="3795767"/>
            <a:ext cx="5503491" cy="2083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PER CAPIRE SE OPERAZIONE E’ OFF BALANCE OVVERO ON BALANCE BISOGNA VERIFICARE SE IN CAPO AL PRIVATO E’ TRASFERITO IL RISCHIO DI COSTRUZIONE E IL RISCHIO DISPONIBILITA’ </a:t>
            </a:r>
          </a:p>
        </p:txBody>
      </p:sp>
      <p:sp>
        <p:nvSpPr>
          <p:cNvPr id="7" name="CasellaDiTesto 6">
            <a:extLst>
              <a:ext uri="{FF2B5EF4-FFF2-40B4-BE49-F238E27FC236}">
                <a16:creationId xmlns:a16="http://schemas.microsoft.com/office/drawing/2014/main" id="{80F9FB64-A811-5C0B-6D72-8C12DC004442}"/>
              </a:ext>
            </a:extLst>
          </p:cNvPr>
          <p:cNvSpPr txBox="1"/>
          <p:nvPr/>
        </p:nvSpPr>
        <p:spPr>
          <a:xfrm>
            <a:off x="0" y="820396"/>
            <a:ext cx="4043090" cy="369332"/>
          </a:xfrm>
          <a:prstGeom prst="rect">
            <a:avLst/>
          </a:prstGeom>
          <a:noFill/>
        </p:spPr>
        <p:txBody>
          <a:bodyPr wrap="square" rtlCol="0">
            <a:spAutoFit/>
          </a:bodyPr>
          <a:lstStyle/>
          <a:p>
            <a:r>
              <a:rPr lang="it-IT" dirty="0"/>
              <a:t>UN ESEMPIO…..</a:t>
            </a:r>
          </a:p>
        </p:txBody>
      </p:sp>
    </p:spTree>
    <p:extLst>
      <p:ext uri="{BB962C8B-B14F-4D97-AF65-F5344CB8AC3E}">
        <p14:creationId xmlns:p14="http://schemas.microsoft.com/office/powerpoint/2010/main" val="290255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a:extLst>
              <a:ext uri="{FF2B5EF4-FFF2-40B4-BE49-F238E27FC236}">
                <a16:creationId xmlns:a16="http://schemas.microsoft.com/office/drawing/2014/main" id="{E46C5FE2-E71C-EFA5-2573-78F777DF8264}"/>
              </a:ext>
            </a:extLst>
          </p:cNvPr>
          <p:cNvGraphicFramePr/>
          <p:nvPr>
            <p:extLst>
              <p:ext uri="{D42A27DB-BD31-4B8C-83A1-F6EECF244321}">
                <p14:modId xmlns:p14="http://schemas.microsoft.com/office/powerpoint/2010/main" val="285377578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953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A755B29-B97F-187B-1A2E-89DBF55558FA}"/>
              </a:ext>
            </a:extLst>
          </p:cNvPr>
          <p:cNvSpPr txBox="1"/>
          <p:nvPr/>
        </p:nvSpPr>
        <p:spPr>
          <a:xfrm>
            <a:off x="0" y="777667"/>
            <a:ext cx="12192000" cy="6186309"/>
          </a:xfrm>
          <a:prstGeom prst="rect">
            <a:avLst/>
          </a:prstGeom>
          <a:noFill/>
        </p:spPr>
        <p:txBody>
          <a:bodyPr wrap="square" rtlCol="0">
            <a:spAutoFit/>
          </a:bodyPr>
          <a:lstStyle/>
          <a:p>
            <a:r>
              <a:rPr lang="it-IT" dirty="0"/>
              <a:t>…….ULTERIORI ESEMPI</a:t>
            </a:r>
          </a:p>
          <a:p>
            <a:endParaRPr lang="it-IT" dirty="0"/>
          </a:p>
          <a:p>
            <a:r>
              <a:rPr lang="it-IT" b="1" dirty="0"/>
              <a:t>OPERE A TARIFFAZIONE SULL’UTENZA </a:t>
            </a:r>
          </a:p>
          <a:p>
            <a:endParaRPr lang="it-IT" dirty="0"/>
          </a:p>
          <a:p>
            <a:pPr marL="285750" indent="-285750" algn="just">
              <a:buFont typeface="Arial" panose="020B0604020202020204" pitchFamily="34" charset="0"/>
              <a:buChar char="•"/>
            </a:pPr>
            <a:r>
              <a:rPr lang="it-IT" dirty="0"/>
              <a:t>SE L’OPERA NON E’ SUPPORTATA DALL’AMMINISTRAZIONE PUBBLICA ED I RISCHI RICADONO INTERAMENTE IN CAPO AL PRIVATO, ESSA NON TROVERA’ ESPRESSIONE NEL BILANCIO PUBBLICO</a:t>
            </a:r>
          </a:p>
          <a:p>
            <a:endParaRPr lang="it-IT" dirty="0"/>
          </a:p>
          <a:p>
            <a:r>
              <a:rPr lang="it-IT" b="1" dirty="0"/>
              <a:t>PROGETTI CHE PREVEDONO UN INTERVENTO DA PARTE DELLA P.A.</a:t>
            </a:r>
          </a:p>
          <a:p>
            <a:pPr marL="285750" indent="-285750">
              <a:buFont typeface="Arial" panose="020B0604020202020204" pitchFamily="34" charset="0"/>
              <a:buChar char="•"/>
            </a:pPr>
            <a:endParaRPr lang="it-IT" b="1" dirty="0"/>
          </a:p>
          <a:p>
            <a:pPr marL="285750" indent="-285750" algn="just">
              <a:buFont typeface="Arial" panose="020B0604020202020204" pitchFamily="34" charset="0"/>
              <a:buChar char="•"/>
            </a:pPr>
            <a:r>
              <a:rPr lang="it-IT" dirty="0"/>
              <a:t>NEL CASO DI CONTRIBUTO IN CONTO GESTIONE (cioè un’integrazione dei ricavi che si configurano come spese correnti) O CONTRIBUTI IN CONTO CAPITALE A FONDO PERDUTO, PER STABILIRE A QUALE BILANCIO IMPUTARE L’OPERA OCCORRE RIPRENDERE LA VALUTAZIONE DEL SEC IN ORDINE AL PESO DI TALI CONTRIBUTI SUL COSTO DEL CAPITALE:</a:t>
            </a:r>
          </a:p>
          <a:p>
            <a:pPr marL="285750" indent="-285750" algn="just">
              <a:buFont typeface="Arial" panose="020B0604020202020204" pitchFamily="34" charset="0"/>
              <a:buChar char="•"/>
            </a:pPr>
            <a:endParaRPr lang="it-IT" dirty="0"/>
          </a:p>
          <a:p>
            <a:pPr algn="just"/>
            <a:r>
              <a:rPr lang="it-IT" b="1" dirty="0"/>
              <a:t>SE PARI AL 50% </a:t>
            </a:r>
            <a:r>
              <a:rPr lang="it-IT" dirty="0"/>
              <a:t>sarà per la P.A. un’opera da contabilizzare </a:t>
            </a:r>
            <a:r>
              <a:rPr lang="it-IT" b="1" dirty="0"/>
              <a:t>on balance</a:t>
            </a:r>
            <a:r>
              <a:rPr lang="it-IT" dirty="0"/>
              <a:t>: l’asset dovrà essere registrato nel conto del patrimonio della P.A con la registrazione di un debito figurativo, da conteggiarsi ai fini del calcolo dello stock di debito; i canoni pagati dalla P.A. al partner privato verranno considerati come rimborsi di prestiti scissi in quote capitale e quote interessi</a:t>
            </a:r>
          </a:p>
          <a:p>
            <a:pPr algn="just"/>
            <a:r>
              <a:rPr lang="it-IT" b="1" dirty="0"/>
              <a:t>SE INFERIORE AL 50% </a:t>
            </a:r>
            <a:r>
              <a:rPr lang="it-IT" dirty="0"/>
              <a:t>non rientrerà nel perimetro dei bilanci pubblici (verranno contabilizzati solo i canoni per l’utilizzo delle opere e del servizio, con un impatto negativo limitato sull’indebitamento netto, che è uno stock di flusso)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endParaRPr lang="it-IT" dirty="0"/>
          </a:p>
          <a:p>
            <a:endParaRPr lang="it-IT" dirty="0"/>
          </a:p>
        </p:txBody>
      </p:sp>
    </p:spTree>
    <p:extLst>
      <p:ext uri="{BB962C8B-B14F-4D97-AF65-F5344CB8AC3E}">
        <p14:creationId xmlns:p14="http://schemas.microsoft.com/office/powerpoint/2010/main" val="3455213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3">
            <a:extLst>
              <a:ext uri="{FF2B5EF4-FFF2-40B4-BE49-F238E27FC236}">
                <a16:creationId xmlns:a16="http://schemas.microsoft.com/office/drawing/2014/main" id="{3C76FCAC-C08E-7742-A82C-EA8CFF0F1FCB}"/>
              </a:ext>
            </a:extLst>
          </p:cNvPr>
          <p:cNvGraphicFramePr>
            <a:graphicFrameLocks noGrp="1"/>
          </p:cNvGraphicFramePr>
          <p:nvPr/>
        </p:nvGraphicFramePr>
        <p:xfrm>
          <a:off x="632389" y="1461331"/>
          <a:ext cx="10579693" cy="4798518"/>
        </p:xfrm>
        <a:graphic>
          <a:graphicData uri="http://schemas.openxmlformats.org/drawingml/2006/table">
            <a:tbl>
              <a:tblPr firstRow="1" bandRow="1">
                <a:tableStyleId>{5C22544A-7EE6-4342-B048-85BDC9FD1C3A}</a:tableStyleId>
              </a:tblPr>
              <a:tblGrid>
                <a:gridCol w="1905494">
                  <a:extLst>
                    <a:ext uri="{9D8B030D-6E8A-4147-A177-3AD203B41FA5}">
                      <a16:colId xmlns:a16="http://schemas.microsoft.com/office/drawing/2014/main" val="1171279533"/>
                    </a:ext>
                  </a:extLst>
                </a:gridCol>
                <a:gridCol w="2305856">
                  <a:extLst>
                    <a:ext uri="{9D8B030D-6E8A-4147-A177-3AD203B41FA5}">
                      <a16:colId xmlns:a16="http://schemas.microsoft.com/office/drawing/2014/main" val="3344667049"/>
                    </a:ext>
                  </a:extLst>
                </a:gridCol>
                <a:gridCol w="2122781">
                  <a:extLst>
                    <a:ext uri="{9D8B030D-6E8A-4147-A177-3AD203B41FA5}">
                      <a16:colId xmlns:a16="http://schemas.microsoft.com/office/drawing/2014/main" val="1551525397"/>
                    </a:ext>
                  </a:extLst>
                </a:gridCol>
                <a:gridCol w="2122781">
                  <a:extLst>
                    <a:ext uri="{9D8B030D-6E8A-4147-A177-3AD203B41FA5}">
                      <a16:colId xmlns:a16="http://schemas.microsoft.com/office/drawing/2014/main" val="4024413200"/>
                    </a:ext>
                  </a:extLst>
                </a:gridCol>
                <a:gridCol w="2122781">
                  <a:extLst>
                    <a:ext uri="{9D8B030D-6E8A-4147-A177-3AD203B41FA5}">
                      <a16:colId xmlns:a16="http://schemas.microsoft.com/office/drawing/2014/main" val="3084768088"/>
                    </a:ext>
                  </a:extLst>
                </a:gridCol>
              </a:tblGrid>
              <a:tr h="626613">
                <a:tc>
                  <a:txBody>
                    <a:bodyPr/>
                    <a:lstStyle/>
                    <a:p>
                      <a:endParaRPr lang="it-IT"/>
                    </a:p>
                  </a:txBody>
                  <a:tcPr/>
                </a:tc>
                <a:tc>
                  <a:txBody>
                    <a:bodyPr/>
                    <a:lstStyle/>
                    <a:p>
                      <a:r>
                        <a:rPr lang="it-IT" dirty="0"/>
                        <a:t>Rischio di costruzione</a:t>
                      </a:r>
                    </a:p>
                  </a:txBody>
                  <a:tcPr/>
                </a:tc>
                <a:tc>
                  <a:txBody>
                    <a:bodyPr/>
                    <a:lstStyle/>
                    <a:p>
                      <a:r>
                        <a:rPr lang="it-IT" dirty="0"/>
                        <a:t>Rischio di domanda</a:t>
                      </a:r>
                    </a:p>
                  </a:txBody>
                  <a:tcPr/>
                </a:tc>
                <a:tc>
                  <a:txBody>
                    <a:bodyPr/>
                    <a:lstStyle/>
                    <a:p>
                      <a:r>
                        <a:rPr lang="it-IT" dirty="0"/>
                        <a:t>Rischio di disponibilità</a:t>
                      </a:r>
                    </a:p>
                  </a:txBody>
                  <a:tcPr/>
                </a:tc>
                <a:tc>
                  <a:txBody>
                    <a:bodyPr/>
                    <a:lstStyle/>
                    <a:p>
                      <a:r>
                        <a:rPr lang="it-IT" dirty="0"/>
                        <a:t>ON/OFF Balance</a:t>
                      </a:r>
                    </a:p>
                  </a:txBody>
                  <a:tcPr/>
                </a:tc>
                <a:extLst>
                  <a:ext uri="{0D108BD9-81ED-4DB2-BD59-A6C34878D82A}">
                    <a16:rowId xmlns:a16="http://schemas.microsoft.com/office/drawing/2014/main" val="1916631763"/>
                  </a:ext>
                </a:extLst>
              </a:tr>
              <a:tr h="504120">
                <a:tc>
                  <a:txBody>
                    <a:bodyPr/>
                    <a:lstStyle/>
                    <a:p>
                      <a:endParaRPr lang="it-IT"/>
                    </a:p>
                  </a:txBody>
                  <a:tcPr/>
                </a:tc>
                <a:tc>
                  <a:txBody>
                    <a:bodyPr/>
                    <a:lstStyle/>
                    <a:p>
                      <a:endParaRPr lang="it-IT"/>
                    </a:p>
                  </a:txBody>
                  <a:tcPr/>
                </a:tc>
                <a:tc>
                  <a:txBody>
                    <a:bodyPr/>
                    <a:lstStyle/>
                    <a:p>
                      <a:r>
                        <a:rPr lang="it-IT" sz="1800" dirty="0"/>
                        <a:t>AMMINISTRAZIONE</a:t>
                      </a:r>
                    </a:p>
                  </a:txBody>
                  <a:tcPr/>
                </a:tc>
                <a:tc>
                  <a:txBody>
                    <a:bodyPr/>
                    <a:lstStyle/>
                    <a:p>
                      <a:r>
                        <a:rPr lang="it-IT" dirty="0"/>
                        <a:t>AMMINISTRAZIONE</a:t>
                      </a:r>
                    </a:p>
                  </a:txBody>
                  <a:tcPr/>
                </a:tc>
                <a:tc>
                  <a:txBody>
                    <a:bodyPr/>
                    <a:lstStyle/>
                    <a:p>
                      <a:r>
                        <a:rPr lang="it-IT" dirty="0"/>
                        <a:t>ON</a:t>
                      </a:r>
                    </a:p>
                  </a:txBody>
                  <a:tcPr/>
                </a:tc>
                <a:extLst>
                  <a:ext uri="{0D108BD9-81ED-4DB2-BD59-A6C34878D82A}">
                    <a16:rowId xmlns:a16="http://schemas.microsoft.com/office/drawing/2014/main" val="1693098601"/>
                  </a:ext>
                </a:extLst>
              </a:tr>
              <a:tr h="502373">
                <a:tc>
                  <a:txBody>
                    <a:bodyPr/>
                    <a:lstStyle/>
                    <a:p>
                      <a:endParaRPr lang="it-IT"/>
                    </a:p>
                  </a:txBody>
                  <a:tcPr/>
                </a:tc>
                <a:tc>
                  <a:txBody>
                    <a:bodyPr/>
                    <a:lstStyle/>
                    <a:p>
                      <a:r>
                        <a:rPr lang="it-IT" sz="1800" dirty="0"/>
                        <a:t>AMMINISTRAZIONE</a:t>
                      </a:r>
                    </a:p>
                  </a:txBody>
                  <a:tcPr/>
                </a:tc>
                <a:tc>
                  <a:txBody>
                    <a:bodyPr/>
                    <a:lstStyle/>
                    <a:p>
                      <a:endParaRPr lang="it-IT"/>
                    </a:p>
                  </a:txBody>
                  <a:tcPr/>
                </a:tc>
                <a:tc>
                  <a:txBody>
                    <a:bodyPr/>
                    <a:lstStyle/>
                    <a:p>
                      <a:r>
                        <a:rPr lang="it-IT" dirty="0"/>
                        <a:t>PARTNER PRIVATO</a:t>
                      </a:r>
                    </a:p>
                  </a:txBody>
                  <a:tcPr/>
                </a:tc>
                <a:tc>
                  <a:txBody>
                    <a:bodyPr/>
                    <a:lstStyle/>
                    <a:p>
                      <a:r>
                        <a:rPr lang="it-IT" dirty="0"/>
                        <a:t>ON</a:t>
                      </a:r>
                    </a:p>
                  </a:txBody>
                  <a:tcPr/>
                </a:tc>
                <a:extLst>
                  <a:ext uri="{0D108BD9-81ED-4DB2-BD59-A6C34878D82A}">
                    <a16:rowId xmlns:a16="http://schemas.microsoft.com/office/drawing/2014/main" val="2357631587"/>
                  </a:ext>
                </a:extLst>
              </a:tr>
              <a:tr h="502373">
                <a:tc>
                  <a:txBody>
                    <a:bodyPr/>
                    <a:lstStyle/>
                    <a:p>
                      <a:endParaRPr lang="it-IT"/>
                    </a:p>
                  </a:txBody>
                  <a:tcPr/>
                </a:tc>
                <a:tc>
                  <a:txBody>
                    <a:bodyPr/>
                    <a:lstStyle/>
                    <a:p>
                      <a:endParaRPr lang="it-IT"/>
                    </a:p>
                  </a:txBody>
                  <a:tcPr/>
                </a:tc>
                <a:tc>
                  <a:txBody>
                    <a:bodyPr/>
                    <a:lstStyle/>
                    <a:p>
                      <a:r>
                        <a:rPr lang="it-IT" dirty="0"/>
                        <a:t>PARTNER PRIVATO</a:t>
                      </a:r>
                    </a:p>
                  </a:txBody>
                  <a:tcPr/>
                </a:tc>
                <a:tc>
                  <a:txBody>
                    <a:bodyPr/>
                    <a:lstStyle/>
                    <a:p>
                      <a:r>
                        <a:rPr lang="it-IT" dirty="0"/>
                        <a:t>AMMINISTRAZIONE</a:t>
                      </a:r>
                    </a:p>
                  </a:txBody>
                  <a:tcPr/>
                </a:tc>
                <a:tc>
                  <a:txBody>
                    <a:bodyPr/>
                    <a:lstStyle/>
                    <a:p>
                      <a:r>
                        <a:rPr lang="it-IT" dirty="0"/>
                        <a:t>ON</a:t>
                      </a:r>
                    </a:p>
                  </a:txBody>
                  <a:tcPr/>
                </a:tc>
                <a:extLst>
                  <a:ext uri="{0D108BD9-81ED-4DB2-BD59-A6C34878D82A}">
                    <a16:rowId xmlns:a16="http://schemas.microsoft.com/office/drawing/2014/main" val="745589862"/>
                  </a:ext>
                </a:extLst>
              </a:tr>
              <a:tr h="626613">
                <a:tc>
                  <a:txBody>
                    <a:bodyPr/>
                    <a:lstStyle/>
                    <a:p>
                      <a:r>
                        <a:rPr lang="it-IT" dirty="0"/>
                        <a:t>Chi si assume il rischio?</a:t>
                      </a:r>
                    </a:p>
                  </a:txBody>
                  <a:tcPr/>
                </a:tc>
                <a:tc>
                  <a:txBody>
                    <a:bodyPr/>
                    <a:lstStyle/>
                    <a:p>
                      <a:endParaRPr lang="it-IT"/>
                    </a:p>
                  </a:txBody>
                  <a:tcPr/>
                </a:tc>
                <a:tc>
                  <a:txBody>
                    <a:bodyPr/>
                    <a:lstStyle/>
                    <a:p>
                      <a:endParaRPr lang="it-IT"/>
                    </a:p>
                  </a:txBody>
                  <a:tcPr/>
                </a:tc>
                <a:tc>
                  <a:txBody>
                    <a:bodyPr/>
                    <a:lstStyle/>
                    <a:p>
                      <a:r>
                        <a:rPr lang="it-IT" dirty="0"/>
                        <a:t>PARTNER PRIVATO</a:t>
                      </a:r>
                    </a:p>
                  </a:txBody>
                  <a:tcPr/>
                </a:tc>
                <a:tc>
                  <a:txBody>
                    <a:bodyPr/>
                    <a:lstStyle/>
                    <a:p>
                      <a:r>
                        <a:rPr lang="it-IT" dirty="0"/>
                        <a:t>ON</a:t>
                      </a:r>
                    </a:p>
                  </a:txBody>
                  <a:tcPr/>
                </a:tc>
                <a:extLst>
                  <a:ext uri="{0D108BD9-81ED-4DB2-BD59-A6C34878D82A}">
                    <a16:rowId xmlns:a16="http://schemas.microsoft.com/office/drawing/2014/main" val="1596121353"/>
                  </a:ext>
                </a:extLst>
              </a:tr>
              <a:tr h="502373">
                <a:tc>
                  <a:txBody>
                    <a:bodyPr/>
                    <a:lstStyle/>
                    <a:p>
                      <a:endParaRPr lang="it-IT"/>
                    </a:p>
                  </a:txBody>
                  <a:tcPr/>
                </a:tc>
                <a:tc>
                  <a:txBody>
                    <a:bodyPr/>
                    <a:lstStyle/>
                    <a:p>
                      <a:endParaRPr lang="it-IT"/>
                    </a:p>
                  </a:txBody>
                  <a:tcPr/>
                </a:tc>
                <a:tc>
                  <a:txBody>
                    <a:bodyPr/>
                    <a:lstStyle/>
                    <a:p>
                      <a:r>
                        <a:rPr lang="it-IT" dirty="0"/>
                        <a:t>AMMINISTRAZIONE</a:t>
                      </a:r>
                    </a:p>
                  </a:txBody>
                  <a:tcPr/>
                </a:tc>
                <a:tc>
                  <a:txBody>
                    <a:bodyPr/>
                    <a:lstStyle/>
                    <a:p>
                      <a:r>
                        <a:rPr lang="it-IT" dirty="0"/>
                        <a:t>AMMINISTRAZIONE</a:t>
                      </a:r>
                    </a:p>
                  </a:txBody>
                  <a:tcPr/>
                </a:tc>
                <a:tc>
                  <a:txBody>
                    <a:bodyPr/>
                    <a:lstStyle/>
                    <a:p>
                      <a:r>
                        <a:rPr lang="it-IT" dirty="0"/>
                        <a:t>ON</a:t>
                      </a:r>
                    </a:p>
                  </a:txBody>
                  <a:tcPr/>
                </a:tc>
                <a:extLst>
                  <a:ext uri="{0D108BD9-81ED-4DB2-BD59-A6C34878D82A}">
                    <a16:rowId xmlns:a16="http://schemas.microsoft.com/office/drawing/2014/main" val="3213178141"/>
                  </a:ext>
                </a:extLst>
              </a:tr>
              <a:tr h="502373">
                <a:tc>
                  <a:txBody>
                    <a:bodyPr/>
                    <a:lstStyle/>
                    <a:p>
                      <a:endParaRPr lang="it-IT"/>
                    </a:p>
                  </a:txBody>
                  <a:tcPr/>
                </a:tc>
                <a:tc>
                  <a:txBody>
                    <a:bodyPr/>
                    <a:lstStyle/>
                    <a:p>
                      <a:r>
                        <a:rPr lang="it-IT" dirty="0"/>
                        <a:t>PARTNER PRIVATO</a:t>
                      </a:r>
                    </a:p>
                  </a:txBody>
                  <a:tcPr/>
                </a:tc>
                <a:tc>
                  <a:txBody>
                    <a:bodyPr/>
                    <a:lstStyle/>
                    <a:p>
                      <a:endParaRPr lang="it-IT"/>
                    </a:p>
                  </a:txBody>
                  <a:tcPr/>
                </a:tc>
                <a:tc>
                  <a:txBody>
                    <a:bodyPr/>
                    <a:lstStyle/>
                    <a:p>
                      <a:r>
                        <a:rPr lang="it-IT" dirty="0"/>
                        <a:t>PARTNER PRIVATO</a:t>
                      </a:r>
                    </a:p>
                  </a:txBody>
                  <a:tcPr/>
                </a:tc>
                <a:tc>
                  <a:txBody>
                    <a:bodyPr/>
                    <a:lstStyle/>
                    <a:p>
                      <a:r>
                        <a:rPr lang="it-IT" dirty="0"/>
                        <a:t>OFF</a:t>
                      </a:r>
                    </a:p>
                  </a:txBody>
                  <a:tcPr/>
                </a:tc>
                <a:extLst>
                  <a:ext uri="{0D108BD9-81ED-4DB2-BD59-A6C34878D82A}">
                    <a16:rowId xmlns:a16="http://schemas.microsoft.com/office/drawing/2014/main" val="3335049583"/>
                  </a:ext>
                </a:extLst>
              </a:tr>
              <a:tr h="502373">
                <a:tc>
                  <a:txBody>
                    <a:bodyPr/>
                    <a:lstStyle/>
                    <a:p>
                      <a:endParaRPr lang="it-IT"/>
                    </a:p>
                  </a:txBody>
                  <a:tcPr/>
                </a:tc>
                <a:tc>
                  <a:txBody>
                    <a:bodyPr/>
                    <a:lstStyle/>
                    <a:p>
                      <a:endParaRPr lang="it-IT"/>
                    </a:p>
                  </a:txBody>
                  <a:tcPr/>
                </a:tc>
                <a:tc>
                  <a:txBody>
                    <a:bodyPr/>
                    <a:lstStyle/>
                    <a:p>
                      <a:r>
                        <a:rPr lang="it-IT" dirty="0"/>
                        <a:t>PARTNER PRIVATO</a:t>
                      </a:r>
                    </a:p>
                  </a:txBody>
                  <a:tcPr/>
                </a:tc>
                <a:tc>
                  <a:txBody>
                    <a:bodyPr/>
                    <a:lstStyle/>
                    <a:p>
                      <a:r>
                        <a:rPr lang="it-IT" dirty="0"/>
                        <a:t>AMMINISTRAZIONE</a:t>
                      </a:r>
                    </a:p>
                  </a:txBody>
                  <a:tcPr/>
                </a:tc>
                <a:tc>
                  <a:txBody>
                    <a:bodyPr/>
                    <a:lstStyle/>
                    <a:p>
                      <a:r>
                        <a:rPr lang="it-IT" dirty="0"/>
                        <a:t>OFF</a:t>
                      </a:r>
                    </a:p>
                  </a:txBody>
                  <a:tcPr/>
                </a:tc>
                <a:extLst>
                  <a:ext uri="{0D108BD9-81ED-4DB2-BD59-A6C34878D82A}">
                    <a16:rowId xmlns:a16="http://schemas.microsoft.com/office/drawing/2014/main" val="3093009684"/>
                  </a:ext>
                </a:extLst>
              </a:tr>
              <a:tr h="502373">
                <a:tc>
                  <a:txBody>
                    <a:bodyPr/>
                    <a:lstStyle/>
                    <a:p>
                      <a:endParaRPr lang="it-IT"/>
                    </a:p>
                  </a:txBody>
                  <a:tcPr/>
                </a:tc>
                <a:tc>
                  <a:txBody>
                    <a:bodyPr/>
                    <a:lstStyle/>
                    <a:p>
                      <a:endParaRPr lang="it-IT"/>
                    </a:p>
                  </a:txBody>
                  <a:tcPr/>
                </a:tc>
                <a:tc>
                  <a:txBody>
                    <a:bodyPr/>
                    <a:lstStyle/>
                    <a:p>
                      <a:endParaRPr lang="it-IT"/>
                    </a:p>
                  </a:txBody>
                  <a:tcPr/>
                </a:tc>
                <a:tc>
                  <a:txBody>
                    <a:bodyPr/>
                    <a:lstStyle/>
                    <a:p>
                      <a:r>
                        <a:rPr lang="it-IT" dirty="0"/>
                        <a:t>PARTNER PRIVATO</a:t>
                      </a:r>
                    </a:p>
                  </a:txBody>
                  <a:tcPr/>
                </a:tc>
                <a:tc>
                  <a:txBody>
                    <a:bodyPr/>
                    <a:lstStyle/>
                    <a:p>
                      <a:r>
                        <a:rPr lang="it-IT" dirty="0"/>
                        <a:t>OFF</a:t>
                      </a:r>
                    </a:p>
                  </a:txBody>
                  <a:tcPr/>
                </a:tc>
                <a:extLst>
                  <a:ext uri="{0D108BD9-81ED-4DB2-BD59-A6C34878D82A}">
                    <a16:rowId xmlns:a16="http://schemas.microsoft.com/office/drawing/2014/main" val="3197211390"/>
                  </a:ext>
                </a:extLst>
              </a:tr>
            </a:tbl>
          </a:graphicData>
        </a:graphic>
      </p:graphicFrame>
      <p:sp>
        <p:nvSpPr>
          <p:cNvPr id="4" name="CasellaDiTesto 3">
            <a:extLst>
              <a:ext uri="{FF2B5EF4-FFF2-40B4-BE49-F238E27FC236}">
                <a16:creationId xmlns:a16="http://schemas.microsoft.com/office/drawing/2014/main" id="{D68F9566-11E3-1417-192F-AC8BFD5A8447}"/>
              </a:ext>
            </a:extLst>
          </p:cNvPr>
          <p:cNvSpPr txBox="1"/>
          <p:nvPr/>
        </p:nvSpPr>
        <p:spPr>
          <a:xfrm>
            <a:off x="0" y="752030"/>
            <a:ext cx="12268913" cy="7093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LINEE GUIDA EPEC – TRATTAMENTO DEI PPP NEI BILANCI DELLE AMMINISTRAZIONI PUBBLICHE IN BASE ALLE REGOLE SEC 95</a:t>
            </a:r>
          </a:p>
        </p:txBody>
      </p:sp>
    </p:spTree>
    <p:extLst>
      <p:ext uri="{BB962C8B-B14F-4D97-AF65-F5344CB8AC3E}">
        <p14:creationId xmlns:p14="http://schemas.microsoft.com/office/powerpoint/2010/main" val="1568484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D82FCF5-D1BC-4A69-99BE-5B85B9390986}"/>
              </a:ext>
            </a:extLst>
          </p:cNvPr>
          <p:cNvPicPr>
            <a:picLocks noChangeAspect="1"/>
          </p:cNvPicPr>
          <p:nvPr/>
        </p:nvPicPr>
        <p:blipFill>
          <a:blip r:embed="rId2"/>
          <a:stretch>
            <a:fillRect/>
          </a:stretch>
        </p:blipFill>
        <p:spPr>
          <a:xfrm>
            <a:off x="291548" y="1868556"/>
            <a:ext cx="11608904" cy="3120887"/>
          </a:xfrm>
          <a:prstGeom prst="rect">
            <a:avLst/>
          </a:prstGeom>
        </p:spPr>
      </p:pic>
    </p:spTree>
    <p:extLst>
      <p:ext uri="{BB962C8B-B14F-4D97-AF65-F5344CB8AC3E}">
        <p14:creationId xmlns:p14="http://schemas.microsoft.com/office/powerpoint/2010/main" val="2450777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a:extLst>
              <a:ext uri="{FF2B5EF4-FFF2-40B4-BE49-F238E27FC236}">
                <a16:creationId xmlns:a16="http://schemas.microsoft.com/office/drawing/2014/main" id="{854D5DE4-5BCE-B879-5544-9B65DFAC81C2}"/>
              </a:ext>
            </a:extLst>
          </p:cNvPr>
          <p:cNvSpPr/>
          <p:nvPr/>
        </p:nvSpPr>
        <p:spPr>
          <a:xfrm>
            <a:off x="4050706" y="2405504"/>
            <a:ext cx="4426722" cy="1865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Modifiche contrattuali durante la gestione potrebbero portare ad una riclassificazione on-balance</a:t>
            </a:r>
            <a:r>
              <a:rPr lang="it-IT" sz="1800" b="0" i="0" u="none" strike="noStrike" baseline="0" dirty="0">
                <a:solidFill>
                  <a:srgbClr val="333F50"/>
                </a:solidFill>
                <a:latin typeface="Calibri" panose="020F0502020204030204" pitchFamily="34" charset="0"/>
              </a:rPr>
              <a:t>.</a:t>
            </a:r>
            <a:endParaRPr lang="it-IT" dirty="0"/>
          </a:p>
        </p:txBody>
      </p:sp>
      <p:sp>
        <p:nvSpPr>
          <p:cNvPr id="6" name="CasellaDiTesto 5">
            <a:extLst>
              <a:ext uri="{FF2B5EF4-FFF2-40B4-BE49-F238E27FC236}">
                <a16:creationId xmlns:a16="http://schemas.microsoft.com/office/drawing/2014/main" id="{D738F5D9-98CF-93B0-F67A-C90313759758}"/>
              </a:ext>
            </a:extLst>
          </p:cNvPr>
          <p:cNvSpPr txBox="1"/>
          <p:nvPr/>
        </p:nvSpPr>
        <p:spPr>
          <a:xfrm>
            <a:off x="310497" y="1674976"/>
            <a:ext cx="5785503" cy="369332"/>
          </a:xfrm>
          <a:prstGeom prst="rect">
            <a:avLst/>
          </a:prstGeom>
          <a:noFill/>
        </p:spPr>
        <p:txBody>
          <a:bodyPr wrap="square" rtlCol="0">
            <a:spAutoFit/>
          </a:bodyPr>
          <a:lstStyle/>
          <a:p>
            <a:r>
              <a:rPr lang="it-IT" dirty="0"/>
              <a:t>SALVATAGGIO DEL PARTNER PRIVATO DA PARTE DELLA P.A. </a:t>
            </a:r>
          </a:p>
        </p:txBody>
      </p:sp>
      <p:sp>
        <p:nvSpPr>
          <p:cNvPr id="7" name="CasellaDiTesto 6">
            <a:extLst>
              <a:ext uri="{FF2B5EF4-FFF2-40B4-BE49-F238E27FC236}">
                <a16:creationId xmlns:a16="http://schemas.microsoft.com/office/drawing/2014/main" id="{CF8B28E5-87A8-9C32-119D-450777AD7EA0}"/>
              </a:ext>
            </a:extLst>
          </p:cNvPr>
          <p:cNvSpPr txBox="1"/>
          <p:nvPr/>
        </p:nvSpPr>
        <p:spPr>
          <a:xfrm>
            <a:off x="5947873" y="1119499"/>
            <a:ext cx="5785503" cy="369332"/>
          </a:xfrm>
          <a:prstGeom prst="rect">
            <a:avLst/>
          </a:prstGeom>
          <a:noFill/>
        </p:spPr>
        <p:txBody>
          <a:bodyPr wrap="square" rtlCol="0">
            <a:spAutoFit/>
          </a:bodyPr>
          <a:lstStyle/>
          <a:p>
            <a:r>
              <a:rPr lang="it-IT" dirty="0"/>
              <a:t>RINEGOZIAZIONI SU ELEMENTI ESSENZIALI DEL CONTRATTO</a:t>
            </a:r>
          </a:p>
        </p:txBody>
      </p:sp>
      <p:sp>
        <p:nvSpPr>
          <p:cNvPr id="8" name="CasellaDiTesto 7">
            <a:extLst>
              <a:ext uri="{FF2B5EF4-FFF2-40B4-BE49-F238E27FC236}">
                <a16:creationId xmlns:a16="http://schemas.microsoft.com/office/drawing/2014/main" id="{26AACDF6-7E5B-65D1-C8FB-58BDB5A98072}"/>
              </a:ext>
            </a:extLst>
          </p:cNvPr>
          <p:cNvSpPr txBox="1"/>
          <p:nvPr/>
        </p:nvSpPr>
        <p:spPr>
          <a:xfrm>
            <a:off x="68366" y="4631821"/>
            <a:ext cx="7434841" cy="369332"/>
          </a:xfrm>
          <a:prstGeom prst="rect">
            <a:avLst/>
          </a:prstGeom>
          <a:noFill/>
        </p:spPr>
        <p:txBody>
          <a:bodyPr wrap="square" rtlCol="0">
            <a:spAutoFit/>
          </a:bodyPr>
          <a:lstStyle/>
          <a:p>
            <a:r>
              <a:rPr lang="it-IT" dirty="0"/>
              <a:t>SOSTEGNI PUBBLICI AGGIUNTIVI E MAGGIORI GARANZIE DA PARTE DELLA P.A.</a:t>
            </a:r>
          </a:p>
        </p:txBody>
      </p:sp>
      <p:sp>
        <p:nvSpPr>
          <p:cNvPr id="9" name="CasellaDiTesto 8">
            <a:extLst>
              <a:ext uri="{FF2B5EF4-FFF2-40B4-BE49-F238E27FC236}">
                <a16:creationId xmlns:a16="http://schemas.microsoft.com/office/drawing/2014/main" id="{E8D8B3C4-98C7-1E6F-8DE6-25940020A505}"/>
              </a:ext>
            </a:extLst>
          </p:cNvPr>
          <p:cNvSpPr txBox="1"/>
          <p:nvPr/>
        </p:nvSpPr>
        <p:spPr>
          <a:xfrm>
            <a:off x="8930355" y="3503776"/>
            <a:ext cx="2897024" cy="369332"/>
          </a:xfrm>
          <a:prstGeom prst="rect">
            <a:avLst/>
          </a:prstGeom>
          <a:noFill/>
        </p:spPr>
        <p:txBody>
          <a:bodyPr wrap="square" rtlCol="0">
            <a:spAutoFit/>
          </a:bodyPr>
          <a:lstStyle/>
          <a:p>
            <a:r>
              <a:rPr lang="it-IT" dirty="0"/>
              <a:t>RISOLUZIONI ANTICIPATE</a:t>
            </a:r>
          </a:p>
        </p:txBody>
      </p:sp>
      <p:cxnSp>
        <p:nvCxnSpPr>
          <p:cNvPr id="18" name="Connettore curvo 17">
            <a:extLst>
              <a:ext uri="{FF2B5EF4-FFF2-40B4-BE49-F238E27FC236}">
                <a16:creationId xmlns:a16="http://schemas.microsoft.com/office/drawing/2014/main" id="{DEF0BC0B-0BBC-35C0-3733-8ECA492565BC}"/>
              </a:ext>
            </a:extLst>
          </p:cNvPr>
          <p:cNvCxnSpPr>
            <a:cxnSpLocks/>
          </p:cNvCxnSpPr>
          <p:nvPr/>
        </p:nvCxnSpPr>
        <p:spPr>
          <a:xfrm>
            <a:off x="3956703" y="2179178"/>
            <a:ext cx="1640792" cy="226326"/>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ttore curvo 22">
            <a:extLst>
              <a:ext uri="{FF2B5EF4-FFF2-40B4-BE49-F238E27FC236}">
                <a16:creationId xmlns:a16="http://schemas.microsoft.com/office/drawing/2014/main" id="{8B444E9C-5DF2-9247-E765-352284BE0C39}"/>
              </a:ext>
            </a:extLst>
          </p:cNvPr>
          <p:cNvCxnSpPr>
            <a:cxnSpLocks/>
          </p:cNvCxnSpPr>
          <p:nvPr/>
        </p:nvCxnSpPr>
        <p:spPr>
          <a:xfrm rot="10800000" flipV="1">
            <a:off x="7503208" y="1488830"/>
            <a:ext cx="1204957" cy="916673"/>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ttore curvo 26">
            <a:extLst>
              <a:ext uri="{FF2B5EF4-FFF2-40B4-BE49-F238E27FC236}">
                <a16:creationId xmlns:a16="http://schemas.microsoft.com/office/drawing/2014/main" id="{F51F1FBD-59AF-EEC3-53B4-1D423237530C}"/>
              </a:ext>
            </a:extLst>
          </p:cNvPr>
          <p:cNvCxnSpPr>
            <a:cxnSpLocks/>
          </p:cNvCxnSpPr>
          <p:nvPr/>
        </p:nvCxnSpPr>
        <p:spPr>
          <a:xfrm flipV="1">
            <a:off x="3119215" y="3751604"/>
            <a:ext cx="1034041" cy="880216"/>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ttore curvo 30">
            <a:extLst>
              <a:ext uri="{FF2B5EF4-FFF2-40B4-BE49-F238E27FC236}">
                <a16:creationId xmlns:a16="http://schemas.microsoft.com/office/drawing/2014/main" id="{C00F714B-172C-1DCA-90DA-DC9DEAD0B90A}"/>
              </a:ext>
            </a:extLst>
          </p:cNvPr>
          <p:cNvCxnSpPr>
            <a:cxnSpLocks/>
          </p:cNvCxnSpPr>
          <p:nvPr/>
        </p:nvCxnSpPr>
        <p:spPr>
          <a:xfrm flipV="1">
            <a:off x="7423449" y="3986271"/>
            <a:ext cx="1806009" cy="226326"/>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524B010E-16C7-7874-3102-90CBFF97E9ED}"/>
              </a:ext>
            </a:extLst>
          </p:cNvPr>
          <p:cNvSpPr txBox="1"/>
          <p:nvPr/>
        </p:nvSpPr>
        <p:spPr>
          <a:xfrm>
            <a:off x="8579978" y="5001153"/>
            <a:ext cx="647998" cy="369332"/>
          </a:xfrm>
          <a:prstGeom prst="rect">
            <a:avLst/>
          </a:prstGeom>
          <a:noFill/>
        </p:spPr>
        <p:txBody>
          <a:bodyPr wrap="none" rtlCol="0">
            <a:spAutoFit/>
          </a:bodyPr>
          <a:lstStyle/>
          <a:p>
            <a:r>
              <a:rPr lang="it-IT" dirty="0" err="1"/>
              <a:t>Ecc</a:t>
            </a:r>
            <a:r>
              <a:rPr lang="it-IT" dirty="0"/>
              <a:t>…</a:t>
            </a:r>
          </a:p>
        </p:txBody>
      </p:sp>
      <p:cxnSp>
        <p:nvCxnSpPr>
          <p:cNvPr id="38" name="Connettore curvo 37">
            <a:extLst>
              <a:ext uri="{FF2B5EF4-FFF2-40B4-BE49-F238E27FC236}">
                <a16:creationId xmlns:a16="http://schemas.microsoft.com/office/drawing/2014/main" id="{66D900AF-A082-F58D-AE41-D267D7CC523E}"/>
              </a:ext>
            </a:extLst>
          </p:cNvPr>
          <p:cNvCxnSpPr>
            <a:endCxn id="36" idx="1"/>
          </p:cNvCxnSpPr>
          <p:nvPr/>
        </p:nvCxnSpPr>
        <p:spPr>
          <a:xfrm>
            <a:off x="7423449" y="4270624"/>
            <a:ext cx="1156529" cy="91519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364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38DE5F1-1448-CE70-A5F9-3A8DBFE46B0B}"/>
              </a:ext>
            </a:extLst>
          </p:cNvPr>
          <p:cNvSpPr txBox="1"/>
          <p:nvPr/>
        </p:nvSpPr>
        <p:spPr>
          <a:xfrm>
            <a:off x="1" y="863124"/>
            <a:ext cx="12066661" cy="5139869"/>
          </a:xfrm>
          <a:prstGeom prst="rect">
            <a:avLst/>
          </a:prstGeom>
          <a:noFill/>
        </p:spPr>
        <p:txBody>
          <a:bodyPr wrap="square" rtlCol="0">
            <a:spAutoFit/>
          </a:bodyPr>
          <a:lstStyle/>
          <a:p>
            <a:pPr algn="ctr"/>
            <a:r>
              <a:rPr lang="it-IT" sz="2800" b="1" dirty="0"/>
              <a:t>LA REGOLA DEL 50%</a:t>
            </a:r>
          </a:p>
          <a:p>
            <a:endParaRPr lang="it-IT" dirty="0"/>
          </a:p>
          <a:p>
            <a:endParaRPr lang="it-IT" dirty="0"/>
          </a:p>
          <a:p>
            <a:pPr algn="just"/>
            <a:r>
              <a:rPr lang="it-IT" sz="2400" dirty="0"/>
              <a:t>Ai sensi dell’art 180, comma 6, del Codice, l’eventuale riconoscimento del prezzo, sommato al valore di eventuali garanzie pubbliche o di ulteriori meccanismi di finanziamento a carico della pubblica amministrazione, non può essere superiore al 49% del </a:t>
            </a:r>
            <a:r>
              <a:rPr lang="it-IT" sz="2400" b="1" dirty="0"/>
              <a:t>costo di investimento complessivo</a:t>
            </a:r>
            <a:r>
              <a:rPr lang="it-IT" sz="2400" dirty="0"/>
              <a:t>, comprensivo di eventuali oneri finanziari.</a:t>
            </a:r>
          </a:p>
          <a:p>
            <a:pPr algn="just"/>
            <a:r>
              <a:rPr lang="it-IT" sz="2400" dirty="0"/>
              <a:t>Per investimento complessivo su cui calcolare il predetto limite del 49% si intende il totale dei costi risultanti dal quadro economico, ad esempio,  per la realizzazione delle opere previste e dei costi per la fornitura di impianti, attrezzature, arredi necessari per l’entrata in esercizio dell’iniziativa, del totale delle spese tecniche e degli oneri di ristrutturazione finanziaria. Sono invece esclusi dal costo dell’investimento complessivo su cui calcolare il suddetto limite gli oneri di manutenzione straordinaria ed eventuali rinnovi di attrezzature, arredi, </a:t>
            </a:r>
            <a:r>
              <a:rPr lang="it-IT" sz="2400" dirty="0" err="1"/>
              <a:t>ecc</a:t>
            </a:r>
            <a:r>
              <a:rPr lang="it-IT" sz="2400" dirty="0"/>
              <a:t>, previsti in fase gestionale</a:t>
            </a:r>
          </a:p>
        </p:txBody>
      </p:sp>
    </p:spTree>
    <p:extLst>
      <p:ext uri="{BB962C8B-B14F-4D97-AF65-F5344CB8AC3E}">
        <p14:creationId xmlns:p14="http://schemas.microsoft.com/office/powerpoint/2010/main" val="636839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836A037-021B-AFA0-22C8-663BD09451E1}"/>
              </a:ext>
            </a:extLst>
          </p:cNvPr>
          <p:cNvPicPr>
            <a:picLocks noChangeAspect="1"/>
          </p:cNvPicPr>
          <p:nvPr/>
        </p:nvPicPr>
        <p:blipFill>
          <a:blip r:embed="rId2"/>
          <a:stretch>
            <a:fillRect/>
          </a:stretch>
        </p:blipFill>
        <p:spPr>
          <a:xfrm>
            <a:off x="0" y="793026"/>
            <a:ext cx="12192000" cy="5271948"/>
          </a:xfrm>
          <a:prstGeom prst="rect">
            <a:avLst/>
          </a:prstGeom>
        </p:spPr>
      </p:pic>
    </p:spTree>
    <p:extLst>
      <p:ext uri="{BB962C8B-B14F-4D97-AF65-F5344CB8AC3E}">
        <p14:creationId xmlns:p14="http://schemas.microsoft.com/office/powerpoint/2010/main" val="1434289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D674E11-5621-C906-8106-00E7A8363F9F}"/>
              </a:ext>
            </a:extLst>
          </p:cNvPr>
          <p:cNvSpPr txBox="1"/>
          <p:nvPr/>
        </p:nvSpPr>
        <p:spPr>
          <a:xfrm>
            <a:off x="32759" y="820396"/>
            <a:ext cx="12126482" cy="63709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Calibri" panose="020F0502020204030204"/>
                <a:ea typeface="+mn-ea"/>
                <a:cs typeface="+mn-cs"/>
              </a:rPr>
              <a:t>SECURITY PACKAGE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può considerarsi quale </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sistema di garanzie di tipo contrattuale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che permette di allocare la responsabilità dei rischi connessi al progetto ai soggetti coinvolti nell’operazione (i realizzatori dell’opera e prestatori di servizio). In particolare, i rischi devono essere allocati ai soggetti dotati di maggior know-how per gestirli, neutralizzarli o mitigarne gli effetti.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In sostanza, il security package è un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insieme di contratti e di assicurazioni</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che viene attentamente valutato dai soggetti finanziatori al fine di approvare il finanziamento e definirne le condizioni.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A titolo esemplificativo</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esso tipicamente comprende: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tutti i beni del progetto e i diritti reali che appartengono alla società di progetto sui quali può essere costituita ipoteca o altra forma di garanzia, al fine di mantenere tali cespiti vincolati alla realizzazione del progetto;</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tutte le garanzie prestate dal costruttore direttamente e/o a mezzo di banche  e/o compagnie assicurative per la buona esecuzione dell’opera secondo i tempi programmati e gli standard previsti;</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le c.d. garanzie contrattuali o indirette presenti in ognuno dei contratti collegati (dal contratto di concessione ai contratti con le imprese che forniscono beni e servizi alla società di progetto). Trattasi di accordi di natura tecnica-commerciale e assicurativo;</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ecc</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982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685E51E-2F1B-8B6C-2370-F2DCD31884F6}"/>
              </a:ext>
            </a:extLst>
          </p:cNvPr>
          <p:cNvSpPr txBox="1"/>
          <p:nvPr/>
        </p:nvSpPr>
        <p:spPr>
          <a:xfrm>
            <a:off x="0" y="854580"/>
            <a:ext cx="12192000" cy="53245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N.B.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Anche le specifiche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previsioni contrattuali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inerenti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ai casi di riequilibrio economico – finanziario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degli investimenti e della connessa gestione, ad esempio nell’ambito della concessione, possono essere considerate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parte integrante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della rete che compone il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security package.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fatti sopravvenuti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non riconducibili all’operatore economico, che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incidono sull’equilibrio del piano economico-finanziario</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posso determinare la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revisione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di tale equilibrio. In ogni caso, la rideterminazione dell’equilibrio deve consentire la permanenza dei rischi trasferiti in capo al partner privato, nonché il rispetto delle condizioni di equilibrio relative al contratto (art 165, comma 6 e art 182, comma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In definitiva, gli eventi sopravvenuti suscettibili di dare luogo al riequilibrio devono essere previsti, ex ante, nel regolamento contrattuale e le conseguenze ad essi attribuite, in termini di scostamento dalla precedente condizione di riequilibrio, devono essere quantificate nella misura dell’effettivo impatto sugli specifici indicatori di equilibrio evidenziato nel piano economico finanziario allegato al contratto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In caso di mancato accordo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tra le parti in ordine alle misure di riequilibrio, il Codice prevede che per le stesse parti la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facoltà di recedere dal contratto</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dovendo rimborsare all’operatore economico il valore delle opere realizzate oltre oneri accessori, penali e altri costi sostenuti o da sostenere per effetto della risoluzione (art 165, comma 6 e art 174, comma 4) </a:t>
            </a:r>
          </a:p>
        </p:txBody>
      </p:sp>
    </p:spTree>
    <p:extLst>
      <p:ext uri="{BB962C8B-B14F-4D97-AF65-F5344CB8AC3E}">
        <p14:creationId xmlns:p14="http://schemas.microsoft.com/office/powerpoint/2010/main" val="1328596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40D3FE9-9E7C-BF26-E53B-C6D2B19C0886}"/>
              </a:ext>
            </a:extLst>
          </p:cNvPr>
          <p:cNvSpPr txBox="1"/>
          <p:nvPr/>
        </p:nvSpPr>
        <p:spPr>
          <a:xfrm>
            <a:off x="0" y="863125"/>
            <a:ext cx="12192000" cy="5078313"/>
          </a:xfrm>
          <a:prstGeom prst="rect">
            <a:avLst/>
          </a:prstGeom>
          <a:noFill/>
        </p:spPr>
        <p:txBody>
          <a:bodyPr wrap="square" rtlCol="0">
            <a:spAutoFit/>
          </a:bodyPr>
          <a:lstStyle/>
          <a:p>
            <a:pPr algn="just"/>
            <a:r>
              <a:rPr lang="it-IT" sz="2800" b="1" dirty="0"/>
              <a:t>VALUTAZIONE DELLA CONVENIENZA </a:t>
            </a:r>
            <a:r>
              <a:rPr lang="it-IT" sz="2800" dirty="0"/>
              <a:t>DEL SOGGETTO PUBBLICO A RICORRERE ALL’OPERAZIONE DI PPP IN ALTERNATIVA AL TRADIZIONALE APPALTO</a:t>
            </a:r>
          </a:p>
          <a:p>
            <a:pPr algn="just"/>
            <a:endParaRPr lang="it-IT" sz="2800" dirty="0"/>
          </a:p>
          <a:p>
            <a:pPr algn="l"/>
            <a:r>
              <a:rPr lang="it-IT" sz="2000" b="0" i="0" u="none" strike="noStrike" baseline="0" dirty="0">
                <a:solidFill>
                  <a:srgbClr val="333F50"/>
                </a:solidFill>
              </a:rPr>
              <a:t>La PA, nella fase di programmazione delle opere pubbliche, prima di decidere se realizzare un investimento pubblico in PPP, dovrebbe compiere un percorso decisionale volto ad individuare un </a:t>
            </a:r>
            <a:r>
              <a:rPr lang="it-IT" sz="2000" b="1" i="0" u="none" strike="noStrike" baseline="0" dirty="0">
                <a:solidFill>
                  <a:srgbClr val="333F50"/>
                </a:solidFill>
              </a:rPr>
              <a:t>modello ottimale </a:t>
            </a:r>
            <a:r>
              <a:rPr lang="it-IT" sz="2000" b="0" i="0" u="none" strike="noStrike" baseline="0" dirty="0">
                <a:solidFill>
                  <a:srgbClr val="333F50"/>
                </a:solidFill>
              </a:rPr>
              <a:t>per la realizzazione dell’ investimento </a:t>
            </a:r>
            <a:r>
              <a:rPr lang="it-IT" sz="2000" b="1" i="0" u="none" strike="noStrike" baseline="0" dirty="0">
                <a:solidFill>
                  <a:srgbClr val="333F50"/>
                </a:solidFill>
              </a:rPr>
              <a:t>e la sua coerenza economico–finanziaria e sociale</a:t>
            </a:r>
            <a:r>
              <a:rPr lang="it-IT" sz="2000" b="0" i="0" u="none" strike="noStrike" baseline="0" dirty="0">
                <a:solidFill>
                  <a:srgbClr val="333F50"/>
                </a:solidFill>
              </a:rPr>
              <a:t>.</a:t>
            </a:r>
          </a:p>
          <a:p>
            <a:pPr algn="l"/>
            <a:endParaRPr lang="it-IT" sz="2000" b="0" i="0" u="none" strike="noStrike" baseline="0" dirty="0">
              <a:solidFill>
                <a:srgbClr val="333F50"/>
              </a:solidFill>
            </a:endParaRPr>
          </a:p>
          <a:p>
            <a:pPr algn="l"/>
            <a:r>
              <a:rPr lang="it-IT" sz="2000" b="1" i="0" u="none" strike="noStrike" baseline="0" dirty="0">
                <a:solidFill>
                  <a:srgbClr val="333F50"/>
                </a:solidFill>
              </a:rPr>
              <a:t>Il ricorso al PPP deve essere una scelta consapevole da effettuarsi sulla base dell’ottimizzazione dei costi per la PA e della convenienza economica per il privato affinché sia attraente l’investimento</a:t>
            </a:r>
            <a:r>
              <a:rPr lang="it-IT" sz="2000" b="0" i="0" u="none" strike="noStrike" baseline="0" dirty="0">
                <a:solidFill>
                  <a:srgbClr val="333F50"/>
                </a:solidFill>
              </a:rPr>
              <a:t>. In tale fase si identifica se realizzare l’infrastruttura oppure no, quale infrastruttura realizzare e se ricorrere alla finanza tradizionale o impostare un modello di PPP.</a:t>
            </a:r>
          </a:p>
          <a:p>
            <a:pPr algn="l"/>
            <a:endParaRPr lang="it-IT" sz="2000" b="0" i="0" u="none" strike="noStrike" baseline="0" dirty="0">
              <a:solidFill>
                <a:srgbClr val="333F50"/>
              </a:solidFill>
            </a:endParaRPr>
          </a:p>
          <a:p>
            <a:pPr algn="l"/>
            <a:r>
              <a:rPr lang="it-IT" sz="2000" b="0" i="0" u="none" strike="noStrike" baseline="0" dirty="0">
                <a:solidFill>
                  <a:srgbClr val="333F50"/>
                </a:solidFill>
              </a:rPr>
              <a:t>Tale approccio, in ogni caso, non esclude a priori il ricorso a </a:t>
            </a:r>
            <a:r>
              <a:rPr lang="it-IT" sz="2000" b="1" i="0" u="none" strike="noStrike" baseline="0" dirty="0">
                <a:solidFill>
                  <a:srgbClr val="333F50"/>
                </a:solidFill>
              </a:rPr>
              <a:t>forme tradizionali di finanziamento di opere pubbliche, se tali dovessero risultare più convenienti del ricorso a capitali privati</a:t>
            </a:r>
            <a:r>
              <a:rPr lang="it-IT" sz="2000" b="0" i="0" u="none" strike="noStrike" baseline="0" dirty="0">
                <a:solidFill>
                  <a:srgbClr val="333F50"/>
                </a:solidFill>
              </a:rPr>
              <a:t>. Trattasi di un approccio “multi-disciplinare” che richiede il coinvolgimento di professionalità in ambiti diversi.</a:t>
            </a:r>
            <a:endParaRPr lang="it-IT" sz="2000" dirty="0"/>
          </a:p>
        </p:txBody>
      </p:sp>
    </p:spTree>
    <p:extLst>
      <p:ext uri="{BB962C8B-B14F-4D97-AF65-F5344CB8AC3E}">
        <p14:creationId xmlns:p14="http://schemas.microsoft.com/office/powerpoint/2010/main" val="2853248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F4F5F11-AE20-EC2A-E46C-5E8574F1CF0F}"/>
              </a:ext>
            </a:extLst>
          </p:cNvPr>
          <p:cNvSpPr txBox="1"/>
          <p:nvPr/>
        </p:nvSpPr>
        <p:spPr>
          <a:xfrm>
            <a:off x="-1" y="880219"/>
            <a:ext cx="5298393" cy="461665"/>
          </a:xfrm>
          <a:prstGeom prst="rect">
            <a:avLst/>
          </a:prstGeom>
          <a:noFill/>
        </p:spPr>
        <p:txBody>
          <a:bodyPr wrap="square" rtlCol="0">
            <a:spAutoFit/>
          </a:bodyPr>
          <a:lstStyle/>
          <a:p>
            <a:pPr algn="ctr"/>
            <a:r>
              <a:rPr lang="it-IT" sz="2400" b="1" dirty="0"/>
              <a:t>PROCESSO DECISIONALE</a:t>
            </a:r>
          </a:p>
        </p:txBody>
      </p:sp>
      <p:graphicFrame>
        <p:nvGraphicFramePr>
          <p:cNvPr id="3" name="Diagramma 2">
            <a:extLst>
              <a:ext uri="{FF2B5EF4-FFF2-40B4-BE49-F238E27FC236}">
                <a16:creationId xmlns:a16="http://schemas.microsoft.com/office/drawing/2014/main" id="{B28198D0-746D-BE83-EDCB-84325EC35F3D}"/>
              </a:ext>
            </a:extLst>
          </p:cNvPr>
          <p:cNvGraphicFramePr/>
          <p:nvPr>
            <p:extLst>
              <p:ext uri="{D42A27DB-BD31-4B8C-83A1-F6EECF244321}">
                <p14:modId xmlns:p14="http://schemas.microsoft.com/office/powerpoint/2010/main" val="269802921"/>
              </p:ext>
            </p:extLst>
          </p:nvPr>
        </p:nvGraphicFramePr>
        <p:xfrm>
          <a:off x="334109" y="1341885"/>
          <a:ext cx="11501816" cy="4796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962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C2C0175-6AE0-18C3-FEBC-8A5A69D6402D}"/>
              </a:ext>
            </a:extLst>
          </p:cNvPr>
          <p:cNvSpPr txBox="1"/>
          <p:nvPr/>
        </p:nvSpPr>
        <p:spPr>
          <a:xfrm>
            <a:off x="0" y="851024"/>
            <a:ext cx="1219200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IL RUOLO DEL SOGGETTO PUBBLICO E DELL’OPERATORE PRIVATO NELLE OPERAZIONI DI PPP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ttangolo con angoli arrotondati 3">
            <a:extLst>
              <a:ext uri="{FF2B5EF4-FFF2-40B4-BE49-F238E27FC236}">
                <a16:creationId xmlns:a16="http://schemas.microsoft.com/office/drawing/2014/main" id="{63A03751-5173-1B94-6E62-B84AC03A9E0E}"/>
              </a:ext>
            </a:extLst>
          </p:cNvPr>
          <p:cNvSpPr/>
          <p:nvPr/>
        </p:nvSpPr>
        <p:spPr>
          <a:xfrm>
            <a:off x="217283" y="2281473"/>
            <a:ext cx="3168714" cy="96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white"/>
                </a:solidFill>
                <a:effectLst/>
                <a:uLnTx/>
                <a:uFillTx/>
                <a:latin typeface="Calibri" panose="020F0502020204030204"/>
                <a:ea typeface="+mn-ea"/>
                <a:cs typeface="+mn-cs"/>
              </a:rPr>
              <a:t>SOGGETTO PUBBLICO</a:t>
            </a:r>
          </a:p>
        </p:txBody>
      </p:sp>
      <p:sp>
        <p:nvSpPr>
          <p:cNvPr id="6" name="Freccia destra rientrata 5">
            <a:extLst>
              <a:ext uri="{FF2B5EF4-FFF2-40B4-BE49-F238E27FC236}">
                <a16:creationId xmlns:a16="http://schemas.microsoft.com/office/drawing/2014/main" id="{00769A1B-FE66-48A0-B6DD-33373A6D6013}"/>
              </a:ext>
            </a:extLst>
          </p:cNvPr>
          <p:cNvSpPr/>
          <p:nvPr/>
        </p:nvSpPr>
        <p:spPr>
          <a:xfrm flipV="1">
            <a:off x="3467477" y="2417274"/>
            <a:ext cx="1348968" cy="334977"/>
          </a:xfrm>
          <a:prstGeom prst="notchedRightArrow">
            <a:avLst>
              <a:gd name="adj1" fmla="val 50000"/>
              <a:gd name="adj2" fmla="val 176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1AA7722F-9CF7-F456-950C-E0FAD588A4CA}"/>
              </a:ext>
            </a:extLst>
          </p:cNvPr>
          <p:cNvSpPr/>
          <p:nvPr/>
        </p:nvSpPr>
        <p:spPr>
          <a:xfrm>
            <a:off x="5112191" y="2082297"/>
            <a:ext cx="7070756" cy="159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white"/>
                </a:solidFill>
                <a:effectLst/>
                <a:uLnTx/>
                <a:uFillTx/>
                <a:latin typeface="Calibri" panose="020F0502020204030204"/>
                <a:ea typeface="+mn-ea"/>
                <a:cs typeface="+mn-cs"/>
              </a:rPr>
              <a:t>Responsabilità in termini di organizzazione, regolazione e vigilanza, oltre alla proprietà dell’opera</a:t>
            </a:r>
          </a:p>
        </p:txBody>
      </p:sp>
      <p:sp>
        <p:nvSpPr>
          <p:cNvPr id="9" name="Rettangolo con angoli arrotondati 8">
            <a:extLst>
              <a:ext uri="{FF2B5EF4-FFF2-40B4-BE49-F238E27FC236}">
                <a16:creationId xmlns:a16="http://schemas.microsoft.com/office/drawing/2014/main" id="{FA3E9698-35EC-257D-43EB-13B013254E40}"/>
              </a:ext>
            </a:extLst>
          </p:cNvPr>
          <p:cNvSpPr/>
          <p:nvPr/>
        </p:nvSpPr>
        <p:spPr>
          <a:xfrm>
            <a:off x="334978" y="4528242"/>
            <a:ext cx="3051019" cy="1311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white"/>
                </a:solidFill>
                <a:effectLst/>
                <a:uLnTx/>
                <a:uFillTx/>
                <a:latin typeface="Calibri" panose="020F0502020204030204"/>
                <a:ea typeface="+mn-ea"/>
                <a:cs typeface="+mn-cs"/>
              </a:rPr>
              <a:t>OPERATORE PRIVATO</a:t>
            </a:r>
          </a:p>
        </p:txBody>
      </p:sp>
      <p:sp>
        <p:nvSpPr>
          <p:cNvPr id="10" name="Freccia destra rientrata 9">
            <a:extLst>
              <a:ext uri="{FF2B5EF4-FFF2-40B4-BE49-F238E27FC236}">
                <a16:creationId xmlns:a16="http://schemas.microsoft.com/office/drawing/2014/main" id="{79B73167-52AE-C4C4-B013-921DA56CCB74}"/>
              </a:ext>
            </a:extLst>
          </p:cNvPr>
          <p:cNvSpPr/>
          <p:nvPr/>
        </p:nvSpPr>
        <p:spPr>
          <a:xfrm flipV="1">
            <a:off x="3467477" y="4925083"/>
            <a:ext cx="1267485" cy="307820"/>
          </a:xfrm>
          <a:prstGeom prst="notchedRightArrow">
            <a:avLst>
              <a:gd name="adj1" fmla="val 50000"/>
              <a:gd name="adj2" fmla="val 176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58258DF0-8D53-3155-291B-EF67ABF061A5}"/>
              </a:ext>
            </a:extLst>
          </p:cNvPr>
          <p:cNvSpPr/>
          <p:nvPr/>
        </p:nvSpPr>
        <p:spPr>
          <a:xfrm>
            <a:off x="5423024" y="4145984"/>
            <a:ext cx="5151423" cy="1860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LA PROGETTAZIONE</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IL FINANZIAMENTO</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LA COSTRUZIONE</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LA GESTIONE</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LA MANUTENZIONE</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13" name="Input penna 12">
                <a:extLst>
                  <a:ext uri="{FF2B5EF4-FFF2-40B4-BE49-F238E27FC236}">
                    <a16:creationId xmlns:a16="http://schemas.microsoft.com/office/drawing/2014/main" id="{6D0BFFEC-1A16-C866-222F-973A309C9C07}"/>
                  </a:ext>
                </a:extLst>
              </p14:cNvPr>
              <p14:cNvContentPartPr/>
              <p14:nvPr/>
            </p14:nvContentPartPr>
            <p14:xfrm>
              <a:off x="5060623" y="4145985"/>
              <a:ext cx="360" cy="360"/>
            </p14:xfrm>
          </p:contentPart>
        </mc:Choice>
        <mc:Fallback xmlns="">
          <p:pic>
            <p:nvPicPr>
              <p:cNvPr id="13" name="Input penna 12">
                <a:extLst>
                  <a:ext uri="{FF2B5EF4-FFF2-40B4-BE49-F238E27FC236}">
                    <a16:creationId xmlns:a16="http://schemas.microsoft.com/office/drawing/2014/main" id="{6D0BFFEC-1A16-C866-222F-973A309C9C07}"/>
                  </a:ext>
                </a:extLst>
              </p:cNvPr>
              <p:cNvPicPr/>
              <p:nvPr/>
            </p:nvPicPr>
            <p:blipFill>
              <a:blip r:embed="rId3"/>
              <a:stretch>
                <a:fillRect/>
              </a:stretch>
            </p:blipFill>
            <p:spPr>
              <a:xfrm>
                <a:off x="5042623" y="4128345"/>
                <a:ext cx="36000" cy="36000"/>
              </a:xfrm>
              <a:prstGeom prst="rect">
                <a:avLst/>
              </a:prstGeom>
            </p:spPr>
          </p:pic>
        </mc:Fallback>
      </mc:AlternateContent>
    </p:spTree>
    <p:extLst>
      <p:ext uri="{BB962C8B-B14F-4D97-AF65-F5344CB8AC3E}">
        <p14:creationId xmlns:p14="http://schemas.microsoft.com/office/powerpoint/2010/main" val="2722817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a:extLst>
              <a:ext uri="{FF2B5EF4-FFF2-40B4-BE49-F238E27FC236}">
                <a16:creationId xmlns:a16="http://schemas.microsoft.com/office/drawing/2014/main" id="{5196D90A-4047-FEE5-718A-7CD507800974}"/>
              </a:ext>
            </a:extLst>
          </p:cNvPr>
          <p:cNvGraphicFramePr/>
          <p:nvPr>
            <p:extLst>
              <p:ext uri="{D42A27DB-BD31-4B8C-83A1-F6EECF244321}">
                <p14:modId xmlns:p14="http://schemas.microsoft.com/office/powerpoint/2010/main" val="1687820257"/>
              </p:ext>
            </p:extLst>
          </p:nvPr>
        </p:nvGraphicFramePr>
        <p:xfrm>
          <a:off x="202223" y="1046285"/>
          <a:ext cx="11816862" cy="509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0239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266E91A-6DA0-002E-C7DE-B003AB85480C}"/>
              </a:ext>
            </a:extLst>
          </p:cNvPr>
          <p:cNvSpPr txBox="1"/>
          <p:nvPr/>
        </p:nvSpPr>
        <p:spPr>
          <a:xfrm>
            <a:off x="1" y="870438"/>
            <a:ext cx="12054254" cy="5847755"/>
          </a:xfrm>
          <a:prstGeom prst="rect">
            <a:avLst/>
          </a:prstGeom>
          <a:noFill/>
        </p:spPr>
        <p:txBody>
          <a:bodyPr wrap="square" rtlCol="0">
            <a:spAutoFit/>
          </a:bodyPr>
          <a:lstStyle/>
          <a:p>
            <a:pPr algn="just"/>
            <a:r>
              <a:rPr lang="it-IT" sz="3200" dirty="0"/>
              <a:t>L’art 181, comma 3 del Codice introduce l’obbligo per le amministrazioni di valutare la </a:t>
            </a:r>
            <a:r>
              <a:rPr lang="it-IT" sz="3200" b="1" u="sng" dirty="0"/>
              <a:t>CONVENIENZA ECONOMICA</a:t>
            </a:r>
            <a:r>
              <a:rPr lang="it-IT" sz="3200" b="1" dirty="0"/>
              <a:t> </a:t>
            </a:r>
            <a:r>
              <a:rPr lang="it-IT" sz="3200" dirty="0"/>
              <a:t>del ricorso a contratti di PPP.</a:t>
            </a:r>
          </a:p>
          <a:p>
            <a:pPr algn="just"/>
            <a:endParaRPr lang="it-IT" dirty="0"/>
          </a:p>
          <a:p>
            <a:pPr algn="just"/>
            <a:r>
              <a:rPr lang="it-IT" sz="2800" dirty="0">
                <a:latin typeface="Calibri" panose="020F0502020204030204" pitchFamily="34" charset="0"/>
                <a:cs typeface="Calibri" panose="020F0502020204030204" pitchFamily="34" charset="0"/>
              </a:rPr>
              <a:t>Questo tipo di valutazione può essere condotta attraverso la metodologia del </a:t>
            </a:r>
            <a:r>
              <a:rPr lang="it-IT" sz="2800" b="1" dirty="0">
                <a:latin typeface="Calibri" panose="020F0502020204030204" pitchFamily="34" charset="0"/>
                <a:cs typeface="Calibri" panose="020F0502020204030204" pitchFamily="34" charset="0"/>
              </a:rPr>
              <a:t>«Value for money»</a:t>
            </a:r>
            <a:r>
              <a:rPr lang="it-IT" sz="2800" dirty="0">
                <a:latin typeface="Calibri" panose="020F0502020204030204" pitchFamily="34" charset="0"/>
                <a:cs typeface="Calibri" panose="020F0502020204030204" pitchFamily="34" charset="0"/>
              </a:rPr>
              <a:t>, inteso come margine di convenienza di un’operazione in PPP rispetto a un appalto tradizionale.</a:t>
            </a:r>
          </a:p>
          <a:p>
            <a:pPr algn="just"/>
            <a:endParaRPr lang="it-IT" sz="2800" dirty="0">
              <a:latin typeface="Calibri" panose="020F0502020204030204" pitchFamily="34" charset="0"/>
              <a:cs typeface="Calibri" panose="020F0502020204030204" pitchFamily="34" charset="0"/>
            </a:endParaRPr>
          </a:p>
          <a:p>
            <a:pPr algn="just"/>
            <a:r>
              <a:rPr lang="it-IT" sz="2800" dirty="0">
                <a:latin typeface="Calibri" panose="020F0502020204030204" pitchFamily="34" charset="0"/>
                <a:cs typeface="Calibri" panose="020F0502020204030204" pitchFamily="34" charset="0"/>
              </a:rPr>
              <a:t> Per VFM si intende la combinazione ottimale dei </a:t>
            </a:r>
            <a:r>
              <a:rPr lang="it-IT" sz="2800" b="1" dirty="0">
                <a:latin typeface="Calibri" panose="020F0502020204030204" pitchFamily="34" charset="0"/>
                <a:cs typeface="Calibri" panose="020F0502020204030204" pitchFamily="34" charset="0"/>
              </a:rPr>
              <a:t>costi complessivi del progetto </a:t>
            </a:r>
            <a:r>
              <a:rPr lang="it-IT" sz="2800" dirty="0">
                <a:latin typeface="Calibri" panose="020F0502020204030204" pitchFamily="34" charset="0"/>
                <a:cs typeface="Calibri" panose="020F0502020204030204" pitchFamily="34" charset="0"/>
              </a:rPr>
              <a:t>e della </a:t>
            </a:r>
            <a:r>
              <a:rPr lang="it-IT" sz="2800" b="1" dirty="0">
                <a:latin typeface="Calibri" panose="020F0502020204030204" pitchFamily="34" charset="0"/>
                <a:cs typeface="Calibri" panose="020F0502020204030204" pitchFamily="34" charset="0"/>
              </a:rPr>
              <a:t>qualità dei servizi erogati</a:t>
            </a:r>
            <a:r>
              <a:rPr lang="it-IT" sz="2800" dirty="0">
                <a:latin typeface="Calibri" panose="020F0502020204030204" pitchFamily="34" charset="0"/>
                <a:cs typeface="Calibri" panose="020F0502020204030204" pitchFamily="34" charset="0"/>
              </a:rPr>
              <a:t>, in coerenza con la necessità degli utilizzatori, ovvero il </a:t>
            </a:r>
            <a:r>
              <a:rPr lang="it-IT" sz="2800" b="1" dirty="0">
                <a:latin typeface="Calibri" panose="020F0502020204030204" pitchFamily="34" charset="0"/>
                <a:cs typeface="Calibri" panose="020F0502020204030204" pitchFamily="34" charset="0"/>
              </a:rPr>
              <a:t>raggiungimento degli obiettivi </a:t>
            </a:r>
            <a:r>
              <a:rPr lang="it-IT" sz="2800" dirty="0">
                <a:latin typeface="Calibri" panose="020F0502020204030204" pitchFamily="34" charset="0"/>
                <a:cs typeface="Calibri" panose="020F0502020204030204" pitchFamily="34" charset="0"/>
              </a:rPr>
              <a:t>attraverso </a:t>
            </a:r>
            <a:r>
              <a:rPr lang="it-IT" sz="2800" b="1" dirty="0">
                <a:latin typeface="Calibri" panose="020F0502020204030204" pitchFamily="34" charset="0"/>
                <a:cs typeface="Calibri" panose="020F0502020204030204" pitchFamily="34" charset="0"/>
              </a:rPr>
              <a:t>l’ottimale sfruttamento delle risorse disponibili</a:t>
            </a:r>
          </a:p>
          <a:p>
            <a:endParaRPr lang="it-IT" dirty="0"/>
          </a:p>
          <a:p>
            <a:endParaRPr lang="it-IT" dirty="0"/>
          </a:p>
        </p:txBody>
      </p:sp>
    </p:spTree>
    <p:extLst>
      <p:ext uri="{BB962C8B-B14F-4D97-AF65-F5344CB8AC3E}">
        <p14:creationId xmlns:p14="http://schemas.microsoft.com/office/powerpoint/2010/main" val="4157054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F392BE-761B-5E5A-BABC-BC2FD9057DC3}"/>
              </a:ext>
            </a:extLst>
          </p:cNvPr>
          <p:cNvSpPr txBox="1"/>
          <p:nvPr/>
        </p:nvSpPr>
        <p:spPr>
          <a:xfrm>
            <a:off x="0" y="914400"/>
            <a:ext cx="12117935" cy="5262979"/>
          </a:xfrm>
          <a:prstGeom prst="rect">
            <a:avLst/>
          </a:prstGeom>
          <a:noFill/>
        </p:spPr>
        <p:txBody>
          <a:bodyPr wrap="square" rtlCol="0">
            <a:spAutoFit/>
          </a:bodyPr>
          <a:lstStyle/>
          <a:p>
            <a:pPr algn="just"/>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Uno dei metodi più diffusi per valutare il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VfM</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è quello del c.d.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Public Sector </a:t>
            </a:r>
            <a:r>
              <a:rPr kumimoji="0" lang="it-IT" sz="2400" b="1" i="0" u="none" strike="noStrike" kern="1200" cap="none" spc="0" normalizeH="0" baseline="0" noProof="0" dirty="0" err="1">
                <a:ln>
                  <a:noFill/>
                </a:ln>
                <a:solidFill>
                  <a:prstClr val="black"/>
                </a:solidFill>
                <a:effectLst/>
                <a:uLnTx/>
                <a:uFillTx/>
                <a:latin typeface="Calibri" panose="020F0502020204030204"/>
                <a:ea typeface="+mn-ea"/>
                <a:cs typeface="+mn-cs"/>
              </a:rPr>
              <a:t>Comparator</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(PSC), mutuato dall’esperienza anglosassone. Il PSC è definito come un ipotetico costo, aggiustato con una componente di rischio nel caso in cui un’opera infrastrutturale sia finanziata e gestita da un’amministrazione pubblica.</a:t>
            </a:r>
            <a:r>
              <a:rPr lang="it-IT" sz="2400" b="1" i="0" u="none" strike="noStrike" baseline="0" dirty="0">
                <a:solidFill>
                  <a:srgbClr val="333F50"/>
                </a:solidFill>
                <a:latin typeface="Calibri,Bold"/>
              </a:rPr>
              <a:t> </a:t>
            </a:r>
          </a:p>
          <a:p>
            <a:pPr algn="just"/>
            <a:r>
              <a:rPr lang="it-IT" sz="2400" dirty="0">
                <a:solidFill>
                  <a:prstClr val="black"/>
                </a:solidFill>
                <a:latin typeface="Calibri" panose="020F0502020204030204"/>
              </a:rPr>
              <a:t>Tale metodologia si basa sulla </a:t>
            </a:r>
            <a:r>
              <a:rPr lang="it-IT" sz="2400" b="1" dirty="0">
                <a:solidFill>
                  <a:prstClr val="black"/>
                </a:solidFill>
                <a:latin typeface="Calibri" panose="020F0502020204030204"/>
              </a:rPr>
              <a:t>comparazione monetaria </a:t>
            </a:r>
            <a:r>
              <a:rPr lang="it-IT" sz="2400" dirty="0">
                <a:solidFill>
                  <a:prstClr val="black"/>
                </a:solidFill>
                <a:latin typeface="Calibri" panose="020F0502020204030204"/>
              </a:rPr>
              <a:t>tra l’ipotesi di realizzazione e gestione del progetto </a:t>
            </a:r>
            <a:r>
              <a:rPr lang="it-IT" sz="2400" b="1" dirty="0">
                <a:solidFill>
                  <a:prstClr val="black"/>
                </a:solidFill>
                <a:latin typeface="Calibri" panose="020F0502020204030204"/>
              </a:rPr>
              <a:t>in forma diretta </a:t>
            </a:r>
            <a:r>
              <a:rPr lang="it-IT" sz="2400" dirty="0">
                <a:solidFill>
                  <a:prstClr val="black"/>
                </a:solidFill>
                <a:latin typeface="Calibri" panose="020F0502020204030204"/>
              </a:rPr>
              <a:t>e </a:t>
            </a:r>
            <a:r>
              <a:rPr lang="it-IT" sz="2400" b="1" dirty="0">
                <a:solidFill>
                  <a:prstClr val="black"/>
                </a:solidFill>
                <a:latin typeface="Calibri" panose="020F0502020204030204"/>
              </a:rPr>
              <a:t>tramite forme di PPP</a:t>
            </a:r>
            <a:r>
              <a:rPr lang="it-IT" sz="2400" dirty="0">
                <a:solidFill>
                  <a:prstClr val="black"/>
                </a:solidFill>
                <a:latin typeface="Calibri" panose="020F0502020204030204"/>
              </a:rPr>
              <a:t>, quantificando la creazione di valore generata dall’opera (</a:t>
            </a:r>
            <a:r>
              <a:rPr lang="it-IT" sz="2400" dirty="0" err="1">
                <a:solidFill>
                  <a:prstClr val="black"/>
                </a:solidFill>
                <a:latin typeface="Calibri" panose="020F0502020204030204"/>
              </a:rPr>
              <a:t>value</a:t>
            </a:r>
            <a:r>
              <a:rPr lang="it-IT" sz="2400" dirty="0">
                <a:solidFill>
                  <a:prstClr val="black"/>
                </a:solidFill>
                <a:latin typeface="Calibri" panose="020F0502020204030204"/>
              </a:rPr>
              <a:t> for money).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2400"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Il calcolo del PSC è effettuato attraverso la misurazione delle seguenti componenti.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PSC base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che include il costo del capitale e i costi operativi relativi alla costruzione, manutenzione e gestione dell’infrastruttura;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La neutralità competitiva</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che consiste nella rimozione di qualsiasi vantaggio competitivo di un’opera attraverso un appalto tradizionale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Il rischio trasferibile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che è il rischio associato a una serie di eventi che influenza la costruzione e la gestione di un’opera (ad esempio, aumenti dei costi di costruzione o ritardi nella conclusione dei lavori)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Il rischio trattenuto</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che è il rischio non trasferibile all’operatore privato</a:t>
            </a:r>
          </a:p>
        </p:txBody>
      </p:sp>
    </p:spTree>
    <p:extLst>
      <p:ext uri="{BB962C8B-B14F-4D97-AF65-F5344CB8AC3E}">
        <p14:creationId xmlns:p14="http://schemas.microsoft.com/office/powerpoint/2010/main" val="2301324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E97726-45F3-FC36-C18A-68F241D25B49}"/>
              </a:ext>
            </a:extLst>
          </p:cNvPr>
          <p:cNvSpPr txBox="1"/>
          <p:nvPr/>
        </p:nvSpPr>
        <p:spPr>
          <a:xfrm>
            <a:off x="119642" y="760576"/>
            <a:ext cx="1188720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PIANO ECONOMICO FINANZIARIO (PEF) </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equilibrio economico e finanziario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del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piano economico finanziario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(PEF) elaborato dal partner privato si realizza quando </a:t>
            </a:r>
            <a:r>
              <a:rPr kumimoji="0" lang="it-IT" sz="2400" b="0" i="0" u="sng" strike="noStrike" kern="1200" cap="none" spc="0" normalizeH="0" baseline="0" noProof="0" dirty="0">
                <a:ln>
                  <a:noFill/>
                </a:ln>
                <a:solidFill>
                  <a:prstClr val="black"/>
                </a:solidFill>
                <a:effectLst/>
                <a:uLnTx/>
                <a:uFillTx/>
                <a:latin typeface="Calibri" panose="020F0502020204030204"/>
                <a:ea typeface="+mn-ea"/>
                <a:cs typeface="+mn-cs"/>
              </a:rPr>
              <a:t>i flussi di cassa derivanti dai ricavi del contratto coprono i flussi di cassa derivanti dai costi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ammessi per l’esecuzione del contratto, inclusi quelli relativi all’ammortamento del capitale investito netto e alla remunerazione dello stesso ad un tasso che può essere definito congruo e quelli richiesti per versare le imposte.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Detto equilibrio è rappresentato dai valori di specifici indicatori esposti nel PEF ed individuati in dipendenza della metodologia utilizzata per l’analisi di convenienza economica e sostenibilità finanziaria del progetto.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Connessa alla predisposizione del piano economico-finanziario è la fase di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verifica della bancabilità</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del progetto, ovvero della possibilità di attivare in concreto le fonti di finanziamento necessarie per la copertura finanziaria del progetto.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980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5F02959-B269-F747-4777-F77F2BA6D30C}"/>
              </a:ext>
            </a:extLst>
          </p:cNvPr>
          <p:cNvSpPr txBox="1"/>
          <p:nvPr/>
        </p:nvSpPr>
        <p:spPr>
          <a:xfrm>
            <a:off x="0" y="828942"/>
            <a:ext cx="121920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Lo sviluppo di un Piano economico-finanziario risulta necessario per consentire all’Amministrazione di valutare correttamente la convenienza economica e la sostenibilità finanziaria di uno specifico Progetto, anche in fase di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revision</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Ovale 2">
            <a:extLst>
              <a:ext uri="{FF2B5EF4-FFF2-40B4-BE49-F238E27FC236}">
                <a16:creationId xmlns:a16="http://schemas.microsoft.com/office/drawing/2014/main" id="{5CA69E3D-BA44-F804-4D06-5E73C901CAAF}"/>
              </a:ext>
            </a:extLst>
          </p:cNvPr>
          <p:cNvSpPr/>
          <p:nvPr/>
        </p:nvSpPr>
        <p:spPr>
          <a:xfrm>
            <a:off x="888762" y="2153540"/>
            <a:ext cx="3025211" cy="965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ANALISI FATTIBILITA’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FINANZIARIA</a:t>
            </a:r>
          </a:p>
        </p:txBody>
      </p:sp>
      <p:sp>
        <p:nvSpPr>
          <p:cNvPr id="4" name="Freccia a destra 3">
            <a:extLst>
              <a:ext uri="{FF2B5EF4-FFF2-40B4-BE49-F238E27FC236}">
                <a16:creationId xmlns:a16="http://schemas.microsoft.com/office/drawing/2014/main" id="{F0579656-2963-251F-9CAA-48820417330C}"/>
              </a:ext>
            </a:extLst>
          </p:cNvPr>
          <p:cNvSpPr/>
          <p:nvPr/>
        </p:nvSpPr>
        <p:spPr>
          <a:xfrm>
            <a:off x="4084890" y="2261456"/>
            <a:ext cx="299103" cy="387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ttangolo con angoli arrotondati 4">
            <a:extLst>
              <a:ext uri="{FF2B5EF4-FFF2-40B4-BE49-F238E27FC236}">
                <a16:creationId xmlns:a16="http://schemas.microsoft.com/office/drawing/2014/main" id="{DFFCAFED-27EF-16DD-E3D9-B59E7DB9C18E}"/>
              </a:ext>
            </a:extLst>
          </p:cNvPr>
          <p:cNvSpPr/>
          <p:nvPr/>
        </p:nvSpPr>
        <p:spPr>
          <a:xfrm>
            <a:off x="4982198" y="2153540"/>
            <a:ext cx="6212794" cy="632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white"/>
                </a:solidFill>
                <a:effectLst/>
                <a:uLnTx/>
                <a:uFillTx/>
                <a:latin typeface="Calibri" panose="020F0502020204030204"/>
                <a:ea typeface="+mn-ea"/>
                <a:cs typeface="+mn-cs"/>
              </a:rPr>
              <a:t>Equilibrio Economico Finanziario</a:t>
            </a:r>
          </a:p>
        </p:txBody>
      </p:sp>
      <p:sp>
        <p:nvSpPr>
          <p:cNvPr id="6" name="Freccia in giù 5">
            <a:extLst>
              <a:ext uri="{FF2B5EF4-FFF2-40B4-BE49-F238E27FC236}">
                <a16:creationId xmlns:a16="http://schemas.microsoft.com/office/drawing/2014/main" id="{B01EDD2D-00F2-A771-D05B-27021EE542CE}"/>
              </a:ext>
            </a:extLst>
          </p:cNvPr>
          <p:cNvSpPr/>
          <p:nvPr/>
        </p:nvSpPr>
        <p:spPr>
          <a:xfrm>
            <a:off x="9904576" y="2910200"/>
            <a:ext cx="1290415" cy="35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magine 6">
            <a:extLst>
              <a:ext uri="{FF2B5EF4-FFF2-40B4-BE49-F238E27FC236}">
                <a16:creationId xmlns:a16="http://schemas.microsoft.com/office/drawing/2014/main" id="{0A2FCDB5-028F-643E-0EF9-A388B74D2BE8}"/>
              </a:ext>
            </a:extLst>
          </p:cNvPr>
          <p:cNvPicPr>
            <a:picLocks noChangeAspect="1"/>
          </p:cNvPicPr>
          <p:nvPr/>
        </p:nvPicPr>
        <p:blipFill>
          <a:blip r:embed="rId2"/>
          <a:stretch>
            <a:fillRect/>
          </a:stretch>
        </p:blipFill>
        <p:spPr>
          <a:xfrm>
            <a:off x="5161660" y="2910199"/>
            <a:ext cx="1644570" cy="357745"/>
          </a:xfrm>
          <a:prstGeom prst="rect">
            <a:avLst/>
          </a:prstGeom>
        </p:spPr>
      </p:pic>
      <p:sp>
        <p:nvSpPr>
          <p:cNvPr id="8" name="Rettangolo 7">
            <a:extLst>
              <a:ext uri="{FF2B5EF4-FFF2-40B4-BE49-F238E27FC236}">
                <a16:creationId xmlns:a16="http://schemas.microsoft.com/office/drawing/2014/main" id="{9900ADFA-0903-A1FC-EC98-40610F58237B}"/>
              </a:ext>
            </a:extLst>
          </p:cNvPr>
          <p:cNvSpPr/>
          <p:nvPr/>
        </p:nvSpPr>
        <p:spPr>
          <a:xfrm>
            <a:off x="2315910" y="3358683"/>
            <a:ext cx="4426721" cy="444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Convenienza economica</a:t>
            </a:r>
          </a:p>
        </p:txBody>
      </p:sp>
      <p:sp>
        <p:nvSpPr>
          <p:cNvPr id="10" name="Rettangolo 9">
            <a:extLst>
              <a:ext uri="{FF2B5EF4-FFF2-40B4-BE49-F238E27FC236}">
                <a16:creationId xmlns:a16="http://schemas.microsoft.com/office/drawing/2014/main" id="{0537AF4E-563A-1ACE-ADEE-6B3E73A59538}"/>
              </a:ext>
            </a:extLst>
          </p:cNvPr>
          <p:cNvSpPr/>
          <p:nvPr/>
        </p:nvSpPr>
        <p:spPr>
          <a:xfrm>
            <a:off x="7639940" y="3307874"/>
            <a:ext cx="4426721" cy="444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Sostenibilità Finanziaria</a:t>
            </a:r>
          </a:p>
        </p:txBody>
      </p:sp>
      <p:sp>
        <p:nvSpPr>
          <p:cNvPr id="12" name="CasellaDiTesto 11">
            <a:extLst>
              <a:ext uri="{FF2B5EF4-FFF2-40B4-BE49-F238E27FC236}">
                <a16:creationId xmlns:a16="http://schemas.microsoft.com/office/drawing/2014/main" id="{ED91F886-03AB-A23E-04B7-FB60B9634A27}"/>
              </a:ext>
            </a:extLst>
          </p:cNvPr>
          <p:cNvSpPr txBox="1"/>
          <p:nvPr/>
        </p:nvSpPr>
        <p:spPr>
          <a:xfrm>
            <a:off x="2315909" y="3890785"/>
            <a:ext cx="429853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è la capacità del progetto di: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creare valore per il soggetto pubblico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generare un livello di redditività per il capitale investito adeguato rispetto alle aspettative dell’investitore privato e delle banche.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Redditività dell’operazione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indicatori TIR e VAN</a:t>
            </a:r>
          </a:p>
        </p:txBody>
      </p:sp>
      <p:sp>
        <p:nvSpPr>
          <p:cNvPr id="13" name="CasellaDiTesto 12">
            <a:extLst>
              <a:ext uri="{FF2B5EF4-FFF2-40B4-BE49-F238E27FC236}">
                <a16:creationId xmlns:a16="http://schemas.microsoft.com/office/drawing/2014/main" id="{39258D32-80CA-07EE-3EA1-E79E9FD45591}"/>
              </a:ext>
            </a:extLst>
          </p:cNvPr>
          <p:cNvSpPr txBox="1"/>
          <p:nvPr/>
        </p:nvSpPr>
        <p:spPr>
          <a:xfrm>
            <a:off x="6956277" y="3829818"/>
            <a:ext cx="5235724"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è la capacità del progetto di generare flussi di cassa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operativi sufficienti a garantire il rimborso dei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finanziamenti attivati e a garantire un adeguata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remunerazione degli investitori privati coinvolti nella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realizzazione e nella gestione dell’iniziativa (c.d. azionisti della società di progetto).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Bancabilità dell’operazione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Indicatori DSCR e LLCR</a:t>
            </a:r>
          </a:p>
        </p:txBody>
      </p:sp>
    </p:spTree>
    <p:extLst>
      <p:ext uri="{BB962C8B-B14F-4D97-AF65-F5344CB8AC3E}">
        <p14:creationId xmlns:p14="http://schemas.microsoft.com/office/powerpoint/2010/main" val="2626616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5161516-665C-041A-A792-B401EAC0011E}"/>
              </a:ext>
            </a:extLst>
          </p:cNvPr>
          <p:cNvSpPr txBox="1"/>
          <p:nvPr/>
        </p:nvSpPr>
        <p:spPr>
          <a:xfrm>
            <a:off x="-1" y="773723"/>
            <a:ext cx="12121661" cy="5016758"/>
          </a:xfrm>
          <a:prstGeom prst="rect">
            <a:avLst/>
          </a:prstGeom>
          <a:noFill/>
        </p:spPr>
        <p:txBody>
          <a:bodyPr wrap="square" rtlCol="0">
            <a:spAutoFit/>
          </a:bodyPr>
          <a:lstStyle/>
          <a:p>
            <a:pPr algn="just"/>
            <a:r>
              <a:rPr lang="it-IT" sz="3200" dirty="0"/>
              <a:t>Valutati i rischi e definiti i costi, occorrerà determinare il vero </a:t>
            </a:r>
            <a:r>
              <a:rPr lang="it-IT" sz="3200" b="1" dirty="0"/>
              <a:t>costo di realizzazione dell’opera per il soggetto pubblico</a:t>
            </a:r>
            <a:r>
              <a:rPr lang="it-IT" sz="3200" dirty="0"/>
              <a:t>, secondo la formula del valore attuale netto dei costi (</a:t>
            </a:r>
            <a:r>
              <a:rPr lang="it-IT" sz="3200" dirty="0" err="1"/>
              <a:t>VANc</a:t>
            </a:r>
            <a:r>
              <a:rPr lang="it-IT" sz="3200" dirty="0"/>
              <a:t>) + valore attuale netto dei rischi (</a:t>
            </a:r>
            <a:r>
              <a:rPr lang="it-IT" sz="3200" dirty="0" err="1"/>
              <a:t>VANr</a:t>
            </a:r>
            <a:r>
              <a:rPr lang="it-IT" sz="3200" dirty="0"/>
              <a:t>).</a:t>
            </a:r>
          </a:p>
          <a:p>
            <a:pPr algn="just"/>
            <a:r>
              <a:rPr lang="it-IT" sz="3200" dirty="0"/>
              <a:t> Tale valore va confrontato con il VAN dei costi e dei rischi ottenibili del soggetto privato.</a:t>
            </a:r>
          </a:p>
          <a:p>
            <a:pPr algn="just"/>
            <a:r>
              <a:rPr lang="it-IT" sz="3200" dirty="0"/>
              <a:t>Solo se il privato è in grado di minimizzare i rischi trasferiti dal soggetto pubblico, l’amministrazione conseguirà il </a:t>
            </a:r>
            <a:r>
              <a:rPr lang="it-IT" sz="3200" dirty="0" err="1"/>
              <a:t>value</a:t>
            </a:r>
            <a:r>
              <a:rPr lang="it-IT" sz="3200" dirty="0"/>
              <a:t> for money ovvero avrà realizzato un’operazione con efficienza, efficacia e risparmio di risorse pubbliche.</a:t>
            </a:r>
          </a:p>
        </p:txBody>
      </p:sp>
    </p:spTree>
    <p:extLst>
      <p:ext uri="{BB962C8B-B14F-4D97-AF65-F5344CB8AC3E}">
        <p14:creationId xmlns:p14="http://schemas.microsoft.com/office/powerpoint/2010/main" val="358351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0DF27BA-5734-8A24-DC66-3239D2031FB2}"/>
              </a:ext>
            </a:extLst>
          </p:cNvPr>
          <p:cNvSpPr txBox="1"/>
          <p:nvPr/>
        </p:nvSpPr>
        <p:spPr>
          <a:xfrm>
            <a:off x="0" y="769545"/>
            <a:ext cx="12191999" cy="6494085"/>
          </a:xfrm>
          <a:prstGeom prst="rect">
            <a:avLst/>
          </a:prstGeom>
          <a:noFill/>
        </p:spPr>
        <p:txBody>
          <a:bodyPr wrap="square" rtlCol="0">
            <a:spAutoFit/>
          </a:bodyPr>
          <a:lstStyle/>
          <a:p>
            <a:r>
              <a:rPr lang="it-IT" sz="2400" b="1" dirty="0"/>
              <a:t>FORME DI PPP DISTINTE IN BASE ALL’ALLOCAZIONE DELLE RESPONSABILITA’ E AI RELATIVI RISCHI AL SOGGETTO PRIVATO</a:t>
            </a:r>
          </a:p>
          <a:p>
            <a:pPr marL="342900" indent="-342900" algn="just">
              <a:buFont typeface="Wingdings" panose="05000000000000000000" pitchFamily="2" charset="2"/>
              <a:buChar char="Ø"/>
            </a:pPr>
            <a:r>
              <a:rPr lang="it-IT" sz="2400" b="1" dirty="0"/>
              <a:t>DESIGN &amp; BUILD (DB): </a:t>
            </a:r>
            <a:r>
              <a:rPr lang="it-IT" sz="2400" dirty="0"/>
              <a:t>l’operatore privato si occupa della progettazione e costruzione di una infrastruttura e fornisce le risorse finanziarie per la realizzazione del progetto</a:t>
            </a:r>
          </a:p>
          <a:p>
            <a:pPr marL="342900" indent="-342900" algn="just">
              <a:buFont typeface="Wingdings" panose="05000000000000000000" pitchFamily="2" charset="2"/>
              <a:buChar char="Ø"/>
            </a:pPr>
            <a:r>
              <a:rPr lang="it-IT" sz="2400" b="1" dirty="0"/>
              <a:t>OPERATE &amp; MAINTAIN (OM): </a:t>
            </a:r>
            <a:r>
              <a:rPr lang="it-IT" sz="2400" dirty="0"/>
              <a:t>l’operatore privato si limita alla gestione e manutenzione di un servizio di pubblica utilità</a:t>
            </a:r>
          </a:p>
          <a:p>
            <a:pPr marL="342900" indent="-342900" algn="just">
              <a:buFont typeface="Wingdings" panose="05000000000000000000" pitchFamily="2" charset="2"/>
              <a:buChar char="Ø"/>
            </a:pPr>
            <a:r>
              <a:rPr lang="it-IT" sz="2400" b="1" dirty="0"/>
              <a:t>DESIGN, BUID &amp; OPERATE (DBO): </a:t>
            </a:r>
            <a:r>
              <a:rPr lang="it-IT" sz="2400" dirty="0"/>
              <a:t>l’operatore privato cura la progettazione e la costruzione dell’infrastruttura, che rimane di proprietà pubblica, nonché la gestione del relativo servizio, con l’erogazione del finanziamento da parte del soggetto pubblico</a:t>
            </a:r>
          </a:p>
          <a:p>
            <a:pPr marL="342900" indent="-342900" algn="just">
              <a:buFont typeface="Wingdings" panose="05000000000000000000" pitchFamily="2" charset="2"/>
              <a:buChar char="Ø"/>
            </a:pPr>
            <a:r>
              <a:rPr lang="it-IT" sz="2400" b="1" dirty="0"/>
              <a:t>BUILD, LEASE &amp; TRANSFER (BLT): </a:t>
            </a:r>
            <a:r>
              <a:rPr lang="it-IT" sz="2400" dirty="0"/>
              <a:t>l’operatore privato costruisce l’opera e gestisce il servizio correlato, con previsione di un trasferimento di proprietà, a fine concessione, al soggetto pubblico</a:t>
            </a:r>
          </a:p>
          <a:p>
            <a:pPr marL="342900" indent="-342900" algn="just">
              <a:buFont typeface="Wingdings" panose="05000000000000000000" pitchFamily="2" charset="2"/>
              <a:buChar char="Ø"/>
            </a:pPr>
            <a:r>
              <a:rPr lang="it-IT" sz="2400" b="1" dirty="0"/>
              <a:t>BUILD OWN &amp; OPERATE (BOO):</a:t>
            </a:r>
            <a:r>
              <a:rPr lang="it-IT" sz="2400" dirty="0"/>
              <a:t> l’operatore privato assegna l’incarico di costruzione e gestione dell’opera al soggetto privato, cui viene anche trasferita la relativa proprietà al termine della concessione</a:t>
            </a:r>
          </a:p>
          <a:p>
            <a:pPr marL="342900" indent="-342900" algn="just">
              <a:buFont typeface="Wingdings" panose="05000000000000000000" pitchFamily="2" charset="2"/>
              <a:buChar char="Ø"/>
            </a:pPr>
            <a:endParaRPr lang="it-IT" sz="2400" dirty="0"/>
          </a:p>
          <a:p>
            <a:pPr marL="342900" indent="-342900" algn="just">
              <a:buFont typeface="Wingdings" panose="05000000000000000000" pitchFamily="2" charset="2"/>
              <a:buChar char="Ø"/>
            </a:pPr>
            <a:endParaRPr lang="it-IT" sz="2400" dirty="0"/>
          </a:p>
        </p:txBody>
      </p:sp>
    </p:spTree>
    <p:extLst>
      <p:ext uri="{BB962C8B-B14F-4D97-AF65-F5344CB8AC3E}">
        <p14:creationId xmlns:p14="http://schemas.microsoft.com/office/powerpoint/2010/main" val="409311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C75E931-C962-91F9-7743-4F6A009A8A56}"/>
              </a:ext>
            </a:extLst>
          </p:cNvPr>
          <p:cNvSpPr txBox="1"/>
          <p:nvPr/>
        </p:nvSpPr>
        <p:spPr>
          <a:xfrm>
            <a:off x="0" y="743484"/>
            <a:ext cx="12006841" cy="486287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1" i="0" u="none" strike="noStrike" kern="1200" cap="none" spc="0" normalizeH="0" baseline="0" noProof="0" dirty="0">
                <a:ln>
                  <a:noFill/>
                </a:ln>
                <a:solidFill>
                  <a:srgbClr val="70AE47"/>
                </a:solidFill>
                <a:effectLst/>
                <a:uLnTx/>
                <a:uFillTx/>
                <a:latin typeface="Calibri,Bold"/>
                <a:ea typeface="+mn-ea"/>
                <a:cs typeface="+mn-cs"/>
              </a:rPr>
              <a:t>Quando può essere conveniente ricorrere al PPP?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33F50"/>
                </a:solidFill>
                <a:effectLst/>
                <a:uLnTx/>
                <a:uFillTx/>
                <a:latin typeface="Calibri" panose="020F0502020204030204" pitchFamily="34" charset="0"/>
                <a:ea typeface="+mn-ea"/>
                <a:cs typeface="+mn-cs"/>
              </a:rPr>
              <a:t>1. </a:t>
            </a:r>
            <a:r>
              <a:rPr kumimoji="0" lang="it-IT" sz="2000" b="0" i="0" u="none" strike="noStrike" kern="1200" cap="none" spc="0" normalizeH="0" baseline="0" noProof="0" dirty="0">
                <a:ln>
                  <a:noFill/>
                </a:ln>
                <a:solidFill>
                  <a:srgbClr val="333F50"/>
                </a:solidFill>
                <a:effectLst/>
                <a:uLnTx/>
                <a:uFillTx/>
                <a:latin typeface="Calibri" panose="020F0502020204030204" pitchFamily="34" charset="0"/>
                <a:ea typeface="+mn-ea"/>
                <a:cs typeface="+mn-cs"/>
              </a:rPr>
              <a:t>Progetti complessi e innovativi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333F50"/>
                </a:solidFill>
                <a:effectLst/>
                <a:uLnTx/>
                <a:uFillTx/>
                <a:latin typeface="Calibri" panose="020F0502020204030204" pitchFamily="34" charset="0"/>
                <a:ea typeface="+mn-ea"/>
                <a:cs typeface="+mn-cs"/>
              </a:rPr>
              <a:t>2. Progetti in cui la fase di gestione sia particolarmente qualificante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333F50"/>
                </a:solidFill>
                <a:effectLst/>
                <a:uLnTx/>
                <a:uFillTx/>
                <a:latin typeface="Calibri" panose="020F0502020204030204" pitchFamily="34" charset="0"/>
                <a:ea typeface="+mn-ea"/>
                <a:cs typeface="+mn-cs"/>
              </a:rPr>
              <a:t>3. Progetti volti a generare un cambiamento nei modelli di gestione del servizio pubblico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333F50"/>
                </a:solidFill>
                <a:effectLst/>
                <a:uLnTx/>
                <a:uFillTx/>
                <a:latin typeface="Calibri" panose="020F0502020204030204" pitchFamily="34" charset="0"/>
                <a:ea typeface="+mn-ea"/>
                <a:cs typeface="+mn-cs"/>
              </a:rPr>
              <a:t>4. Progetti per i quali è necessario conseguire obiettivi strategici in una logica </a:t>
            </a:r>
            <a:r>
              <a:rPr kumimoji="0" lang="it-IT" sz="2000" b="0" i="0" u="none" strike="noStrike" kern="1200" cap="none" spc="0" normalizeH="0" baseline="0" noProof="0" dirty="0" err="1">
                <a:ln>
                  <a:noFill/>
                </a:ln>
                <a:solidFill>
                  <a:srgbClr val="333F50"/>
                </a:solidFill>
                <a:effectLst/>
                <a:uLnTx/>
                <a:uFillTx/>
                <a:latin typeface="Calibri" panose="020F0502020204030204" pitchFamily="34" charset="0"/>
                <a:ea typeface="+mn-ea"/>
                <a:cs typeface="+mn-cs"/>
              </a:rPr>
              <a:t>result-based</a:t>
            </a:r>
            <a:endParaRPr kumimoji="0" lang="it-IT" sz="2000" b="0" i="0" u="none" strike="noStrike" kern="1200" cap="none" spc="0" normalizeH="0" baseline="0" noProof="0" dirty="0">
              <a:ln>
                <a:noFill/>
              </a:ln>
              <a:solidFill>
                <a:srgbClr val="333F50"/>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333F50"/>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1" i="0" u="none" strike="noStrike" kern="1200" cap="none" spc="0" normalizeH="0" baseline="0" noProof="0" dirty="0">
                <a:ln>
                  <a:noFill/>
                </a:ln>
                <a:solidFill>
                  <a:srgbClr val="EE7D31"/>
                </a:solidFill>
                <a:effectLst/>
                <a:uLnTx/>
                <a:uFillTx/>
                <a:latin typeface="Calibri,Bold"/>
                <a:ea typeface="+mn-ea"/>
                <a:cs typeface="+mn-cs"/>
              </a:rPr>
              <a:t>Quando può NON essere conveniente ricorrere al PPP?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33F50"/>
                </a:solidFill>
                <a:effectLst/>
                <a:uLnTx/>
                <a:uFillTx/>
                <a:latin typeface="Calibri" panose="020F0502020204030204" pitchFamily="34" charset="0"/>
                <a:ea typeface="+mn-ea"/>
                <a:cs typeface="+mn-cs"/>
              </a:rPr>
              <a:t>1. </a:t>
            </a:r>
            <a:r>
              <a:rPr kumimoji="0" lang="it-IT" sz="2000" b="0" i="0" u="none" strike="noStrike" kern="1200" cap="none" spc="0" normalizeH="0" baseline="0" noProof="0" dirty="0">
                <a:ln>
                  <a:noFill/>
                </a:ln>
                <a:solidFill>
                  <a:srgbClr val="333F50"/>
                </a:solidFill>
                <a:effectLst/>
                <a:uLnTx/>
                <a:uFillTx/>
                <a:latin typeface="Calibri" panose="020F0502020204030204" pitchFamily="34" charset="0"/>
                <a:ea typeface="+mn-ea"/>
                <a:cs typeface="+mn-cs"/>
              </a:rPr>
              <a:t>Progetti solo di natura edile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333F50"/>
                </a:solidFill>
                <a:effectLst/>
                <a:uLnTx/>
                <a:uFillTx/>
                <a:latin typeface="Calibri" panose="020F0502020204030204" pitchFamily="34" charset="0"/>
                <a:ea typeface="+mn-ea"/>
                <a:cs typeface="+mn-cs"/>
              </a:rPr>
              <a:t>2. Quando i progetti non sono sufficientemente sostenibili da un punto di vista economico finanziario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333F50"/>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333F50"/>
                </a:solidFill>
                <a:effectLst/>
                <a:uLnTx/>
                <a:uFillTx/>
                <a:latin typeface="Calibri,Bold"/>
                <a:ea typeface="+mn-ea"/>
                <a:cs typeface="+mn-cs"/>
              </a:rPr>
              <a:t>Sentenza del Consiglio di Stato, Sez. III, 10 dicembre 2021 n. 8244: </a:t>
            </a:r>
            <a:r>
              <a:rPr kumimoji="0" lang="it-IT" sz="1200" b="0" i="0" u="none" strike="noStrike" kern="1200" cap="none" spc="0" normalizeH="0" baseline="0" noProof="0" dirty="0">
                <a:ln>
                  <a:noFill/>
                </a:ln>
                <a:solidFill>
                  <a:srgbClr val="333F50"/>
                </a:solidFill>
                <a:effectLst/>
                <a:uLnTx/>
                <a:uFillTx/>
                <a:latin typeface="Calibri" panose="020F0502020204030204" pitchFamily="34" charset="0"/>
                <a:ea typeface="+mn-ea"/>
                <a:cs typeface="+mn-cs"/>
              </a:rPr>
              <a:t>«</a:t>
            </a:r>
            <a:r>
              <a:rPr kumimoji="0" lang="it-IT" sz="1800" b="0" i="0" u="none" strike="noStrike" kern="1200" cap="none" spc="0" normalizeH="0" baseline="0" noProof="0" dirty="0">
                <a:ln>
                  <a:noFill/>
                </a:ln>
                <a:solidFill>
                  <a:srgbClr val="333F50"/>
                </a:solidFill>
                <a:effectLst/>
                <a:uLnTx/>
                <a:uFillTx/>
                <a:latin typeface="Calibri" panose="020F0502020204030204" pitchFamily="34" charset="0"/>
                <a:ea typeface="+mn-ea"/>
                <a:cs typeface="Calibri" panose="020F0502020204030204" pitchFamily="34" charset="0"/>
              </a:rPr>
              <a:t>la scelta di ricorrere alla finanza di progetto è stata altresì </a:t>
            </a:r>
            <a:r>
              <a:rPr kumimoji="0" lang="it-IT" sz="1800" b="1" i="0" u="none" strike="noStrike" kern="1200" cap="none" spc="0" normalizeH="0" baseline="0" noProof="0" dirty="0">
                <a:ln>
                  <a:noFill/>
                </a:ln>
                <a:solidFill>
                  <a:srgbClr val="333F50"/>
                </a:solidFill>
                <a:effectLst/>
                <a:uLnTx/>
                <a:uFillTx/>
                <a:latin typeface="Calibri" panose="020F0502020204030204" pitchFamily="34" charset="0"/>
                <a:ea typeface="+mn-ea"/>
                <a:cs typeface="Calibri" panose="020F0502020204030204" pitchFamily="34" charset="0"/>
              </a:rPr>
              <a:t>debitamente motivata dall’Azienda sanitaria</a:t>
            </a:r>
            <a:r>
              <a:rPr kumimoji="0" lang="it-IT" sz="1800" b="0" i="0" u="none" strike="noStrike" kern="1200" cap="none" spc="0" normalizeH="0" baseline="0" noProof="0" dirty="0">
                <a:ln>
                  <a:noFill/>
                </a:ln>
                <a:solidFill>
                  <a:srgbClr val="333F50"/>
                </a:solidFill>
                <a:effectLst/>
                <a:uLnTx/>
                <a:uFillTx/>
                <a:latin typeface="Calibri" panose="020F0502020204030204" pitchFamily="34" charset="0"/>
                <a:ea typeface="+mn-ea"/>
                <a:cs typeface="Calibri" panose="020F0502020204030204" pitchFamily="34" charset="0"/>
              </a:rPr>
              <a:t>, che dopo aver esaminato la proposta della società ricorrente di primo grado ha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333F50"/>
                </a:solidFill>
                <a:effectLst/>
                <a:uLnTx/>
                <a:uFillTx/>
                <a:latin typeface="Calibri" panose="020F0502020204030204" pitchFamily="34" charset="0"/>
                <a:ea typeface="+mn-ea"/>
                <a:cs typeface="Calibri" panose="020F0502020204030204" pitchFamily="34" charset="0"/>
              </a:rPr>
              <a:t>evidenziato i vantaggi che avrebbe tratto con riguardo 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333F50"/>
                </a:solidFill>
                <a:effectLst/>
                <a:uLnTx/>
                <a:uFillTx/>
                <a:latin typeface="Calibri" panose="020F0502020204030204" pitchFamily="34" charset="0"/>
                <a:ea typeface="+mn-ea"/>
                <a:cs typeface="Calibri" panose="020F0502020204030204" pitchFamily="34" charset="0"/>
              </a:rPr>
              <a:t>a. </a:t>
            </a:r>
            <a:r>
              <a:rPr kumimoji="0" lang="it-IT" sz="1800" b="1" i="0" u="none" strike="noStrike" kern="1200" cap="none" spc="0" normalizeH="0" baseline="0" noProof="0" dirty="0">
                <a:ln>
                  <a:noFill/>
                </a:ln>
                <a:solidFill>
                  <a:srgbClr val="333F50"/>
                </a:solidFill>
                <a:effectLst/>
                <a:uLnTx/>
                <a:uFillTx/>
                <a:latin typeface="Calibri" panose="020F0502020204030204" pitchFamily="34" charset="0"/>
                <a:ea typeface="+mn-ea"/>
                <a:cs typeface="Calibri" panose="020F0502020204030204" pitchFamily="34" charset="0"/>
              </a:rPr>
              <a:t>trasferimenti dei rischi </a:t>
            </a:r>
            <a:r>
              <a:rPr kumimoji="0" lang="it-IT" sz="1800" i="0" u="none" strike="noStrike" kern="1200" cap="none" spc="0" normalizeH="0" baseline="0" noProof="0" dirty="0">
                <a:ln>
                  <a:noFill/>
                </a:ln>
                <a:solidFill>
                  <a:srgbClr val="333F50"/>
                </a:solidFill>
                <a:effectLst/>
                <a:uLnTx/>
                <a:uFillTx/>
                <a:latin typeface="Calibri" panose="020F0502020204030204" pitchFamily="34" charset="0"/>
                <a:ea typeface="+mn-ea"/>
                <a:cs typeface="Calibri" panose="020F0502020204030204" pitchFamily="34" charset="0"/>
              </a:rPr>
              <a:t>di realizzazione, manutenzione, disponibilità e performance energetica</a:t>
            </a:r>
            <a:r>
              <a:rPr kumimoji="0" lang="it-IT" sz="1800" b="0" i="0" u="none" strike="noStrike" kern="1200" cap="none" spc="0" normalizeH="0" baseline="0" noProof="0" dirty="0">
                <a:ln>
                  <a:noFill/>
                </a:ln>
                <a:solidFill>
                  <a:srgbClr val="333F50"/>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333F50"/>
                </a:solidFill>
                <a:effectLst/>
                <a:uLnTx/>
                <a:uFillTx/>
                <a:latin typeface="Calibri" panose="020F0502020204030204" pitchFamily="34" charset="0"/>
                <a:ea typeface="+mn-ea"/>
                <a:cs typeface="Calibri" panose="020F0502020204030204" pitchFamily="34" charset="0"/>
              </a:rPr>
              <a:t>b. </a:t>
            </a:r>
            <a:r>
              <a:rPr kumimoji="0" lang="it-IT" sz="1800" b="1" i="0" u="none" strike="noStrike" kern="1200" cap="none" spc="0" normalizeH="0" baseline="0" noProof="0" dirty="0">
                <a:ln>
                  <a:noFill/>
                </a:ln>
                <a:solidFill>
                  <a:srgbClr val="333F50"/>
                </a:solidFill>
                <a:effectLst/>
                <a:uLnTx/>
                <a:uFillTx/>
                <a:latin typeface="Calibri" panose="020F0502020204030204" pitchFamily="34" charset="0"/>
                <a:ea typeface="+mn-ea"/>
                <a:cs typeface="Calibri" panose="020F0502020204030204" pitchFamily="34" charset="0"/>
              </a:rPr>
              <a:t>verifica di convenienza per il </a:t>
            </a:r>
            <a:r>
              <a:rPr kumimoji="0" lang="it-IT" sz="1800" i="0" u="none" strike="noStrike" kern="1200" cap="none" spc="0" normalizeH="0" baseline="0" noProof="0" dirty="0">
                <a:ln>
                  <a:noFill/>
                </a:ln>
                <a:solidFill>
                  <a:srgbClr val="333F50"/>
                </a:solidFill>
                <a:effectLst/>
                <a:uLnTx/>
                <a:uFillTx/>
                <a:latin typeface="Calibri" panose="020F0502020204030204" pitchFamily="34" charset="0"/>
                <a:ea typeface="+mn-ea"/>
                <a:cs typeface="Calibri" panose="020F0502020204030204" pitchFamily="34" charset="0"/>
              </a:rPr>
              <a:t>concedente effettuata attraverso il metodo VFM (Value for Money) che risulta positiva per l’Azienda Ospedaliero [..] ritenendo che l’operazione finanziaria può essere considerata</a:t>
            </a:r>
            <a:r>
              <a:rPr kumimoji="0" lang="it-IT" sz="1800" b="1" i="0" u="none" strike="noStrike" kern="1200" cap="none" spc="0" normalizeH="0" baseline="0" noProof="0" dirty="0">
                <a:ln>
                  <a:noFill/>
                </a:ln>
                <a:solidFill>
                  <a:srgbClr val="333F50"/>
                </a:solidFill>
                <a:effectLst/>
                <a:uLnTx/>
                <a:uFillTx/>
                <a:latin typeface="Calibri" panose="020F0502020204030204" pitchFamily="34" charset="0"/>
                <a:ea typeface="+mn-ea"/>
                <a:cs typeface="Calibri" panose="020F0502020204030204" pitchFamily="34" charset="0"/>
              </a:rPr>
              <a:t> “off balance”</a:t>
            </a:r>
            <a:r>
              <a:rPr kumimoji="0" lang="it-IT" sz="1800" b="0" i="0" u="none" strike="noStrike" kern="1200" cap="none" spc="0" normalizeH="0" baseline="0" noProof="0" dirty="0">
                <a:ln>
                  <a:noFill/>
                </a:ln>
                <a:solidFill>
                  <a:srgbClr val="333F50"/>
                </a:solidFill>
                <a:effectLst/>
                <a:uLnTx/>
                <a:uFillTx/>
                <a:latin typeface="Calibri" panose="020F0502020204030204" pitchFamily="34" charset="0"/>
                <a:ea typeface="+mn-ea"/>
                <a:cs typeface="Calibri" panose="020F0502020204030204" pitchFamily="34" charset="0"/>
              </a:rPr>
              <a:t>».</a:t>
            </a:r>
            <a:endPar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7427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C16CBB8-3545-B3CF-93EC-38B72CC5DE48}"/>
              </a:ext>
            </a:extLst>
          </p:cNvPr>
          <p:cNvSpPr txBox="1"/>
          <p:nvPr/>
        </p:nvSpPr>
        <p:spPr>
          <a:xfrm>
            <a:off x="0" y="787651"/>
            <a:ext cx="12192000" cy="4862870"/>
          </a:xfrm>
          <a:prstGeom prst="rect">
            <a:avLst/>
          </a:prstGeom>
          <a:noFill/>
        </p:spPr>
        <p:txBody>
          <a:bodyPr wrap="square" rtlCol="0">
            <a:spAutoFit/>
          </a:bodyPr>
          <a:lstStyle/>
          <a:p>
            <a:pPr algn="just"/>
            <a:endParaRPr lang="it-IT" sz="3200" dirty="0"/>
          </a:p>
          <a:p>
            <a:pPr algn="just"/>
            <a:endParaRPr lang="it-IT" sz="3200" dirty="0"/>
          </a:p>
          <a:p>
            <a:pPr algn="just"/>
            <a:r>
              <a:rPr lang="it-IT" sz="3200" dirty="0"/>
              <a:t>PERCHE’ SI POSSA CONFIGURARE UN CONTRATTO DI PPP E’ NECESSARIO IL </a:t>
            </a:r>
            <a:r>
              <a:rPr lang="it-IT" sz="3200" b="1" dirty="0"/>
              <a:t>TRASFERIMENTO DEI RISCHI </a:t>
            </a:r>
            <a:r>
              <a:rPr lang="it-IT" sz="3200" dirty="0"/>
              <a:t>ALL’OPERATORE ECONOMICO: L’AMMINISTRAZIONE DOVREBBE TRASFERIRE AL PRIVATO I RISCHI CHE QUESTI E’ IN GRADO DI MINIMIZZARE CON RIFERIMENTO ALLA LORO PROBABIBILITA’ DI MANIFESTAZIONE O ALL’IMPATTO ECONOMIOCO NEGATIVO AD ESSI RIFERIBILE.</a:t>
            </a:r>
          </a:p>
          <a:p>
            <a:pPr algn="just"/>
            <a:endParaRPr lang="it-IT" dirty="0"/>
          </a:p>
          <a:p>
            <a:pPr algn="just"/>
            <a:endParaRPr lang="it-IT" dirty="0"/>
          </a:p>
          <a:p>
            <a:pPr algn="just"/>
            <a:endParaRPr lang="it-IT" dirty="0"/>
          </a:p>
        </p:txBody>
      </p:sp>
    </p:spTree>
    <p:extLst>
      <p:ext uri="{BB962C8B-B14F-4D97-AF65-F5344CB8AC3E}">
        <p14:creationId xmlns:p14="http://schemas.microsoft.com/office/powerpoint/2010/main" val="429094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2A3FE370-52ED-634A-5E37-9DBFD791FADA}"/>
              </a:ext>
            </a:extLst>
          </p:cNvPr>
          <p:cNvSpPr/>
          <p:nvPr/>
        </p:nvSpPr>
        <p:spPr>
          <a:xfrm>
            <a:off x="4427145" y="2761307"/>
            <a:ext cx="3195872" cy="1095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Tipologie di rischi</a:t>
            </a:r>
          </a:p>
        </p:txBody>
      </p:sp>
      <p:sp>
        <p:nvSpPr>
          <p:cNvPr id="4" name="Freccia a sinistra 3">
            <a:extLst>
              <a:ext uri="{FF2B5EF4-FFF2-40B4-BE49-F238E27FC236}">
                <a16:creationId xmlns:a16="http://schemas.microsoft.com/office/drawing/2014/main" id="{6D3B05BC-F6FD-74D4-7A93-F2258A3DBE43}"/>
              </a:ext>
            </a:extLst>
          </p:cNvPr>
          <p:cNvSpPr/>
          <p:nvPr/>
        </p:nvSpPr>
        <p:spPr>
          <a:xfrm rot="954873">
            <a:off x="3232087" y="2037030"/>
            <a:ext cx="878186" cy="497940"/>
          </a:xfrm>
          <a:prstGeom prst="left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2EA6643A-DE90-5BBF-2CAE-96EC0E8846ED}"/>
              </a:ext>
            </a:extLst>
          </p:cNvPr>
          <p:cNvPicPr>
            <a:picLocks noChangeAspect="1"/>
          </p:cNvPicPr>
          <p:nvPr/>
        </p:nvPicPr>
        <p:blipFill>
          <a:blip r:embed="rId2"/>
          <a:stretch>
            <a:fillRect/>
          </a:stretch>
        </p:blipFill>
        <p:spPr>
          <a:xfrm rot="19298601" flipV="1">
            <a:off x="3312796" y="4517678"/>
            <a:ext cx="1043516" cy="624689"/>
          </a:xfrm>
          <a:prstGeom prst="rect">
            <a:avLst/>
          </a:prstGeom>
        </p:spPr>
      </p:pic>
      <p:pic>
        <p:nvPicPr>
          <p:cNvPr id="6" name="Immagine 5">
            <a:extLst>
              <a:ext uri="{FF2B5EF4-FFF2-40B4-BE49-F238E27FC236}">
                <a16:creationId xmlns:a16="http://schemas.microsoft.com/office/drawing/2014/main" id="{1D989FD4-DB0F-CB6C-150C-2F91E1981797}"/>
              </a:ext>
            </a:extLst>
          </p:cNvPr>
          <p:cNvPicPr>
            <a:picLocks noChangeAspect="1"/>
          </p:cNvPicPr>
          <p:nvPr/>
        </p:nvPicPr>
        <p:blipFill>
          <a:blip r:embed="rId2"/>
          <a:stretch>
            <a:fillRect/>
          </a:stretch>
        </p:blipFill>
        <p:spPr>
          <a:xfrm rot="9317972">
            <a:off x="8481639" y="1998476"/>
            <a:ext cx="896190" cy="536494"/>
          </a:xfrm>
          <a:prstGeom prst="rect">
            <a:avLst/>
          </a:prstGeom>
        </p:spPr>
      </p:pic>
      <p:pic>
        <p:nvPicPr>
          <p:cNvPr id="8" name="Immagine 7">
            <a:extLst>
              <a:ext uri="{FF2B5EF4-FFF2-40B4-BE49-F238E27FC236}">
                <a16:creationId xmlns:a16="http://schemas.microsoft.com/office/drawing/2014/main" id="{748AE7B6-DA18-591E-1927-F3AF61224D15}"/>
              </a:ext>
            </a:extLst>
          </p:cNvPr>
          <p:cNvPicPr>
            <a:picLocks noChangeAspect="1"/>
          </p:cNvPicPr>
          <p:nvPr/>
        </p:nvPicPr>
        <p:blipFill>
          <a:blip r:embed="rId2"/>
          <a:stretch>
            <a:fillRect/>
          </a:stretch>
        </p:blipFill>
        <p:spPr>
          <a:xfrm rot="9317972">
            <a:off x="8508799" y="1987372"/>
            <a:ext cx="896190" cy="536494"/>
          </a:xfrm>
          <a:prstGeom prst="rect">
            <a:avLst/>
          </a:prstGeom>
        </p:spPr>
      </p:pic>
      <p:pic>
        <p:nvPicPr>
          <p:cNvPr id="9" name="Immagine 8">
            <a:extLst>
              <a:ext uri="{FF2B5EF4-FFF2-40B4-BE49-F238E27FC236}">
                <a16:creationId xmlns:a16="http://schemas.microsoft.com/office/drawing/2014/main" id="{BC9791F9-BD79-6AFF-D142-C22918877B8C}"/>
              </a:ext>
            </a:extLst>
          </p:cNvPr>
          <p:cNvPicPr>
            <a:picLocks noChangeAspect="1"/>
          </p:cNvPicPr>
          <p:nvPr/>
        </p:nvPicPr>
        <p:blipFill>
          <a:blip r:embed="rId2"/>
          <a:stretch>
            <a:fillRect/>
          </a:stretch>
        </p:blipFill>
        <p:spPr>
          <a:xfrm rot="13224116">
            <a:off x="8199473" y="4426730"/>
            <a:ext cx="896190" cy="536494"/>
          </a:xfrm>
          <a:prstGeom prst="rect">
            <a:avLst/>
          </a:prstGeom>
        </p:spPr>
      </p:pic>
      <p:sp>
        <p:nvSpPr>
          <p:cNvPr id="10" name="Ovale 9">
            <a:extLst>
              <a:ext uri="{FF2B5EF4-FFF2-40B4-BE49-F238E27FC236}">
                <a16:creationId xmlns:a16="http://schemas.microsoft.com/office/drawing/2014/main" id="{9ADF25E4-6E15-832E-DCB1-CCEF2B6358EF}"/>
              </a:ext>
            </a:extLst>
          </p:cNvPr>
          <p:cNvSpPr/>
          <p:nvPr/>
        </p:nvSpPr>
        <p:spPr>
          <a:xfrm>
            <a:off x="362139" y="1339913"/>
            <a:ext cx="2435382" cy="1665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RISCHIO OPERATIVO</a:t>
            </a:r>
          </a:p>
        </p:txBody>
      </p:sp>
      <p:pic>
        <p:nvPicPr>
          <p:cNvPr id="11" name="Immagine 10">
            <a:extLst>
              <a:ext uri="{FF2B5EF4-FFF2-40B4-BE49-F238E27FC236}">
                <a16:creationId xmlns:a16="http://schemas.microsoft.com/office/drawing/2014/main" id="{5BF74FBB-D6D2-22F6-56E7-42218FEDB026}"/>
              </a:ext>
            </a:extLst>
          </p:cNvPr>
          <p:cNvPicPr>
            <a:picLocks noChangeAspect="1"/>
          </p:cNvPicPr>
          <p:nvPr/>
        </p:nvPicPr>
        <p:blipFill>
          <a:blip r:embed="rId3"/>
          <a:stretch>
            <a:fillRect/>
          </a:stretch>
        </p:blipFill>
        <p:spPr>
          <a:xfrm>
            <a:off x="264920" y="4383994"/>
            <a:ext cx="2532601" cy="1427146"/>
          </a:xfrm>
          <a:prstGeom prst="rect">
            <a:avLst/>
          </a:prstGeom>
        </p:spPr>
      </p:pic>
      <p:pic>
        <p:nvPicPr>
          <p:cNvPr id="12" name="Immagine 11">
            <a:extLst>
              <a:ext uri="{FF2B5EF4-FFF2-40B4-BE49-F238E27FC236}">
                <a16:creationId xmlns:a16="http://schemas.microsoft.com/office/drawing/2014/main" id="{F689208D-87C2-FBE8-1CEB-0DDD3B94187C}"/>
              </a:ext>
            </a:extLst>
          </p:cNvPr>
          <p:cNvPicPr>
            <a:picLocks noChangeAspect="1"/>
          </p:cNvPicPr>
          <p:nvPr/>
        </p:nvPicPr>
        <p:blipFill>
          <a:blip r:embed="rId3"/>
          <a:stretch>
            <a:fillRect/>
          </a:stretch>
        </p:blipFill>
        <p:spPr>
          <a:xfrm>
            <a:off x="9618784" y="1028700"/>
            <a:ext cx="2435382" cy="1811215"/>
          </a:xfrm>
          <a:prstGeom prst="rect">
            <a:avLst/>
          </a:prstGeom>
        </p:spPr>
      </p:pic>
      <p:pic>
        <p:nvPicPr>
          <p:cNvPr id="13" name="Immagine 12">
            <a:extLst>
              <a:ext uri="{FF2B5EF4-FFF2-40B4-BE49-F238E27FC236}">
                <a16:creationId xmlns:a16="http://schemas.microsoft.com/office/drawing/2014/main" id="{D13D569B-3E70-67F1-5828-DF806A6CA81A}"/>
              </a:ext>
            </a:extLst>
          </p:cNvPr>
          <p:cNvPicPr>
            <a:picLocks noChangeAspect="1"/>
          </p:cNvPicPr>
          <p:nvPr/>
        </p:nvPicPr>
        <p:blipFill>
          <a:blip r:embed="rId3"/>
          <a:stretch>
            <a:fillRect/>
          </a:stretch>
        </p:blipFill>
        <p:spPr>
          <a:xfrm>
            <a:off x="9258300" y="4160326"/>
            <a:ext cx="2532601" cy="1650814"/>
          </a:xfrm>
          <a:prstGeom prst="rect">
            <a:avLst/>
          </a:prstGeom>
        </p:spPr>
      </p:pic>
      <p:sp>
        <p:nvSpPr>
          <p:cNvPr id="14" name="CasellaDiTesto 13">
            <a:extLst>
              <a:ext uri="{FF2B5EF4-FFF2-40B4-BE49-F238E27FC236}">
                <a16:creationId xmlns:a16="http://schemas.microsoft.com/office/drawing/2014/main" id="{EA77A3B0-CF5E-9CC8-2419-1E9AAA95E048}"/>
              </a:ext>
            </a:extLst>
          </p:cNvPr>
          <p:cNvSpPr txBox="1"/>
          <p:nvPr/>
        </p:nvSpPr>
        <p:spPr>
          <a:xfrm>
            <a:off x="704995" y="4662567"/>
            <a:ext cx="1749669" cy="646331"/>
          </a:xfrm>
          <a:prstGeom prst="rect">
            <a:avLst/>
          </a:prstGeom>
          <a:noFill/>
        </p:spPr>
        <p:txBody>
          <a:bodyPr wrap="square" rtlCol="0">
            <a:spAutoFit/>
          </a:bodyPr>
          <a:lstStyle/>
          <a:p>
            <a:pPr algn="ctr"/>
            <a:r>
              <a:rPr lang="it-IT" dirty="0">
                <a:solidFill>
                  <a:schemeClr val="lt1"/>
                </a:solidFill>
              </a:rPr>
              <a:t>RISCHIO DI </a:t>
            </a:r>
          </a:p>
          <a:p>
            <a:pPr algn="ctr"/>
            <a:r>
              <a:rPr lang="it-IT" dirty="0">
                <a:solidFill>
                  <a:schemeClr val="lt1"/>
                </a:solidFill>
              </a:rPr>
              <a:t>COSTRUZIONE</a:t>
            </a:r>
          </a:p>
        </p:txBody>
      </p:sp>
      <p:sp>
        <p:nvSpPr>
          <p:cNvPr id="15" name="CasellaDiTesto 14">
            <a:extLst>
              <a:ext uri="{FF2B5EF4-FFF2-40B4-BE49-F238E27FC236}">
                <a16:creationId xmlns:a16="http://schemas.microsoft.com/office/drawing/2014/main" id="{5815EAD3-88EB-B795-7DC8-6E673943E457}"/>
              </a:ext>
            </a:extLst>
          </p:cNvPr>
          <p:cNvSpPr txBox="1"/>
          <p:nvPr/>
        </p:nvSpPr>
        <p:spPr>
          <a:xfrm>
            <a:off x="9774734" y="1644163"/>
            <a:ext cx="2055127" cy="646331"/>
          </a:xfrm>
          <a:prstGeom prst="rect">
            <a:avLst/>
          </a:prstGeom>
          <a:noFill/>
        </p:spPr>
        <p:txBody>
          <a:bodyPr wrap="square" rtlCol="0">
            <a:spAutoFit/>
          </a:bodyPr>
          <a:lstStyle/>
          <a:p>
            <a:pPr algn="ctr"/>
            <a:r>
              <a:rPr lang="it-IT" dirty="0">
                <a:solidFill>
                  <a:schemeClr val="lt1"/>
                </a:solidFill>
              </a:rPr>
              <a:t>RICHIO DI DISPONIBILITA’</a:t>
            </a:r>
          </a:p>
        </p:txBody>
      </p:sp>
      <p:sp>
        <p:nvSpPr>
          <p:cNvPr id="16" name="CasellaDiTesto 15">
            <a:extLst>
              <a:ext uri="{FF2B5EF4-FFF2-40B4-BE49-F238E27FC236}">
                <a16:creationId xmlns:a16="http://schemas.microsoft.com/office/drawing/2014/main" id="{94A67A06-1764-3142-7C98-97B596653797}"/>
              </a:ext>
            </a:extLst>
          </p:cNvPr>
          <p:cNvSpPr txBox="1"/>
          <p:nvPr/>
        </p:nvSpPr>
        <p:spPr>
          <a:xfrm>
            <a:off x="10032023" y="4662567"/>
            <a:ext cx="1454982" cy="646331"/>
          </a:xfrm>
          <a:prstGeom prst="rect">
            <a:avLst/>
          </a:prstGeom>
          <a:noFill/>
        </p:spPr>
        <p:txBody>
          <a:bodyPr wrap="square" rtlCol="0">
            <a:spAutoFit/>
          </a:bodyPr>
          <a:lstStyle/>
          <a:p>
            <a:r>
              <a:rPr lang="it-IT" dirty="0">
                <a:solidFill>
                  <a:schemeClr val="lt1"/>
                </a:solidFill>
              </a:rPr>
              <a:t>RISCHIO DI DOMANDA</a:t>
            </a:r>
          </a:p>
        </p:txBody>
      </p:sp>
    </p:spTree>
    <p:extLst>
      <p:ext uri="{BB962C8B-B14F-4D97-AF65-F5344CB8AC3E}">
        <p14:creationId xmlns:p14="http://schemas.microsoft.com/office/powerpoint/2010/main" val="386853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64F76B2-2697-D97E-E620-24058166F93E}"/>
              </a:ext>
            </a:extLst>
          </p:cNvPr>
          <p:cNvSpPr txBox="1"/>
          <p:nvPr/>
        </p:nvSpPr>
        <p:spPr>
          <a:xfrm>
            <a:off x="14243" y="1657150"/>
            <a:ext cx="12192000" cy="39703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rPr>
              <a:t>Queste tipologie di rischi possono ricorrere: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200400" lvl="6" indent="-457200">
              <a:buFont typeface="Wingdings" panose="05000000000000000000" pitchFamily="2" charset="2"/>
              <a:buChar char="v"/>
              <a:defRPr/>
            </a:pPr>
            <a:r>
              <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rPr>
              <a:t>nella fase antecedente all’aggiudicazione;</a:t>
            </a:r>
          </a:p>
          <a:p>
            <a:pPr marL="3200400" lvl="6" indent="-457200">
              <a:buFont typeface="Wingdings" panose="05000000000000000000" pitchFamily="2" charset="2"/>
              <a:buChar char="v"/>
              <a:defRPr/>
            </a:pPr>
            <a:endPar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200400" lvl="6" indent="-457200">
              <a:buFont typeface="Wingdings" panose="05000000000000000000" pitchFamily="2" charset="2"/>
              <a:buChar char="v"/>
              <a:defRPr/>
            </a:pPr>
            <a:r>
              <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rPr>
              <a:t>nella fase di esecuzione;</a:t>
            </a:r>
          </a:p>
          <a:p>
            <a:pPr marL="3200400" lvl="6" indent="-457200">
              <a:buFont typeface="Wingdings" panose="05000000000000000000" pitchFamily="2" charset="2"/>
              <a:buChar char="v"/>
              <a:defRPr/>
            </a:pPr>
            <a:endPar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200400" lvl="6" indent="-457200">
              <a:buFont typeface="Wingdings" panose="05000000000000000000" pitchFamily="2" charset="2"/>
              <a:buChar char="v"/>
              <a:defRPr/>
            </a:pPr>
            <a:r>
              <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rPr>
              <a:t>durante l’intero ciclo di vita del contratto.</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2425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1182</TotalTime>
  <Words>5064</Words>
  <Application>Microsoft Office PowerPoint</Application>
  <PresentationFormat>Widescreen</PresentationFormat>
  <Paragraphs>299</Paragraphs>
  <Slides>45</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45</vt:i4>
      </vt:variant>
    </vt:vector>
  </HeadingPairs>
  <TitlesOfParts>
    <vt:vector size="52" baseType="lpstr">
      <vt:lpstr>Arial</vt:lpstr>
      <vt:lpstr>Calibri</vt:lpstr>
      <vt:lpstr>Calibri Light</vt:lpstr>
      <vt:lpstr>Calibri,Bold</vt:lpstr>
      <vt:lpstr>Wingdings</vt:lpstr>
      <vt:lpstr>Tema di Office</vt:lpstr>
      <vt:lpstr>Personalizza struttura</vt:lpstr>
      <vt:lpstr>Il Partenariato Pubblico e Privato in una prospettiva interdisciplinare: la cornice giuridica di riferimento (europea e nazionale), i rapporti con la disciplina in materia di procurement e best-pratice internazionali, i profili economici e finanziari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Promopa Fondazione</dc:creator>
  <cp:lastModifiedBy>Giovanni Sticco</cp:lastModifiedBy>
  <cp:revision>47</cp:revision>
  <dcterms:created xsi:type="dcterms:W3CDTF">2023-01-17T08:49:31Z</dcterms:created>
  <dcterms:modified xsi:type="dcterms:W3CDTF">2023-03-26T21:16:47Z</dcterms:modified>
</cp:coreProperties>
</file>