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3" r:id="rId4"/>
    <p:sldId id="294" r:id="rId5"/>
    <p:sldId id="289" r:id="rId6"/>
    <p:sldId id="295" r:id="rId7"/>
    <p:sldId id="290" r:id="rId8"/>
    <p:sldId id="296" r:id="rId9"/>
    <p:sldId id="297" r:id="rId10"/>
    <p:sldId id="298" r:id="rId11"/>
    <p:sldId id="300" r:id="rId12"/>
    <p:sldId id="299" r:id="rId13"/>
    <p:sldId id="301" r:id="rId14"/>
    <p:sldId id="291" r:id="rId15"/>
    <p:sldId id="292" r:id="rId16"/>
    <p:sldId id="302" r:id="rId17"/>
    <p:sldId id="303" r:id="rId18"/>
    <p:sldId id="304" r:id="rId19"/>
    <p:sldId id="308" r:id="rId20"/>
    <p:sldId id="306" r:id="rId21"/>
    <p:sldId id="307" r:id="rId22"/>
    <p:sldId id="309" r:id="rId23"/>
    <p:sldId id="305" r:id="rId24"/>
    <p:sldId id="310" r:id="rId25"/>
    <p:sldId id="311" r:id="rId26"/>
    <p:sldId id="260" r:id="rId27"/>
    <p:sldId id="261" r:id="rId28"/>
    <p:sldId id="265" r:id="rId29"/>
    <p:sldId id="266" r:id="rId30"/>
    <p:sldId id="264" r:id="rId31"/>
    <p:sldId id="268" r:id="rId32"/>
    <p:sldId id="262" r:id="rId33"/>
    <p:sldId id="274" r:id="rId34"/>
    <p:sldId id="284" r:id="rId35"/>
    <p:sldId id="286" r:id="rId36"/>
    <p:sldId id="287" r:id="rId37"/>
    <p:sldId id="285" r:id="rId38"/>
    <p:sldId id="275" r:id="rId39"/>
    <p:sldId id="277" r:id="rId40"/>
    <p:sldId id="276" r:id="rId41"/>
    <p:sldId id="278" r:id="rId42"/>
    <p:sldId id="279" r:id="rId43"/>
    <p:sldId id="280" r:id="rId44"/>
    <p:sldId id="281" r:id="rId45"/>
    <p:sldId id="282" r:id="rId46"/>
    <p:sldId id="28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2" autoAdjust="0"/>
  </p:normalViewPr>
  <p:slideViewPr>
    <p:cSldViewPr snapToGrid="0">
      <p:cViewPr varScale="1">
        <p:scale>
          <a:sx n="106" d="100"/>
          <a:sy n="106" d="100"/>
        </p:scale>
        <p:origin x="75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94A17-67C7-4E52-BB03-53C48129D14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it-IT"/>
        </a:p>
      </dgm:t>
    </dgm:pt>
    <dgm:pt modelId="{486CC774-FA82-4B2D-B28C-7DB22DBA1059}">
      <dgm:prSet phldrT="[Testo]" custT="1"/>
      <dgm:spPr/>
      <dgm:t>
        <a:bodyPr/>
        <a:lstStyle/>
        <a:p>
          <a:pPr marL="0" lvl="0" indent="0" algn="ctr" defTabSz="1155700">
            <a:lnSpc>
              <a:spcPct val="90000"/>
            </a:lnSpc>
            <a:spcBef>
              <a:spcPct val="0"/>
            </a:spcBef>
            <a:spcAft>
              <a:spcPct val="35000"/>
            </a:spcAft>
            <a:buNone/>
          </a:pPr>
          <a:r>
            <a:rPr lang="it-IT" sz="2100" kern="1200" dirty="0">
              <a:solidFill>
                <a:prstClr val="white"/>
              </a:solidFill>
              <a:latin typeface="Calibri" panose="020F0502020204030204"/>
              <a:ea typeface="+mn-ea"/>
              <a:cs typeface="+mn-cs"/>
            </a:rPr>
            <a:t>Idoneità del progetto a essere finanziato con risorse private </a:t>
          </a:r>
        </a:p>
      </dgm:t>
    </dgm:pt>
    <dgm:pt modelId="{33EC4A84-CD05-460D-8E23-CFAAEEB7FF89}" type="parTrans" cxnId="{DFB409AD-044F-4B15-A55D-4304ACB6E3A4}">
      <dgm:prSet/>
      <dgm:spPr/>
      <dgm:t>
        <a:bodyPr/>
        <a:lstStyle/>
        <a:p>
          <a:endParaRPr lang="it-IT"/>
        </a:p>
      </dgm:t>
    </dgm:pt>
    <dgm:pt modelId="{91AF5202-D240-443F-81BE-2F3A09B93315}" type="sibTrans" cxnId="{DFB409AD-044F-4B15-A55D-4304ACB6E3A4}">
      <dgm:prSet/>
      <dgm:spPr/>
      <dgm:t>
        <a:bodyPr/>
        <a:lstStyle/>
        <a:p>
          <a:endParaRPr lang="it-IT"/>
        </a:p>
      </dgm:t>
    </dgm:pt>
    <dgm:pt modelId="{93A4C9C0-C7FA-4A33-B830-4F42B164D860}">
      <dgm:prSet phldrT="[Testo]"/>
      <dgm:spPr/>
      <dgm:t>
        <a:bodyPr/>
        <a:lstStyle/>
        <a:p>
          <a:r>
            <a:rPr lang="it-IT" dirty="0"/>
            <a:t>efficiente allocazione del rischio operativo</a:t>
          </a:r>
        </a:p>
      </dgm:t>
    </dgm:pt>
    <dgm:pt modelId="{6FDB3A9D-2317-418E-9E89-E3EC6117D522}" type="parTrans" cxnId="{8E1E4905-A4EA-419B-9BF8-CA3960935918}">
      <dgm:prSet/>
      <dgm:spPr/>
      <dgm:t>
        <a:bodyPr/>
        <a:lstStyle/>
        <a:p>
          <a:endParaRPr lang="it-IT"/>
        </a:p>
      </dgm:t>
    </dgm:pt>
    <dgm:pt modelId="{F299BEFA-2612-4985-9EFD-25E5C456DEE2}" type="sibTrans" cxnId="{8E1E4905-A4EA-419B-9BF8-CA3960935918}">
      <dgm:prSet/>
      <dgm:spPr/>
      <dgm:t>
        <a:bodyPr/>
        <a:lstStyle/>
        <a:p>
          <a:endParaRPr lang="it-IT"/>
        </a:p>
      </dgm:t>
    </dgm:pt>
    <dgm:pt modelId="{B0B86447-72A5-4D87-AA61-1615EFCE9C90}">
      <dgm:prSet phldrT="[Testo]"/>
      <dgm:spPr/>
      <dgm:t>
        <a:bodyPr/>
        <a:lstStyle/>
        <a:p>
          <a:r>
            <a:rPr lang="it-IT" dirty="0"/>
            <a:t>capacità di indebitamento dell’ente</a:t>
          </a:r>
        </a:p>
      </dgm:t>
    </dgm:pt>
    <dgm:pt modelId="{496AEBDC-22D9-4393-AD21-FAD24E40A7D3}" type="parTrans" cxnId="{1B714339-C9F7-4A6E-8315-49B29C0AA6CA}">
      <dgm:prSet/>
      <dgm:spPr/>
      <dgm:t>
        <a:bodyPr/>
        <a:lstStyle/>
        <a:p>
          <a:endParaRPr lang="it-IT"/>
        </a:p>
      </dgm:t>
    </dgm:pt>
    <dgm:pt modelId="{942AD842-D13B-46D0-8CFC-750CFCB51697}" type="sibTrans" cxnId="{1B714339-C9F7-4A6E-8315-49B29C0AA6CA}">
      <dgm:prSet/>
      <dgm:spPr/>
      <dgm:t>
        <a:bodyPr/>
        <a:lstStyle/>
        <a:p>
          <a:endParaRPr lang="it-IT"/>
        </a:p>
      </dgm:t>
    </dgm:pt>
    <dgm:pt modelId="{003887BB-8147-4667-8AAE-32BDBD30EF04}">
      <dgm:prSet phldrT="[Testo]"/>
      <dgm:spPr/>
      <dgm:t>
        <a:bodyPr/>
        <a:lstStyle/>
        <a:p>
          <a:r>
            <a:rPr lang="it-IT" dirty="0"/>
            <a:t>disponibilità di risorse sul bilancio pluriennale</a:t>
          </a:r>
        </a:p>
      </dgm:t>
    </dgm:pt>
    <dgm:pt modelId="{C15E30C3-7356-49D8-BC6F-8EB7C283822F}" type="parTrans" cxnId="{662CFC99-3CEA-46A8-B8E3-F7E19401A88A}">
      <dgm:prSet/>
      <dgm:spPr/>
      <dgm:t>
        <a:bodyPr/>
        <a:lstStyle/>
        <a:p>
          <a:endParaRPr lang="it-IT"/>
        </a:p>
      </dgm:t>
    </dgm:pt>
    <dgm:pt modelId="{C2B29992-3873-4924-841B-C10B91ED50BA}" type="sibTrans" cxnId="{662CFC99-3CEA-46A8-B8E3-F7E19401A88A}">
      <dgm:prSet/>
      <dgm:spPr/>
      <dgm:t>
        <a:bodyPr/>
        <a:lstStyle/>
        <a:p>
          <a:endParaRPr lang="it-IT"/>
        </a:p>
      </dgm:t>
    </dgm:pt>
    <dgm:pt modelId="{000D4C84-5258-4BBD-AA0C-0E10F43CF176}">
      <dgm:prSet/>
      <dgm:spPr/>
      <dgm:t>
        <a:bodyPr/>
        <a:lstStyle/>
        <a:p>
          <a:r>
            <a:rPr lang="it-IT" dirty="0"/>
            <a:t>condizioni</a:t>
          </a:r>
          <a:r>
            <a:rPr lang="it-IT" baseline="0" dirty="0"/>
            <a:t> necessarie a ottimizzare il rapporto tra costi e benefici</a:t>
          </a:r>
          <a:endParaRPr lang="it-IT" dirty="0"/>
        </a:p>
      </dgm:t>
    </dgm:pt>
    <dgm:pt modelId="{6C2F7116-BD67-4779-818C-72FF051FB408}" type="parTrans" cxnId="{5DA1DC99-6C1B-4232-9BE1-65EB48AC9C7C}">
      <dgm:prSet/>
      <dgm:spPr/>
      <dgm:t>
        <a:bodyPr/>
        <a:lstStyle/>
        <a:p>
          <a:endParaRPr lang="it-IT"/>
        </a:p>
      </dgm:t>
    </dgm:pt>
    <dgm:pt modelId="{1E7D8FBE-3818-456D-A691-3DAE05019B8C}" type="sibTrans" cxnId="{5DA1DC99-6C1B-4232-9BE1-65EB48AC9C7C}">
      <dgm:prSet/>
      <dgm:spPr/>
      <dgm:t>
        <a:bodyPr/>
        <a:lstStyle/>
        <a:p>
          <a:endParaRPr lang="it-IT"/>
        </a:p>
      </dgm:t>
    </dgm:pt>
    <dgm:pt modelId="{9710F2CD-ACCE-4CBE-B58C-9E927E39C09A}">
      <dgm:prSet/>
      <dgm:spPr/>
      <dgm:t>
        <a:bodyPr/>
        <a:lstStyle/>
        <a:p>
          <a:r>
            <a:rPr lang="it-IT" dirty="0"/>
            <a:t>capacità</a:t>
          </a:r>
          <a:r>
            <a:rPr lang="it-IT" baseline="0" dirty="0"/>
            <a:t> di generare soluzioni alternative</a:t>
          </a:r>
          <a:endParaRPr lang="it-IT" dirty="0"/>
        </a:p>
      </dgm:t>
    </dgm:pt>
    <dgm:pt modelId="{6D8F83BD-03FB-4CEE-9CE5-66E40BBF6A64}" type="parTrans" cxnId="{9E6491CB-5827-4D9D-8ADA-0AB4C4FDAF40}">
      <dgm:prSet/>
      <dgm:spPr/>
      <dgm:t>
        <a:bodyPr/>
        <a:lstStyle/>
        <a:p>
          <a:endParaRPr lang="it-IT"/>
        </a:p>
      </dgm:t>
    </dgm:pt>
    <dgm:pt modelId="{92F1600F-22E4-4CBF-A2DE-E4AC883E5BB5}" type="sibTrans" cxnId="{9E6491CB-5827-4D9D-8ADA-0AB4C4FDAF40}">
      <dgm:prSet/>
      <dgm:spPr/>
      <dgm:t>
        <a:bodyPr/>
        <a:lstStyle/>
        <a:p>
          <a:endParaRPr lang="it-IT"/>
        </a:p>
      </dgm:t>
    </dgm:pt>
    <dgm:pt modelId="{A10F8C58-AD81-4AA9-A72B-554DDBB0741E}" type="pres">
      <dgm:prSet presAssocID="{9B594A17-67C7-4E52-BB03-53C48129D143}" presName="diagram" presStyleCnt="0">
        <dgm:presLayoutVars>
          <dgm:dir/>
          <dgm:resizeHandles val="exact"/>
        </dgm:presLayoutVars>
      </dgm:prSet>
      <dgm:spPr/>
    </dgm:pt>
    <dgm:pt modelId="{881A767A-6D91-4EC8-B3FE-E2F6EAE285FD}" type="pres">
      <dgm:prSet presAssocID="{486CC774-FA82-4B2D-B28C-7DB22DBA1059}" presName="node" presStyleLbl="node1" presStyleIdx="0" presStyleCnt="6">
        <dgm:presLayoutVars>
          <dgm:bulletEnabled val="1"/>
        </dgm:presLayoutVars>
      </dgm:prSet>
      <dgm:spPr/>
    </dgm:pt>
    <dgm:pt modelId="{CC35C47A-51DA-45FB-9A53-4ADBA544F28E}" type="pres">
      <dgm:prSet presAssocID="{91AF5202-D240-443F-81BE-2F3A09B93315}" presName="sibTrans" presStyleLbl="sibTrans2D1" presStyleIdx="0" presStyleCnt="5"/>
      <dgm:spPr/>
    </dgm:pt>
    <dgm:pt modelId="{EDBD4F7E-5541-4A4D-859D-026251754A55}" type="pres">
      <dgm:prSet presAssocID="{91AF5202-D240-443F-81BE-2F3A09B93315}" presName="connectorText" presStyleLbl="sibTrans2D1" presStyleIdx="0" presStyleCnt="5"/>
      <dgm:spPr/>
    </dgm:pt>
    <dgm:pt modelId="{454A6374-984D-4703-9838-9C447BF0E025}" type="pres">
      <dgm:prSet presAssocID="{000D4C84-5258-4BBD-AA0C-0E10F43CF176}" presName="node" presStyleLbl="node1" presStyleIdx="1" presStyleCnt="6">
        <dgm:presLayoutVars>
          <dgm:bulletEnabled val="1"/>
        </dgm:presLayoutVars>
      </dgm:prSet>
      <dgm:spPr/>
    </dgm:pt>
    <dgm:pt modelId="{2BA4AEDC-9595-4E2E-B826-E1B43E13DD80}" type="pres">
      <dgm:prSet presAssocID="{1E7D8FBE-3818-456D-A691-3DAE05019B8C}" presName="sibTrans" presStyleLbl="sibTrans2D1" presStyleIdx="1" presStyleCnt="5"/>
      <dgm:spPr/>
    </dgm:pt>
    <dgm:pt modelId="{4B9B9135-BE72-42D1-B435-124F2E4712FB}" type="pres">
      <dgm:prSet presAssocID="{1E7D8FBE-3818-456D-A691-3DAE05019B8C}" presName="connectorText" presStyleLbl="sibTrans2D1" presStyleIdx="1" presStyleCnt="5"/>
      <dgm:spPr/>
    </dgm:pt>
    <dgm:pt modelId="{4415B9A8-05D7-481E-AB9D-70057578DB3E}" type="pres">
      <dgm:prSet presAssocID="{93A4C9C0-C7FA-4A33-B830-4F42B164D860}" presName="node" presStyleLbl="node1" presStyleIdx="2" presStyleCnt="6">
        <dgm:presLayoutVars>
          <dgm:bulletEnabled val="1"/>
        </dgm:presLayoutVars>
      </dgm:prSet>
      <dgm:spPr/>
    </dgm:pt>
    <dgm:pt modelId="{83245792-2A69-444C-93EB-FE41A258D51C}" type="pres">
      <dgm:prSet presAssocID="{F299BEFA-2612-4985-9EFD-25E5C456DEE2}" presName="sibTrans" presStyleLbl="sibTrans2D1" presStyleIdx="2" presStyleCnt="5"/>
      <dgm:spPr/>
    </dgm:pt>
    <dgm:pt modelId="{03928630-D1B9-461B-8D76-13185B7C267C}" type="pres">
      <dgm:prSet presAssocID="{F299BEFA-2612-4985-9EFD-25E5C456DEE2}" presName="connectorText" presStyleLbl="sibTrans2D1" presStyleIdx="2" presStyleCnt="5"/>
      <dgm:spPr/>
    </dgm:pt>
    <dgm:pt modelId="{D7C79C1C-172B-4145-A502-200CB9C4EEEC}" type="pres">
      <dgm:prSet presAssocID="{9710F2CD-ACCE-4CBE-B58C-9E927E39C09A}" presName="node" presStyleLbl="node1" presStyleIdx="3" presStyleCnt="6">
        <dgm:presLayoutVars>
          <dgm:bulletEnabled val="1"/>
        </dgm:presLayoutVars>
      </dgm:prSet>
      <dgm:spPr/>
    </dgm:pt>
    <dgm:pt modelId="{20EF0C0F-CE88-4432-91DE-33CE4CC6100A}" type="pres">
      <dgm:prSet presAssocID="{92F1600F-22E4-4CBF-A2DE-E4AC883E5BB5}" presName="sibTrans" presStyleLbl="sibTrans2D1" presStyleIdx="3" presStyleCnt="5"/>
      <dgm:spPr/>
    </dgm:pt>
    <dgm:pt modelId="{1640A2A3-B576-4132-8862-1F3EA65FF5EF}" type="pres">
      <dgm:prSet presAssocID="{92F1600F-22E4-4CBF-A2DE-E4AC883E5BB5}" presName="connectorText" presStyleLbl="sibTrans2D1" presStyleIdx="3" presStyleCnt="5"/>
      <dgm:spPr/>
    </dgm:pt>
    <dgm:pt modelId="{1017761D-8023-4F17-8FE4-F4335836CEE5}" type="pres">
      <dgm:prSet presAssocID="{B0B86447-72A5-4D87-AA61-1615EFCE9C90}" presName="node" presStyleLbl="node1" presStyleIdx="4" presStyleCnt="6">
        <dgm:presLayoutVars>
          <dgm:bulletEnabled val="1"/>
        </dgm:presLayoutVars>
      </dgm:prSet>
      <dgm:spPr/>
    </dgm:pt>
    <dgm:pt modelId="{4C503710-E5E7-42E7-A0AD-4072E3CB870C}" type="pres">
      <dgm:prSet presAssocID="{942AD842-D13B-46D0-8CFC-750CFCB51697}" presName="sibTrans" presStyleLbl="sibTrans2D1" presStyleIdx="4" presStyleCnt="5"/>
      <dgm:spPr/>
    </dgm:pt>
    <dgm:pt modelId="{F226FA1D-327A-42A5-B0FE-398781457A2D}" type="pres">
      <dgm:prSet presAssocID="{942AD842-D13B-46D0-8CFC-750CFCB51697}" presName="connectorText" presStyleLbl="sibTrans2D1" presStyleIdx="4" presStyleCnt="5"/>
      <dgm:spPr/>
    </dgm:pt>
    <dgm:pt modelId="{5F74D79E-892C-4DBC-A17B-21A437750787}" type="pres">
      <dgm:prSet presAssocID="{003887BB-8147-4667-8AAE-32BDBD30EF04}" presName="node" presStyleLbl="node1" presStyleIdx="5" presStyleCnt="6">
        <dgm:presLayoutVars>
          <dgm:bulletEnabled val="1"/>
        </dgm:presLayoutVars>
      </dgm:prSet>
      <dgm:spPr/>
    </dgm:pt>
  </dgm:ptLst>
  <dgm:cxnLst>
    <dgm:cxn modelId="{8E1E4905-A4EA-419B-9BF8-CA3960935918}" srcId="{9B594A17-67C7-4E52-BB03-53C48129D143}" destId="{93A4C9C0-C7FA-4A33-B830-4F42B164D860}" srcOrd="2" destOrd="0" parTransId="{6FDB3A9D-2317-418E-9E89-E3EC6117D522}" sibTransId="{F299BEFA-2612-4985-9EFD-25E5C456DEE2}"/>
    <dgm:cxn modelId="{D00A2007-AC83-4ADD-ABEF-20DDE5CB3B3A}" type="presOf" srcId="{92F1600F-22E4-4CBF-A2DE-E4AC883E5BB5}" destId="{20EF0C0F-CE88-4432-91DE-33CE4CC6100A}" srcOrd="0" destOrd="0" presId="urn:microsoft.com/office/officeart/2005/8/layout/process5"/>
    <dgm:cxn modelId="{DAFB1D0B-D366-4BFD-A61A-0B1CD7281768}" type="presOf" srcId="{486CC774-FA82-4B2D-B28C-7DB22DBA1059}" destId="{881A767A-6D91-4EC8-B3FE-E2F6EAE285FD}" srcOrd="0" destOrd="0" presId="urn:microsoft.com/office/officeart/2005/8/layout/process5"/>
    <dgm:cxn modelId="{A00E9C11-2DF9-4016-829F-1FD186D6F426}" type="presOf" srcId="{000D4C84-5258-4BBD-AA0C-0E10F43CF176}" destId="{454A6374-984D-4703-9838-9C447BF0E025}" srcOrd="0" destOrd="0" presId="urn:microsoft.com/office/officeart/2005/8/layout/process5"/>
    <dgm:cxn modelId="{24067221-0FF1-43A9-9758-733097ED177A}" type="presOf" srcId="{942AD842-D13B-46D0-8CFC-750CFCB51697}" destId="{F226FA1D-327A-42A5-B0FE-398781457A2D}" srcOrd="1" destOrd="0" presId="urn:microsoft.com/office/officeart/2005/8/layout/process5"/>
    <dgm:cxn modelId="{EEB3BE28-814C-4382-99C8-3E0A35D8AE29}" type="presOf" srcId="{B0B86447-72A5-4D87-AA61-1615EFCE9C90}" destId="{1017761D-8023-4F17-8FE4-F4335836CEE5}" srcOrd="0" destOrd="0" presId="urn:microsoft.com/office/officeart/2005/8/layout/process5"/>
    <dgm:cxn modelId="{E5B12932-01FC-4E3D-A4B3-66EC4EDB116A}" type="presOf" srcId="{9710F2CD-ACCE-4CBE-B58C-9E927E39C09A}" destId="{D7C79C1C-172B-4145-A502-200CB9C4EEEC}" srcOrd="0" destOrd="0" presId="urn:microsoft.com/office/officeart/2005/8/layout/process5"/>
    <dgm:cxn modelId="{25BFDA37-1B18-4981-A941-3B05532AD1CD}" type="presOf" srcId="{92F1600F-22E4-4CBF-A2DE-E4AC883E5BB5}" destId="{1640A2A3-B576-4132-8862-1F3EA65FF5EF}" srcOrd="1" destOrd="0" presId="urn:microsoft.com/office/officeart/2005/8/layout/process5"/>
    <dgm:cxn modelId="{1B714339-C9F7-4A6E-8315-49B29C0AA6CA}" srcId="{9B594A17-67C7-4E52-BB03-53C48129D143}" destId="{B0B86447-72A5-4D87-AA61-1615EFCE9C90}" srcOrd="4" destOrd="0" parTransId="{496AEBDC-22D9-4393-AD21-FAD24E40A7D3}" sibTransId="{942AD842-D13B-46D0-8CFC-750CFCB51697}"/>
    <dgm:cxn modelId="{156DE762-B4CB-4A8C-B5CE-962C46F6724F}" type="presOf" srcId="{9B594A17-67C7-4E52-BB03-53C48129D143}" destId="{A10F8C58-AD81-4AA9-A72B-554DDBB0741E}" srcOrd="0" destOrd="0" presId="urn:microsoft.com/office/officeart/2005/8/layout/process5"/>
    <dgm:cxn modelId="{AE64F347-2EBE-442C-9922-88D61205CFE9}" type="presOf" srcId="{F299BEFA-2612-4985-9EFD-25E5C456DEE2}" destId="{03928630-D1B9-461B-8D76-13185B7C267C}" srcOrd="1" destOrd="0" presId="urn:microsoft.com/office/officeart/2005/8/layout/process5"/>
    <dgm:cxn modelId="{BF88664A-6E30-49B7-94D9-4D7AA479B41C}" type="presOf" srcId="{1E7D8FBE-3818-456D-A691-3DAE05019B8C}" destId="{2BA4AEDC-9595-4E2E-B826-E1B43E13DD80}" srcOrd="0" destOrd="0" presId="urn:microsoft.com/office/officeart/2005/8/layout/process5"/>
    <dgm:cxn modelId="{02C53355-8067-4C16-BAE1-A12C3D0A35C5}" type="presOf" srcId="{942AD842-D13B-46D0-8CFC-750CFCB51697}" destId="{4C503710-E5E7-42E7-A0AD-4072E3CB870C}" srcOrd="0" destOrd="0" presId="urn:microsoft.com/office/officeart/2005/8/layout/process5"/>
    <dgm:cxn modelId="{A3EF4F56-9C28-43D1-8E69-2B42AE215AC5}" type="presOf" srcId="{003887BB-8147-4667-8AAE-32BDBD30EF04}" destId="{5F74D79E-892C-4DBC-A17B-21A437750787}" srcOrd="0" destOrd="0" presId="urn:microsoft.com/office/officeart/2005/8/layout/process5"/>
    <dgm:cxn modelId="{5DA1DC99-6C1B-4232-9BE1-65EB48AC9C7C}" srcId="{9B594A17-67C7-4E52-BB03-53C48129D143}" destId="{000D4C84-5258-4BBD-AA0C-0E10F43CF176}" srcOrd="1" destOrd="0" parTransId="{6C2F7116-BD67-4779-818C-72FF051FB408}" sibTransId="{1E7D8FBE-3818-456D-A691-3DAE05019B8C}"/>
    <dgm:cxn modelId="{662CFC99-3CEA-46A8-B8E3-F7E19401A88A}" srcId="{9B594A17-67C7-4E52-BB03-53C48129D143}" destId="{003887BB-8147-4667-8AAE-32BDBD30EF04}" srcOrd="5" destOrd="0" parTransId="{C15E30C3-7356-49D8-BC6F-8EB7C283822F}" sibTransId="{C2B29992-3873-4924-841B-C10B91ED50BA}"/>
    <dgm:cxn modelId="{DFB409AD-044F-4B15-A55D-4304ACB6E3A4}" srcId="{9B594A17-67C7-4E52-BB03-53C48129D143}" destId="{486CC774-FA82-4B2D-B28C-7DB22DBA1059}" srcOrd="0" destOrd="0" parTransId="{33EC4A84-CD05-460D-8E23-CFAAEEB7FF89}" sibTransId="{91AF5202-D240-443F-81BE-2F3A09B93315}"/>
    <dgm:cxn modelId="{5DE413C2-E013-4D4C-957F-426EB1F6F8F8}" type="presOf" srcId="{93A4C9C0-C7FA-4A33-B830-4F42B164D860}" destId="{4415B9A8-05D7-481E-AB9D-70057578DB3E}" srcOrd="0" destOrd="0" presId="urn:microsoft.com/office/officeart/2005/8/layout/process5"/>
    <dgm:cxn modelId="{9E6491CB-5827-4D9D-8ADA-0AB4C4FDAF40}" srcId="{9B594A17-67C7-4E52-BB03-53C48129D143}" destId="{9710F2CD-ACCE-4CBE-B58C-9E927E39C09A}" srcOrd="3" destOrd="0" parTransId="{6D8F83BD-03FB-4CEE-9CE5-66E40BBF6A64}" sibTransId="{92F1600F-22E4-4CBF-A2DE-E4AC883E5BB5}"/>
    <dgm:cxn modelId="{C07FBACC-BE97-4F80-9FD5-72D7F1D8038B}" type="presOf" srcId="{1E7D8FBE-3818-456D-A691-3DAE05019B8C}" destId="{4B9B9135-BE72-42D1-B435-124F2E4712FB}" srcOrd="1" destOrd="0" presId="urn:microsoft.com/office/officeart/2005/8/layout/process5"/>
    <dgm:cxn modelId="{347E32EC-9AF8-4390-81AA-9525ECEE732F}" type="presOf" srcId="{F299BEFA-2612-4985-9EFD-25E5C456DEE2}" destId="{83245792-2A69-444C-93EB-FE41A258D51C}" srcOrd="0" destOrd="0" presId="urn:microsoft.com/office/officeart/2005/8/layout/process5"/>
    <dgm:cxn modelId="{E563E0F0-DF16-465C-B0CF-5D4DE61DDB16}" type="presOf" srcId="{91AF5202-D240-443F-81BE-2F3A09B93315}" destId="{EDBD4F7E-5541-4A4D-859D-026251754A55}" srcOrd="1" destOrd="0" presId="urn:microsoft.com/office/officeart/2005/8/layout/process5"/>
    <dgm:cxn modelId="{6DFAA8F8-F7AF-442E-8DA1-DA6F2E78F8FB}" type="presOf" srcId="{91AF5202-D240-443F-81BE-2F3A09B93315}" destId="{CC35C47A-51DA-45FB-9A53-4ADBA544F28E}" srcOrd="0" destOrd="0" presId="urn:microsoft.com/office/officeart/2005/8/layout/process5"/>
    <dgm:cxn modelId="{8545719E-971B-4590-B869-5A88524266EF}" type="presParOf" srcId="{A10F8C58-AD81-4AA9-A72B-554DDBB0741E}" destId="{881A767A-6D91-4EC8-B3FE-E2F6EAE285FD}" srcOrd="0" destOrd="0" presId="urn:microsoft.com/office/officeart/2005/8/layout/process5"/>
    <dgm:cxn modelId="{A09E8C87-B412-4D64-9B29-1A2583CEBC54}" type="presParOf" srcId="{A10F8C58-AD81-4AA9-A72B-554DDBB0741E}" destId="{CC35C47A-51DA-45FB-9A53-4ADBA544F28E}" srcOrd="1" destOrd="0" presId="urn:microsoft.com/office/officeart/2005/8/layout/process5"/>
    <dgm:cxn modelId="{FA456EAF-07DE-47CB-817B-F662C4200514}" type="presParOf" srcId="{CC35C47A-51DA-45FB-9A53-4ADBA544F28E}" destId="{EDBD4F7E-5541-4A4D-859D-026251754A55}" srcOrd="0" destOrd="0" presId="urn:microsoft.com/office/officeart/2005/8/layout/process5"/>
    <dgm:cxn modelId="{44866545-DE0E-4B76-AC0B-D7C25044A455}" type="presParOf" srcId="{A10F8C58-AD81-4AA9-A72B-554DDBB0741E}" destId="{454A6374-984D-4703-9838-9C447BF0E025}" srcOrd="2" destOrd="0" presId="urn:microsoft.com/office/officeart/2005/8/layout/process5"/>
    <dgm:cxn modelId="{4EB09EC1-1AD9-45BA-B3EF-698788E1FDC3}" type="presParOf" srcId="{A10F8C58-AD81-4AA9-A72B-554DDBB0741E}" destId="{2BA4AEDC-9595-4E2E-B826-E1B43E13DD80}" srcOrd="3" destOrd="0" presId="urn:microsoft.com/office/officeart/2005/8/layout/process5"/>
    <dgm:cxn modelId="{E3EA72AB-E401-4500-A4DF-06A48CB21A96}" type="presParOf" srcId="{2BA4AEDC-9595-4E2E-B826-E1B43E13DD80}" destId="{4B9B9135-BE72-42D1-B435-124F2E4712FB}" srcOrd="0" destOrd="0" presId="urn:microsoft.com/office/officeart/2005/8/layout/process5"/>
    <dgm:cxn modelId="{5F908CED-7C07-4C3B-B0E2-7D1E8177DCE3}" type="presParOf" srcId="{A10F8C58-AD81-4AA9-A72B-554DDBB0741E}" destId="{4415B9A8-05D7-481E-AB9D-70057578DB3E}" srcOrd="4" destOrd="0" presId="urn:microsoft.com/office/officeart/2005/8/layout/process5"/>
    <dgm:cxn modelId="{7186C83C-F83A-4072-A93D-573B54F31A1D}" type="presParOf" srcId="{A10F8C58-AD81-4AA9-A72B-554DDBB0741E}" destId="{83245792-2A69-444C-93EB-FE41A258D51C}" srcOrd="5" destOrd="0" presId="urn:microsoft.com/office/officeart/2005/8/layout/process5"/>
    <dgm:cxn modelId="{5D2B9EA2-3D18-4286-8DA6-E0F7366F3C32}" type="presParOf" srcId="{83245792-2A69-444C-93EB-FE41A258D51C}" destId="{03928630-D1B9-461B-8D76-13185B7C267C}" srcOrd="0" destOrd="0" presId="urn:microsoft.com/office/officeart/2005/8/layout/process5"/>
    <dgm:cxn modelId="{1C217B10-AC3B-40B8-806A-8AF8BD19E55D}" type="presParOf" srcId="{A10F8C58-AD81-4AA9-A72B-554DDBB0741E}" destId="{D7C79C1C-172B-4145-A502-200CB9C4EEEC}" srcOrd="6" destOrd="0" presId="urn:microsoft.com/office/officeart/2005/8/layout/process5"/>
    <dgm:cxn modelId="{AE071CCD-6361-4ADE-BC5B-CA12C5A308B5}" type="presParOf" srcId="{A10F8C58-AD81-4AA9-A72B-554DDBB0741E}" destId="{20EF0C0F-CE88-4432-91DE-33CE4CC6100A}" srcOrd="7" destOrd="0" presId="urn:microsoft.com/office/officeart/2005/8/layout/process5"/>
    <dgm:cxn modelId="{8B44714B-E5B2-4371-867E-7A202CCAF475}" type="presParOf" srcId="{20EF0C0F-CE88-4432-91DE-33CE4CC6100A}" destId="{1640A2A3-B576-4132-8862-1F3EA65FF5EF}" srcOrd="0" destOrd="0" presId="urn:microsoft.com/office/officeart/2005/8/layout/process5"/>
    <dgm:cxn modelId="{8B1E172A-104D-4E45-9A09-7176AC0F6B6F}" type="presParOf" srcId="{A10F8C58-AD81-4AA9-A72B-554DDBB0741E}" destId="{1017761D-8023-4F17-8FE4-F4335836CEE5}" srcOrd="8" destOrd="0" presId="urn:microsoft.com/office/officeart/2005/8/layout/process5"/>
    <dgm:cxn modelId="{073F95F8-F307-4395-91D9-AAF7A9E3DBDC}" type="presParOf" srcId="{A10F8C58-AD81-4AA9-A72B-554DDBB0741E}" destId="{4C503710-E5E7-42E7-A0AD-4072E3CB870C}" srcOrd="9" destOrd="0" presId="urn:microsoft.com/office/officeart/2005/8/layout/process5"/>
    <dgm:cxn modelId="{02DCB945-FC52-493E-B522-4A4E3F5A2146}" type="presParOf" srcId="{4C503710-E5E7-42E7-A0AD-4072E3CB870C}" destId="{F226FA1D-327A-42A5-B0FE-398781457A2D}" srcOrd="0" destOrd="0" presId="urn:microsoft.com/office/officeart/2005/8/layout/process5"/>
    <dgm:cxn modelId="{D4D2C6EF-0171-4BAC-A04E-D77C0F36A207}" type="presParOf" srcId="{A10F8C58-AD81-4AA9-A72B-554DDBB0741E}" destId="{5F74D79E-892C-4DBC-A17B-21A43775078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767A-6D91-4EC8-B3FE-E2F6EAE285FD}">
      <dsp:nvSpPr>
        <dsp:cNvPr id="0" name=""/>
        <dsp:cNvSpPr/>
      </dsp:nvSpPr>
      <dsp:spPr>
        <a:xfrm>
          <a:off x="1056977" y="1385"/>
          <a:ext cx="2652117" cy="15912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155700">
            <a:lnSpc>
              <a:spcPct val="90000"/>
            </a:lnSpc>
            <a:spcBef>
              <a:spcPct val="0"/>
            </a:spcBef>
            <a:spcAft>
              <a:spcPct val="35000"/>
            </a:spcAft>
            <a:buNone/>
          </a:pPr>
          <a:r>
            <a:rPr lang="it-IT" sz="2100" kern="1200" dirty="0">
              <a:solidFill>
                <a:prstClr val="white"/>
              </a:solidFill>
              <a:latin typeface="Calibri" panose="020F0502020204030204"/>
              <a:ea typeface="+mn-ea"/>
              <a:cs typeface="+mn-cs"/>
            </a:rPr>
            <a:t>Idoneità del progetto a essere finanziato con risorse private </a:t>
          </a:r>
        </a:p>
      </dsp:txBody>
      <dsp:txXfrm>
        <a:off x="1103584" y="47992"/>
        <a:ext cx="2558903" cy="1498056"/>
      </dsp:txXfrm>
    </dsp:sp>
    <dsp:sp modelId="{CC35C47A-51DA-45FB-9A53-4ADBA544F28E}">
      <dsp:nvSpPr>
        <dsp:cNvPr id="0" name=""/>
        <dsp:cNvSpPr/>
      </dsp:nvSpPr>
      <dsp:spPr>
        <a:xfrm>
          <a:off x="3942480" y="468157"/>
          <a:ext cx="562248" cy="6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3942480" y="599702"/>
        <a:ext cx="393574" cy="394635"/>
      </dsp:txXfrm>
    </dsp:sp>
    <dsp:sp modelId="{454A6374-984D-4703-9838-9C447BF0E025}">
      <dsp:nvSpPr>
        <dsp:cNvPr id="0" name=""/>
        <dsp:cNvSpPr/>
      </dsp:nvSpPr>
      <dsp:spPr>
        <a:xfrm>
          <a:off x="4769941" y="1385"/>
          <a:ext cx="2652117" cy="15912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condizioni</a:t>
          </a:r>
          <a:r>
            <a:rPr lang="it-IT" sz="2100" kern="1200" baseline="0" dirty="0"/>
            <a:t> necessarie a ottimizzare il rapporto tra costi e benefici</a:t>
          </a:r>
          <a:endParaRPr lang="it-IT" sz="2100" kern="1200" dirty="0"/>
        </a:p>
      </dsp:txBody>
      <dsp:txXfrm>
        <a:off x="4816548" y="47992"/>
        <a:ext cx="2558903" cy="1498056"/>
      </dsp:txXfrm>
    </dsp:sp>
    <dsp:sp modelId="{2BA4AEDC-9595-4E2E-B826-E1B43E13DD80}">
      <dsp:nvSpPr>
        <dsp:cNvPr id="0" name=""/>
        <dsp:cNvSpPr/>
      </dsp:nvSpPr>
      <dsp:spPr>
        <a:xfrm>
          <a:off x="7655444" y="468157"/>
          <a:ext cx="562248" cy="6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7655444" y="599702"/>
        <a:ext cx="393574" cy="394635"/>
      </dsp:txXfrm>
    </dsp:sp>
    <dsp:sp modelId="{4415B9A8-05D7-481E-AB9D-70057578DB3E}">
      <dsp:nvSpPr>
        <dsp:cNvPr id="0" name=""/>
        <dsp:cNvSpPr/>
      </dsp:nvSpPr>
      <dsp:spPr>
        <a:xfrm>
          <a:off x="8482905" y="1385"/>
          <a:ext cx="2652117" cy="15912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efficiente allocazione del rischio operativo</a:t>
          </a:r>
        </a:p>
      </dsp:txBody>
      <dsp:txXfrm>
        <a:off x="8529512" y="47992"/>
        <a:ext cx="2558903" cy="1498056"/>
      </dsp:txXfrm>
    </dsp:sp>
    <dsp:sp modelId="{83245792-2A69-444C-93EB-FE41A258D51C}">
      <dsp:nvSpPr>
        <dsp:cNvPr id="0" name=""/>
        <dsp:cNvSpPr/>
      </dsp:nvSpPr>
      <dsp:spPr>
        <a:xfrm rot="5400000">
          <a:off x="9527839" y="1778303"/>
          <a:ext cx="562248" cy="6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5400000">
        <a:off x="9611646" y="1826041"/>
        <a:ext cx="394635" cy="393574"/>
      </dsp:txXfrm>
    </dsp:sp>
    <dsp:sp modelId="{D7C79C1C-172B-4145-A502-200CB9C4EEEC}">
      <dsp:nvSpPr>
        <dsp:cNvPr id="0" name=""/>
        <dsp:cNvSpPr/>
      </dsp:nvSpPr>
      <dsp:spPr>
        <a:xfrm>
          <a:off x="8482905" y="2653502"/>
          <a:ext cx="2652117" cy="15912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capacità</a:t>
          </a:r>
          <a:r>
            <a:rPr lang="it-IT" sz="2100" kern="1200" baseline="0" dirty="0"/>
            <a:t> di generare soluzioni alternative</a:t>
          </a:r>
          <a:endParaRPr lang="it-IT" sz="2100" kern="1200" dirty="0"/>
        </a:p>
      </dsp:txBody>
      <dsp:txXfrm>
        <a:off x="8529512" y="2700109"/>
        <a:ext cx="2558903" cy="1498056"/>
      </dsp:txXfrm>
    </dsp:sp>
    <dsp:sp modelId="{20EF0C0F-CE88-4432-91DE-33CE4CC6100A}">
      <dsp:nvSpPr>
        <dsp:cNvPr id="0" name=""/>
        <dsp:cNvSpPr/>
      </dsp:nvSpPr>
      <dsp:spPr>
        <a:xfrm rot="10800000">
          <a:off x="7687270" y="3120275"/>
          <a:ext cx="562248" cy="6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7855944" y="3251820"/>
        <a:ext cx="393574" cy="394635"/>
      </dsp:txXfrm>
    </dsp:sp>
    <dsp:sp modelId="{1017761D-8023-4F17-8FE4-F4335836CEE5}">
      <dsp:nvSpPr>
        <dsp:cNvPr id="0" name=""/>
        <dsp:cNvSpPr/>
      </dsp:nvSpPr>
      <dsp:spPr>
        <a:xfrm>
          <a:off x="4769941" y="2653502"/>
          <a:ext cx="2652117" cy="15912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capacità di indebitamento dell’ente</a:t>
          </a:r>
        </a:p>
      </dsp:txBody>
      <dsp:txXfrm>
        <a:off x="4816548" y="2700109"/>
        <a:ext cx="2558903" cy="1498056"/>
      </dsp:txXfrm>
    </dsp:sp>
    <dsp:sp modelId="{4C503710-E5E7-42E7-A0AD-4072E3CB870C}">
      <dsp:nvSpPr>
        <dsp:cNvPr id="0" name=""/>
        <dsp:cNvSpPr/>
      </dsp:nvSpPr>
      <dsp:spPr>
        <a:xfrm rot="10800000">
          <a:off x="3974306" y="3120275"/>
          <a:ext cx="562248" cy="6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4142980" y="3251820"/>
        <a:ext cx="393574" cy="394635"/>
      </dsp:txXfrm>
    </dsp:sp>
    <dsp:sp modelId="{5F74D79E-892C-4DBC-A17B-21A437750787}">
      <dsp:nvSpPr>
        <dsp:cNvPr id="0" name=""/>
        <dsp:cNvSpPr/>
      </dsp:nvSpPr>
      <dsp:spPr>
        <a:xfrm>
          <a:off x="1056977" y="2653502"/>
          <a:ext cx="2652117" cy="15912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disponibilità di risorse sul bilancio pluriennale</a:t>
          </a:r>
        </a:p>
      </dsp:txBody>
      <dsp:txXfrm>
        <a:off x="1103584" y="2700109"/>
        <a:ext cx="2558903" cy="14980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22C823-0DCB-8E1A-0871-CED4491167D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2292470-F263-34BD-E400-B439FB011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F03975-E6C1-261E-24FF-D95C60807427}"/>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5" name="Segnaposto piè di pagina 4">
            <a:extLst>
              <a:ext uri="{FF2B5EF4-FFF2-40B4-BE49-F238E27FC236}">
                <a16:creationId xmlns:a16="http://schemas.microsoft.com/office/drawing/2014/main" id="{E24650C1-8B77-086C-4869-1056765B50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6A2742-1405-39C6-328F-6AB69738AB0A}"/>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8838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C141E-5C1A-06D6-6B69-FAD826CC459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ABFE9B-F43D-F2B0-9566-B168166C11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274AA1-44F1-450D-4A91-35D231227A54}"/>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5" name="Segnaposto piè di pagina 4">
            <a:extLst>
              <a:ext uri="{FF2B5EF4-FFF2-40B4-BE49-F238E27FC236}">
                <a16:creationId xmlns:a16="http://schemas.microsoft.com/office/drawing/2014/main" id="{CB685135-4C6E-C933-9AD5-3C26BC4CB9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0FC028-B4BD-451F-22EA-613A515D84F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752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6102A7-1006-A156-8701-342DF770300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EC1359-E36F-CC8E-B875-759A7AACA8C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330360-3B2C-580E-FC50-AB05E1EE7985}"/>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5" name="Segnaposto piè di pagina 4">
            <a:extLst>
              <a:ext uri="{FF2B5EF4-FFF2-40B4-BE49-F238E27FC236}">
                <a16:creationId xmlns:a16="http://schemas.microsoft.com/office/drawing/2014/main" id="{16B83097-C40D-C94D-E53A-EFF180656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AFE3FC-A471-C2C2-58AE-656DF837F08F}"/>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47585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BAED8-7B34-8962-54B9-9480821A68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11C8294-8D50-B3BF-379D-F83FE3534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560A41F-6148-B519-2BC2-1238DB3490F6}"/>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5" name="Segnaposto piè di pagina 4">
            <a:extLst>
              <a:ext uri="{FF2B5EF4-FFF2-40B4-BE49-F238E27FC236}">
                <a16:creationId xmlns:a16="http://schemas.microsoft.com/office/drawing/2014/main" id="{AD182B78-45EC-5EFE-3D82-D432A51842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AC7F81-CEE6-9407-84E5-4CA9502CBB01}"/>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13225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CA601-D1F9-2913-E351-40B1AB3A85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C40DA1-6CD9-5AA3-F244-990142B0FB4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6F48E9-E0F1-2DB8-AD08-37099EAD2F07}"/>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5" name="Segnaposto piè di pagina 4">
            <a:extLst>
              <a:ext uri="{FF2B5EF4-FFF2-40B4-BE49-F238E27FC236}">
                <a16:creationId xmlns:a16="http://schemas.microsoft.com/office/drawing/2014/main" id="{E7E940F6-61E4-C32E-24BE-B72C840A28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4C39A8-45D5-68AE-B5F4-565D6AE275E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59435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B54D6-301B-260B-8EF3-8780FD5F99F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B35477C-8BD3-D161-9473-4EBB7F143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FE25A3-6BA5-2E85-0FAB-C4D76FDA637E}"/>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5" name="Segnaposto piè di pagina 4">
            <a:extLst>
              <a:ext uri="{FF2B5EF4-FFF2-40B4-BE49-F238E27FC236}">
                <a16:creationId xmlns:a16="http://schemas.microsoft.com/office/drawing/2014/main" id="{62E324BB-1B14-EB66-073C-D725882A7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025CCB-FFD2-C41E-814B-2664EE15475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15247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27F73-F167-AF61-DBCE-212B9183FC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569D70-F559-A6ED-153E-1D83EDEBB93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923B85-F3B3-BFF3-01E5-FC4CD808135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8112C5-D78E-E513-58D3-12B2C1A80119}"/>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6" name="Segnaposto piè di pagina 5">
            <a:extLst>
              <a:ext uri="{FF2B5EF4-FFF2-40B4-BE49-F238E27FC236}">
                <a16:creationId xmlns:a16="http://schemas.microsoft.com/office/drawing/2014/main" id="{B3042C3A-6ABF-EC05-8DF8-B1C4278841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CF5E6E-C35C-D226-C053-2AA4A5EF24B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78054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C1842-D093-1DE8-BD4B-BDA5C68CD54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9376D5-380B-9656-8B10-F9F77FCF5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D928FA2-864E-AE53-7258-BCB1F2E8FF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EC1A7D-E168-8AD1-6AA5-125B0CEDA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E80BBD-613E-5713-B6AC-AE115CFB19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96F1CC-3865-D2E1-A212-E1CE23F36C40}"/>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8" name="Segnaposto piè di pagina 7">
            <a:extLst>
              <a:ext uri="{FF2B5EF4-FFF2-40B4-BE49-F238E27FC236}">
                <a16:creationId xmlns:a16="http://schemas.microsoft.com/office/drawing/2014/main" id="{26E82316-2B60-8CA1-6180-AEA24CB4AE8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333BF9-4811-33C4-8AB4-5D490226B4F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82862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6B5F0-327E-DF13-1BD8-F338D8DFC5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80AAD6-34F2-4BC8-ACF9-C2AD7A4DA895}"/>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4" name="Segnaposto piè di pagina 3">
            <a:extLst>
              <a:ext uri="{FF2B5EF4-FFF2-40B4-BE49-F238E27FC236}">
                <a16:creationId xmlns:a16="http://schemas.microsoft.com/office/drawing/2014/main" id="{931EB4BE-9F18-5F31-9069-A395607342E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333249-6B2D-E5F3-6317-BE2CBAEF2B18}"/>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15886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143CB3-6D80-E254-93BE-4F288A71FD8D}"/>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3" name="Segnaposto piè di pagina 2">
            <a:extLst>
              <a:ext uri="{FF2B5EF4-FFF2-40B4-BE49-F238E27FC236}">
                <a16:creationId xmlns:a16="http://schemas.microsoft.com/office/drawing/2014/main" id="{3C28EC07-99FE-2942-4547-1BCD769C87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C09FB8-9A9B-C22F-1438-36D99EF37125}"/>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67155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8446B-A8EC-9DB7-A593-C232DD2821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F6E476-DFF9-606A-0CC1-C100D576B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B93103-14E4-ED97-7BF1-24D4EF549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E03C72-AE2E-7141-5F89-6FFC9EE6AF56}"/>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6" name="Segnaposto piè di pagina 5">
            <a:extLst>
              <a:ext uri="{FF2B5EF4-FFF2-40B4-BE49-F238E27FC236}">
                <a16:creationId xmlns:a16="http://schemas.microsoft.com/office/drawing/2014/main" id="{45FFAB59-3332-2CC5-68C3-3350DEC8FC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354B740-4857-16A0-F79F-0499ACD5450F}"/>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24400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537CF-1A3B-3FF0-2425-F2670CC2D0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3F0CD4-1176-4DEF-B675-60994E7651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DFDEBC-E3B3-D52C-8A8D-DB254770A45A}"/>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5" name="Segnaposto piè di pagina 4">
            <a:extLst>
              <a:ext uri="{FF2B5EF4-FFF2-40B4-BE49-F238E27FC236}">
                <a16:creationId xmlns:a16="http://schemas.microsoft.com/office/drawing/2014/main" id="{A6CEFA00-126C-356C-C611-01FB37C063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07BFB6-7DE4-95A0-9329-1896BD69307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160138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9D778-0435-32D1-A274-49E8778A91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F9F0124-0D00-B008-FA86-D87D31D52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AB9FEC-98B1-BCFC-394F-BDD3143A3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7D171A-A92A-F3E2-FB3E-DDCA7ADCBBF3}"/>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6" name="Segnaposto piè di pagina 5">
            <a:extLst>
              <a:ext uri="{FF2B5EF4-FFF2-40B4-BE49-F238E27FC236}">
                <a16:creationId xmlns:a16="http://schemas.microsoft.com/office/drawing/2014/main" id="{CA35BE18-E9B0-4FCB-D128-722E1ECC1D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E9ABBA-A398-B04D-9EB8-CFC7A85D72F4}"/>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61814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6DD27-F095-7CE2-C62D-AE53522D81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056277-C987-0559-AE6B-EAB34E76C29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885F6A-82E5-2A6D-EB69-CCC9A81D2DD3}"/>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5" name="Segnaposto piè di pagina 4">
            <a:extLst>
              <a:ext uri="{FF2B5EF4-FFF2-40B4-BE49-F238E27FC236}">
                <a16:creationId xmlns:a16="http://schemas.microsoft.com/office/drawing/2014/main" id="{A3618D5A-A456-4695-CE2B-DF732F4CC5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CB79B-1666-3561-8F3E-586C046AD792}"/>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405803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89A14C8-C250-3D4B-E151-D480FE90A3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22DEE5-D18B-FBF7-556E-CE5274C3993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755D91-FC0D-7754-AE2A-0E23638E4A2C}"/>
              </a:ext>
            </a:extLst>
          </p:cNvPr>
          <p:cNvSpPr>
            <a:spLocks noGrp="1"/>
          </p:cNvSpPr>
          <p:nvPr>
            <p:ph type="dt" sz="half" idx="10"/>
          </p:nvPr>
        </p:nvSpPr>
        <p:spPr/>
        <p:txBody>
          <a:bodyPr/>
          <a:lstStyle/>
          <a:p>
            <a:fld id="{ED41A2E0-DDAA-4D21-9B89-6DB0E021BDD2}" type="datetimeFigureOut">
              <a:rPr lang="it-IT" smtClean="0"/>
              <a:t>22/03/2023</a:t>
            </a:fld>
            <a:endParaRPr lang="it-IT"/>
          </a:p>
        </p:txBody>
      </p:sp>
      <p:sp>
        <p:nvSpPr>
          <p:cNvPr id="5" name="Segnaposto piè di pagina 4">
            <a:extLst>
              <a:ext uri="{FF2B5EF4-FFF2-40B4-BE49-F238E27FC236}">
                <a16:creationId xmlns:a16="http://schemas.microsoft.com/office/drawing/2014/main" id="{3207AB20-2F4D-1A96-DF1A-07E6136C6A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7CB5C5-9D77-4B2F-2268-CDECC430C437}"/>
              </a:ext>
            </a:extLst>
          </p:cNvPr>
          <p:cNvSpPr>
            <a:spLocks noGrp="1"/>
          </p:cNvSpPr>
          <p:nvPr>
            <p:ph type="sldNum" sz="quarter" idx="12"/>
          </p:nvPr>
        </p:nvSpPr>
        <p:spPr/>
        <p:txBody>
          <a:bodyPr/>
          <a:lstStyle/>
          <a:p>
            <a:fld id="{3CD329A2-E6DC-45C9-85CA-C8628B78D4CD}" type="slidenum">
              <a:rPr lang="it-IT" smtClean="0"/>
              <a:t>‹N›</a:t>
            </a:fld>
            <a:endParaRPr lang="it-IT"/>
          </a:p>
        </p:txBody>
      </p:sp>
    </p:spTree>
    <p:extLst>
      <p:ext uri="{BB962C8B-B14F-4D97-AF65-F5344CB8AC3E}">
        <p14:creationId xmlns:p14="http://schemas.microsoft.com/office/powerpoint/2010/main" val="34070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34974-7577-F39F-6426-521F91D4119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D53F16-C129-CF63-F06F-DF3D3A93C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1355B7A-2A56-CDCA-B660-5B3A9C2AE409}"/>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5" name="Segnaposto piè di pagina 4">
            <a:extLst>
              <a:ext uri="{FF2B5EF4-FFF2-40B4-BE49-F238E27FC236}">
                <a16:creationId xmlns:a16="http://schemas.microsoft.com/office/drawing/2014/main" id="{FDD42F21-54EA-8F5C-6F40-B8F9929440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F8AB6B-1E46-661E-2B64-95B78B5E7BB1}"/>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42781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A0590-B0D3-E2E7-8A68-3970F2928D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88A48D-6124-48A4-4E34-5FA85B1866F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7B454B-5D8F-6B17-28A8-F56FB14AE24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053F77D-5283-3273-B9A0-1EF94BE4A89D}"/>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6" name="Segnaposto piè di pagina 5">
            <a:extLst>
              <a:ext uri="{FF2B5EF4-FFF2-40B4-BE49-F238E27FC236}">
                <a16:creationId xmlns:a16="http://schemas.microsoft.com/office/drawing/2014/main" id="{251581AA-A255-8BF8-8633-F3A603852F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116990-58BC-388B-BEE3-7BB99F6E9CEE}"/>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63558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8EA15-EF2B-512A-186C-235C92DFC2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B08511-6A98-7E05-1F88-A1873B297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4478C1-35D1-DF1D-1A64-530C1C4CE07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9BD3FC5-519F-B8F8-20F0-442BC7C9C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4BF89B-DF6D-A2EB-751E-827347EB409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A2ED57D-B014-76F9-C71F-666D84DC6C0A}"/>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8" name="Segnaposto piè di pagina 7">
            <a:extLst>
              <a:ext uri="{FF2B5EF4-FFF2-40B4-BE49-F238E27FC236}">
                <a16:creationId xmlns:a16="http://schemas.microsoft.com/office/drawing/2014/main" id="{00480D5D-5286-AB1D-B8C4-CD46FE8EA3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1D0EDB2-0D31-809B-4AAB-64A66CCC1088}"/>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35203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C9C89-8A75-160A-9AAA-69CFAA3D4E2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D982D03-4960-91C2-563B-FC1A62A45F23}"/>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4" name="Segnaposto piè di pagina 3">
            <a:extLst>
              <a:ext uri="{FF2B5EF4-FFF2-40B4-BE49-F238E27FC236}">
                <a16:creationId xmlns:a16="http://schemas.microsoft.com/office/drawing/2014/main" id="{0ECA8A13-8805-159F-9C69-AB37AE6F2B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C558FA1-69C6-20A8-BBFD-62528ECDB422}"/>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36638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B3D5326-E345-8F0C-B29B-E4F988446631}"/>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3" name="Segnaposto piè di pagina 2">
            <a:extLst>
              <a:ext uri="{FF2B5EF4-FFF2-40B4-BE49-F238E27FC236}">
                <a16:creationId xmlns:a16="http://schemas.microsoft.com/office/drawing/2014/main" id="{398AC20A-37E6-9684-1A50-ECC2D8240B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40CCBF5-4B2C-4A2A-61C9-75146CBB26B0}"/>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113246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58FCE-0BDF-BBDA-30FD-511B1FFB37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BEAD63-F921-EA2C-3576-51AD0684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7447858-7E48-7C94-AA49-487B67ABD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DC30E-2AC5-4CBB-1245-072844B49741}"/>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6" name="Segnaposto piè di pagina 5">
            <a:extLst>
              <a:ext uri="{FF2B5EF4-FFF2-40B4-BE49-F238E27FC236}">
                <a16:creationId xmlns:a16="http://schemas.microsoft.com/office/drawing/2014/main" id="{C1E63C26-8D20-CF5E-B956-31295ECF47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791B899-B2E5-2A99-B34B-55D4CE921E37}"/>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76683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B19B4C-186B-D718-F45F-C70C0B420A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CC503A-D017-695C-8847-9FD3C7510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E0CE0A5-A3A6-7A81-E929-B6CA0465B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BB0D48-0042-E75F-E71A-7F3A623E2001}"/>
              </a:ext>
            </a:extLst>
          </p:cNvPr>
          <p:cNvSpPr>
            <a:spLocks noGrp="1"/>
          </p:cNvSpPr>
          <p:nvPr>
            <p:ph type="dt" sz="half" idx="10"/>
          </p:nvPr>
        </p:nvSpPr>
        <p:spPr/>
        <p:txBody>
          <a:bodyPr/>
          <a:lstStyle/>
          <a:p>
            <a:fld id="{E5E5CF5B-390D-4505-98E0-26684E9D0B0C}" type="datetimeFigureOut">
              <a:rPr lang="it-IT" smtClean="0"/>
              <a:t>22/03/2023</a:t>
            </a:fld>
            <a:endParaRPr lang="it-IT"/>
          </a:p>
        </p:txBody>
      </p:sp>
      <p:sp>
        <p:nvSpPr>
          <p:cNvPr id="6" name="Segnaposto piè di pagina 5">
            <a:extLst>
              <a:ext uri="{FF2B5EF4-FFF2-40B4-BE49-F238E27FC236}">
                <a16:creationId xmlns:a16="http://schemas.microsoft.com/office/drawing/2014/main" id="{5001806D-2A5B-7F9E-D471-94DDD29094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7E608F-CFB1-4E15-48C4-5A32C497C314}"/>
              </a:ext>
            </a:extLst>
          </p:cNvPr>
          <p:cNvSpPr>
            <a:spLocks noGrp="1"/>
          </p:cNvSpPr>
          <p:nvPr>
            <p:ph type="sldNum" sz="quarter" idx="12"/>
          </p:nvPr>
        </p:nvSpPr>
        <p:spPr/>
        <p:txBody>
          <a:bodyPr/>
          <a:lstStyle/>
          <a:p>
            <a:fld id="{2C8F3D9A-AB32-4D84-A49F-BA27EAB3247A}" type="slidenum">
              <a:rPr lang="it-IT" smtClean="0"/>
              <a:t>‹N›</a:t>
            </a:fld>
            <a:endParaRPr lang="it-IT"/>
          </a:p>
        </p:txBody>
      </p:sp>
    </p:spTree>
    <p:extLst>
      <p:ext uri="{BB962C8B-B14F-4D97-AF65-F5344CB8AC3E}">
        <p14:creationId xmlns:p14="http://schemas.microsoft.com/office/powerpoint/2010/main" val="202100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E5FD773-FB61-4962-1DEF-14D5986F3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281D89-29F4-C6EC-5686-B6A4967FB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CEBDDB-D54A-76F2-4154-95497E8E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CF5B-390D-4505-98E0-26684E9D0B0C}" type="datetimeFigureOut">
              <a:rPr lang="it-IT" smtClean="0"/>
              <a:t>22/03/2023</a:t>
            </a:fld>
            <a:endParaRPr lang="it-IT"/>
          </a:p>
        </p:txBody>
      </p:sp>
      <p:sp>
        <p:nvSpPr>
          <p:cNvPr id="5" name="Segnaposto piè di pagina 4">
            <a:extLst>
              <a:ext uri="{FF2B5EF4-FFF2-40B4-BE49-F238E27FC236}">
                <a16:creationId xmlns:a16="http://schemas.microsoft.com/office/drawing/2014/main" id="{36D9BFFB-88DD-A5D7-B140-9F370D5A7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03F8B4C-1631-A7E5-04CF-3A168FA01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3D9A-AB32-4D84-A49F-BA27EAB3247A}" type="slidenum">
              <a:rPr lang="it-IT" smtClean="0"/>
              <a:t>‹N›</a:t>
            </a:fld>
            <a:endParaRPr lang="it-IT"/>
          </a:p>
        </p:txBody>
      </p:sp>
      <p:pic>
        <p:nvPicPr>
          <p:cNvPr id="8" name="Immagine 7">
            <a:extLst>
              <a:ext uri="{FF2B5EF4-FFF2-40B4-BE49-F238E27FC236}">
                <a16:creationId xmlns:a16="http://schemas.microsoft.com/office/drawing/2014/main" id="{18F49176-87C3-92D8-2B37-30A59C1266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938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D7DB5B-0F8D-E2E7-0CCD-0DDD02C08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3157A2-6B67-BB75-8791-89E99E821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9E27C70-D64C-76BD-EDD8-D17C1BE80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A2E0-DDAA-4D21-9B89-6DB0E021BDD2}" type="datetimeFigureOut">
              <a:rPr lang="it-IT" smtClean="0"/>
              <a:t>22/03/2023</a:t>
            </a:fld>
            <a:endParaRPr lang="it-IT"/>
          </a:p>
        </p:txBody>
      </p:sp>
      <p:sp>
        <p:nvSpPr>
          <p:cNvPr id="5" name="Segnaposto piè di pagina 4">
            <a:extLst>
              <a:ext uri="{FF2B5EF4-FFF2-40B4-BE49-F238E27FC236}">
                <a16:creationId xmlns:a16="http://schemas.microsoft.com/office/drawing/2014/main" id="{E73A4C7E-5F32-92E4-09D7-E8A4C290C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34CF0F-0DE9-2849-8F82-0A9A4D32B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329A2-E6DC-45C9-85CA-C8628B78D4CD}" type="slidenum">
              <a:rPr lang="it-IT" smtClean="0"/>
              <a:t>‹N›</a:t>
            </a:fld>
            <a:endParaRPr lang="it-IT"/>
          </a:p>
        </p:txBody>
      </p:sp>
      <p:pic>
        <p:nvPicPr>
          <p:cNvPr id="9" name="Immagine 8">
            <a:extLst>
              <a:ext uri="{FF2B5EF4-FFF2-40B4-BE49-F238E27FC236}">
                <a16:creationId xmlns:a16="http://schemas.microsoft.com/office/drawing/2014/main" id="{EBBB26C7-0EEB-C270-2DE4-36852E223DD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49499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osettiegatti.eu/info/norme/comunitarie/2004_decisione_eurostat.pdf" TargetMode="External"/><Relationship Id="rId2" Type="http://schemas.openxmlformats.org/officeDocument/2006/relationships/hyperlink" Target="https://www.bosettiegatti.eu/info/norme/statali/2008_0031.htm#44"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29F12-E421-7837-A181-DD4A9AF6CB93}"/>
              </a:ext>
            </a:extLst>
          </p:cNvPr>
          <p:cNvSpPr>
            <a:spLocks noGrp="1"/>
          </p:cNvSpPr>
          <p:nvPr>
            <p:ph type="ctrTitle"/>
          </p:nvPr>
        </p:nvSpPr>
        <p:spPr>
          <a:xfrm>
            <a:off x="796705" y="1946496"/>
            <a:ext cx="10655928" cy="2082296"/>
          </a:xfrm>
        </p:spPr>
        <p:txBody>
          <a:bodyPr>
            <a:noAutofit/>
          </a:bodyPr>
          <a:lstStyle/>
          <a:p>
            <a:r>
              <a:rPr lang="it-IT" sz="3200" b="1" dirty="0"/>
              <a:t>Il Partenariato Pubblico e Privato in una prospettiva interdisciplinare: la cornice giuridica di riferimento (europea e nazionale), i rapporti con la disciplina in materia di procurement e best-</a:t>
            </a:r>
            <a:r>
              <a:rPr lang="it-IT" sz="3200" b="1" dirty="0" err="1"/>
              <a:t>pratice</a:t>
            </a:r>
            <a:r>
              <a:rPr lang="it-IT" sz="3200" b="1" dirty="0"/>
              <a:t> internazionali, i profili economici e finanziari </a:t>
            </a:r>
          </a:p>
        </p:txBody>
      </p:sp>
      <p:sp>
        <p:nvSpPr>
          <p:cNvPr id="3" name="Sottotitolo 2">
            <a:extLst>
              <a:ext uri="{FF2B5EF4-FFF2-40B4-BE49-F238E27FC236}">
                <a16:creationId xmlns:a16="http://schemas.microsoft.com/office/drawing/2014/main" id="{350A6AC7-1F85-6C60-79E2-D41509DE8943}"/>
              </a:ext>
            </a:extLst>
          </p:cNvPr>
          <p:cNvSpPr>
            <a:spLocks noGrp="1"/>
          </p:cNvSpPr>
          <p:nvPr>
            <p:ph type="subTitle" idx="1"/>
          </p:nvPr>
        </p:nvSpPr>
        <p:spPr>
          <a:xfrm>
            <a:off x="1524000" y="4662534"/>
            <a:ext cx="9144000" cy="595265"/>
          </a:xfrm>
        </p:spPr>
        <p:txBody>
          <a:bodyPr/>
          <a:lstStyle/>
          <a:p>
            <a:r>
              <a:rPr lang="it-IT" dirty="0"/>
              <a:t>lezione 22.03.2023</a:t>
            </a:r>
          </a:p>
        </p:txBody>
      </p:sp>
    </p:spTree>
    <p:extLst>
      <p:ext uri="{BB962C8B-B14F-4D97-AF65-F5344CB8AC3E}">
        <p14:creationId xmlns:p14="http://schemas.microsoft.com/office/powerpoint/2010/main" val="268459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54FAC9-E48D-2A90-AEA1-37AF725F0BE2}"/>
              </a:ext>
            </a:extLst>
          </p:cNvPr>
          <p:cNvSpPr>
            <a:spLocks noGrp="1"/>
          </p:cNvSpPr>
          <p:nvPr>
            <p:ph type="title"/>
          </p:nvPr>
        </p:nvSpPr>
        <p:spPr/>
        <p:txBody>
          <a:bodyPr/>
          <a:lstStyle/>
          <a:p>
            <a:r>
              <a:rPr lang="it-IT" dirty="0"/>
              <a:t>…volendo schematizzare</a:t>
            </a:r>
          </a:p>
        </p:txBody>
      </p:sp>
      <p:sp>
        <p:nvSpPr>
          <p:cNvPr id="3" name="Segnaposto testo 2">
            <a:extLst>
              <a:ext uri="{FF2B5EF4-FFF2-40B4-BE49-F238E27FC236}">
                <a16:creationId xmlns:a16="http://schemas.microsoft.com/office/drawing/2014/main" id="{B2959C01-4134-B4BB-162E-80820E63EF93}"/>
              </a:ext>
            </a:extLst>
          </p:cNvPr>
          <p:cNvSpPr>
            <a:spLocks noGrp="1"/>
          </p:cNvSpPr>
          <p:nvPr>
            <p:ph type="body" idx="1"/>
          </p:nvPr>
        </p:nvSpPr>
        <p:spPr/>
        <p:txBody>
          <a:bodyPr>
            <a:normAutofit/>
          </a:bodyPr>
          <a:lstStyle/>
          <a:p>
            <a:r>
              <a:rPr lang="it-IT" sz="4400" dirty="0"/>
              <a:t>NELL’APPALTO</a:t>
            </a:r>
          </a:p>
        </p:txBody>
      </p:sp>
      <p:sp>
        <p:nvSpPr>
          <p:cNvPr id="4" name="Segnaposto contenuto 3">
            <a:extLst>
              <a:ext uri="{FF2B5EF4-FFF2-40B4-BE49-F238E27FC236}">
                <a16:creationId xmlns:a16="http://schemas.microsoft.com/office/drawing/2014/main" id="{4BB7A826-2CAE-C574-18EB-4EBBB70C68FE}"/>
              </a:ext>
            </a:extLst>
          </p:cNvPr>
          <p:cNvSpPr>
            <a:spLocks noGrp="1"/>
          </p:cNvSpPr>
          <p:nvPr>
            <p:ph sz="half" idx="2"/>
          </p:nvPr>
        </p:nvSpPr>
        <p:spPr/>
        <p:txBody>
          <a:bodyPr>
            <a:normAutofit/>
          </a:bodyPr>
          <a:lstStyle/>
          <a:p>
            <a:pPr algn="just"/>
            <a:r>
              <a:rPr lang="it-IT" sz="4000" dirty="0"/>
              <a:t>si instaura un rapporto giuridico bilaterale tra stazione appaltante e aggiudicatario</a:t>
            </a:r>
          </a:p>
        </p:txBody>
      </p:sp>
      <p:sp>
        <p:nvSpPr>
          <p:cNvPr id="5" name="Segnaposto testo 4">
            <a:extLst>
              <a:ext uri="{FF2B5EF4-FFF2-40B4-BE49-F238E27FC236}">
                <a16:creationId xmlns:a16="http://schemas.microsoft.com/office/drawing/2014/main" id="{8533D623-9113-211A-EA3C-AC157F0265F0}"/>
              </a:ext>
            </a:extLst>
          </p:cNvPr>
          <p:cNvSpPr>
            <a:spLocks noGrp="1"/>
          </p:cNvSpPr>
          <p:nvPr>
            <p:ph type="body" sz="quarter" idx="3"/>
          </p:nvPr>
        </p:nvSpPr>
        <p:spPr/>
        <p:txBody>
          <a:bodyPr/>
          <a:lstStyle/>
          <a:p>
            <a:r>
              <a:rPr lang="it-IT" sz="4400" dirty="0"/>
              <a:t>NELLA CONCESSIONE</a:t>
            </a:r>
          </a:p>
        </p:txBody>
      </p:sp>
      <p:sp>
        <p:nvSpPr>
          <p:cNvPr id="6" name="Segnaposto contenuto 5">
            <a:extLst>
              <a:ext uri="{FF2B5EF4-FFF2-40B4-BE49-F238E27FC236}">
                <a16:creationId xmlns:a16="http://schemas.microsoft.com/office/drawing/2014/main" id="{3FC292BC-4F7F-4FF0-9AF8-2DE4157E793F}"/>
              </a:ext>
            </a:extLst>
          </p:cNvPr>
          <p:cNvSpPr>
            <a:spLocks noGrp="1"/>
          </p:cNvSpPr>
          <p:nvPr>
            <p:ph sz="quarter" idx="4"/>
          </p:nvPr>
        </p:nvSpPr>
        <p:spPr/>
        <p:txBody>
          <a:bodyPr/>
          <a:lstStyle/>
          <a:p>
            <a:pPr algn="just"/>
            <a:r>
              <a:rPr lang="it-IT" sz="4000" dirty="0"/>
              <a:t>si realizza un rapporto trilaterale tra concedente, concessionario e utenza.</a:t>
            </a:r>
          </a:p>
        </p:txBody>
      </p:sp>
    </p:spTree>
    <p:extLst>
      <p:ext uri="{BB962C8B-B14F-4D97-AF65-F5344CB8AC3E}">
        <p14:creationId xmlns:p14="http://schemas.microsoft.com/office/powerpoint/2010/main" val="45759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F3F7FA-8E93-D519-B5C1-276864DA8D07}"/>
              </a:ext>
            </a:extLst>
          </p:cNvPr>
          <p:cNvSpPr txBox="1"/>
          <p:nvPr/>
        </p:nvSpPr>
        <p:spPr>
          <a:xfrm>
            <a:off x="0" y="932507"/>
            <a:ext cx="12192000" cy="5386090"/>
          </a:xfrm>
          <a:prstGeom prst="rect">
            <a:avLst/>
          </a:prstGeom>
          <a:noFill/>
        </p:spPr>
        <p:txBody>
          <a:bodyPr wrap="square">
            <a:spAutoFit/>
          </a:bodyPr>
          <a:lstStyle/>
          <a:p>
            <a:pPr algn="just"/>
            <a:r>
              <a:rPr lang="it-IT" sz="2400" b="0" i="0" dirty="0">
                <a:solidFill>
                  <a:srgbClr val="000000"/>
                </a:solidFill>
                <a:effectLst/>
                <a:latin typeface="Calibri" panose="020F0502020204030204" pitchFamily="34" charset="0"/>
              </a:rPr>
              <a:t>NEL DIRITTO NAZIONALE, </a:t>
            </a:r>
            <a:r>
              <a:rPr lang="it-IT" sz="2400" b="1" i="0" dirty="0">
                <a:solidFill>
                  <a:srgbClr val="000000"/>
                </a:solidFill>
                <a:effectLst/>
                <a:latin typeface="Calibri" panose="020F0502020204030204" pitchFamily="34" charset="0"/>
              </a:rPr>
              <a:t>IL D.LGS. 18 APRILE 2016, N. 50 </a:t>
            </a:r>
            <a:r>
              <a:rPr lang="it-IT" sz="2400" b="0" i="0" dirty="0">
                <a:solidFill>
                  <a:srgbClr val="000000"/>
                </a:solidFill>
                <a:effectLst/>
                <a:latin typeface="Calibri" panose="020F0502020204030204" pitchFamily="34" charset="0"/>
              </a:rPr>
              <a:t>DEFINISCE </a:t>
            </a:r>
            <a:r>
              <a:rPr lang="it-IT" sz="2400" b="1" i="0" dirty="0">
                <a:solidFill>
                  <a:srgbClr val="000000"/>
                </a:solidFill>
                <a:effectLst/>
                <a:latin typeface="Calibri" panose="020F0502020204030204" pitchFamily="34" charset="0"/>
              </a:rPr>
              <a:t>ALL’ART 3, COMMA 1, </a:t>
            </a:r>
            <a:r>
              <a:rPr lang="it-IT" sz="2400" b="1" dirty="0" err="1">
                <a:solidFill>
                  <a:srgbClr val="000000"/>
                </a:solidFill>
                <a:latin typeface="Calibri" panose="020F0502020204030204" pitchFamily="34" charset="0"/>
              </a:rPr>
              <a:t>lett</a:t>
            </a:r>
            <a:r>
              <a:rPr lang="it-IT" sz="2400" b="1" dirty="0">
                <a:solidFill>
                  <a:srgbClr val="000000"/>
                </a:solidFill>
                <a:latin typeface="Calibri" panose="020F0502020204030204" pitchFamily="34" charset="0"/>
              </a:rPr>
              <a:t> </a:t>
            </a:r>
            <a:r>
              <a:rPr lang="it-IT" sz="2400" b="1" dirty="0" err="1">
                <a:solidFill>
                  <a:srgbClr val="000000"/>
                </a:solidFill>
                <a:latin typeface="Calibri" panose="020F0502020204030204" pitchFamily="34" charset="0"/>
              </a:rPr>
              <a:t>eee</a:t>
            </a:r>
            <a:r>
              <a:rPr lang="it-IT" sz="2400" b="1" dirty="0">
                <a:solidFill>
                  <a:srgbClr val="000000"/>
                </a:solidFill>
                <a:latin typeface="Calibri" panose="020F0502020204030204" pitchFamily="34" charset="0"/>
              </a:rPr>
              <a:t>)</a:t>
            </a:r>
            <a:r>
              <a:rPr lang="it-IT" sz="2400" dirty="0">
                <a:solidFill>
                  <a:srgbClr val="000000"/>
                </a:solidFill>
                <a:latin typeface="Calibri" panose="020F0502020204030204" pitchFamily="34" charset="0"/>
              </a:rPr>
              <a:t> il «</a:t>
            </a:r>
            <a:r>
              <a:rPr lang="it-IT" sz="2400" b="1" dirty="0">
                <a:solidFill>
                  <a:srgbClr val="000000"/>
                </a:solidFill>
                <a:latin typeface="Calibri" panose="020F0502020204030204" pitchFamily="34" charset="0"/>
              </a:rPr>
              <a:t>Contratto di partenariato pubblico e privato</a:t>
            </a:r>
            <a:r>
              <a:rPr lang="it-IT" sz="2400" dirty="0">
                <a:solidFill>
                  <a:srgbClr val="000000"/>
                </a:solidFill>
                <a:latin typeface="Calibri" panose="020F0502020204030204" pitchFamily="34" charset="0"/>
              </a:rPr>
              <a:t>» come </a:t>
            </a:r>
          </a:p>
          <a:p>
            <a:pPr algn="just"/>
            <a:endParaRPr lang="it-IT" sz="2400" dirty="0">
              <a:solidFill>
                <a:srgbClr val="000000"/>
              </a:solidFill>
              <a:latin typeface="Calibri" panose="020F0502020204030204" pitchFamily="34" charset="0"/>
            </a:endParaRPr>
          </a:p>
          <a:p>
            <a:pPr algn="just"/>
            <a:r>
              <a:rPr lang="it-IT" sz="2000" dirty="0">
                <a:solidFill>
                  <a:srgbClr val="000000"/>
                </a:solidFill>
                <a:latin typeface="Calibri" panose="020F0502020204030204" pitchFamily="34" charset="0"/>
              </a:rPr>
              <a:t>«il </a:t>
            </a:r>
            <a:r>
              <a:rPr lang="it-IT" sz="2000" b="0" i="0" dirty="0">
                <a:solidFill>
                  <a:srgbClr val="000000"/>
                </a:solidFill>
                <a:effectLst/>
                <a:latin typeface="Calibri" panose="020F0502020204030204" pitchFamily="34" charset="0"/>
              </a:rPr>
              <a:t>contratto </a:t>
            </a:r>
            <a:r>
              <a:rPr lang="it-IT" sz="2000" b="1" i="0" dirty="0">
                <a:solidFill>
                  <a:srgbClr val="000000"/>
                </a:solidFill>
                <a:effectLst/>
                <a:latin typeface="Calibri" panose="020F0502020204030204" pitchFamily="34" charset="0"/>
              </a:rPr>
              <a:t>a titolo oneroso </a:t>
            </a:r>
            <a:r>
              <a:rPr lang="it-IT" sz="2000" b="0" i="0" dirty="0">
                <a:solidFill>
                  <a:srgbClr val="000000"/>
                </a:solidFill>
                <a:effectLst/>
                <a:latin typeface="Calibri" panose="020F0502020204030204" pitchFamily="34" charset="0"/>
              </a:rPr>
              <a:t>stipulato per iscritto con il quale una o più stazioni appaltanti conferiscono a uno o più operatori economici </a:t>
            </a:r>
            <a:r>
              <a:rPr lang="it-IT" sz="2000" b="1" i="0" dirty="0">
                <a:solidFill>
                  <a:srgbClr val="000000"/>
                </a:solidFill>
                <a:effectLst/>
                <a:latin typeface="Calibri" panose="020F0502020204030204" pitchFamily="34" charset="0"/>
              </a:rPr>
              <a:t>per un periodo determinato in funzione della durata dell'ammortamento dell'investimento o delle modalità di finanziamento fissate</a:t>
            </a:r>
            <a:r>
              <a:rPr lang="it-IT" sz="2000" b="0" i="0" dirty="0">
                <a:solidFill>
                  <a:srgbClr val="000000"/>
                </a:solidFill>
                <a:effectLst/>
                <a:latin typeface="Calibri" panose="020F0502020204030204" pitchFamily="34" charset="0"/>
              </a:rPr>
              <a:t>, un </a:t>
            </a:r>
            <a:r>
              <a:rPr lang="it-IT" sz="2000" b="1" i="0" dirty="0">
                <a:solidFill>
                  <a:srgbClr val="000000"/>
                </a:solidFill>
                <a:effectLst/>
                <a:latin typeface="Calibri" panose="020F0502020204030204" pitchFamily="34" charset="0"/>
              </a:rPr>
              <a:t>complesso di attività </a:t>
            </a:r>
            <a:r>
              <a:rPr lang="it-IT" sz="2000" b="0" i="0" dirty="0">
                <a:solidFill>
                  <a:srgbClr val="000000"/>
                </a:solidFill>
                <a:effectLst/>
                <a:latin typeface="Calibri" panose="020F0502020204030204" pitchFamily="34" charset="0"/>
              </a:rPr>
              <a:t>consistenti nella realizzazione, trasformazione, manutenzione e gestione operativa di un'opera </a:t>
            </a:r>
            <a:r>
              <a:rPr lang="it-IT" sz="2000" b="1" i="0" dirty="0">
                <a:solidFill>
                  <a:srgbClr val="000000"/>
                </a:solidFill>
                <a:effectLst/>
                <a:latin typeface="Calibri" panose="020F0502020204030204" pitchFamily="34" charset="0"/>
              </a:rPr>
              <a:t>in cambio della sua disponibilità</a:t>
            </a:r>
            <a:r>
              <a:rPr lang="it-IT" sz="2000" b="0" i="0" dirty="0">
                <a:solidFill>
                  <a:srgbClr val="000000"/>
                </a:solidFill>
                <a:effectLst/>
                <a:latin typeface="Calibri" panose="020F0502020204030204" pitchFamily="34" charset="0"/>
              </a:rPr>
              <a:t>, o del </a:t>
            </a:r>
            <a:r>
              <a:rPr lang="it-IT" sz="2000" b="1" i="0" dirty="0">
                <a:solidFill>
                  <a:srgbClr val="000000"/>
                </a:solidFill>
                <a:effectLst/>
                <a:latin typeface="Calibri" panose="020F0502020204030204" pitchFamily="34" charset="0"/>
              </a:rPr>
              <a:t>suo sfruttamento economico</a:t>
            </a:r>
            <a:r>
              <a:rPr lang="it-IT" sz="2000" b="0" i="0" dirty="0">
                <a:solidFill>
                  <a:srgbClr val="000000"/>
                </a:solidFill>
                <a:effectLst/>
                <a:latin typeface="Calibri" panose="020F0502020204030204" pitchFamily="34" charset="0"/>
              </a:rPr>
              <a:t>, o della </a:t>
            </a:r>
            <a:r>
              <a:rPr lang="it-IT" sz="2000" b="1" i="0" dirty="0">
                <a:solidFill>
                  <a:srgbClr val="000000"/>
                </a:solidFill>
                <a:effectLst/>
                <a:latin typeface="Calibri" panose="020F0502020204030204" pitchFamily="34" charset="0"/>
              </a:rPr>
              <a:t>fornitura di un servizio</a:t>
            </a:r>
            <a:r>
              <a:rPr lang="it-IT" sz="2000" b="0" i="0" dirty="0">
                <a:solidFill>
                  <a:srgbClr val="000000"/>
                </a:solidFill>
                <a:effectLst/>
                <a:latin typeface="Calibri" panose="020F0502020204030204" pitchFamily="34" charset="0"/>
              </a:rPr>
              <a:t> connessa all'utilizzo dell'opera stessa, con </a:t>
            </a:r>
            <a:r>
              <a:rPr lang="it-IT" sz="2000" b="1" i="0" dirty="0">
                <a:solidFill>
                  <a:srgbClr val="000000"/>
                </a:solidFill>
                <a:effectLst/>
                <a:latin typeface="Calibri" panose="020F0502020204030204" pitchFamily="34" charset="0"/>
              </a:rPr>
              <a:t>assunzione di rischio </a:t>
            </a:r>
            <a:r>
              <a:rPr lang="it-IT" sz="2000" b="0" i="0" dirty="0">
                <a:solidFill>
                  <a:srgbClr val="000000"/>
                </a:solidFill>
                <a:effectLst/>
                <a:latin typeface="Calibri" panose="020F0502020204030204" pitchFamily="34" charset="0"/>
              </a:rPr>
              <a:t>secondo modalità individuate nel contratto, da parte dell'operatore. Fatti salvi gli obblighi di comunicazione previsti </a:t>
            </a:r>
            <a:r>
              <a:rPr lang="it-IT" sz="2000" dirty="0">
                <a:solidFill>
                  <a:srgbClr val="000000"/>
                </a:solidFill>
                <a:latin typeface="Calibri" panose="020F0502020204030204" pitchFamily="34" charset="0"/>
              </a:rPr>
              <a:t>dall'</a:t>
            </a:r>
            <a:r>
              <a:rPr lang="it-IT" sz="2000" u="sng" dirty="0">
                <a:solidFill>
                  <a:srgbClr val="000000"/>
                </a:solidFill>
                <a:latin typeface="Calibri" panose="020F0502020204030204" pitchFamily="34" charset="0"/>
                <a:hlinkClick r:id="rId2">
                  <a:extLst>
                    <a:ext uri="{A12FA001-AC4F-418D-AE19-62706E023703}">
                      <ahyp:hlinkClr xmlns:ahyp="http://schemas.microsoft.com/office/drawing/2018/hyperlinkcolor" val="tx"/>
                    </a:ext>
                  </a:extLst>
                </a:hlinkClick>
              </a:rPr>
              <a:t>articolo 44, comma 1-bis, del decreto-legge 31 dicembre 2007, n. 248, convertito, con modificazioni, dalla legge 28 febbraio 2008, n. 31</a:t>
            </a:r>
            <a:r>
              <a:rPr lang="it-IT" sz="2000" dirty="0">
                <a:solidFill>
                  <a:srgbClr val="000000"/>
                </a:solidFill>
                <a:latin typeface="Calibri" panose="020F0502020204030204" pitchFamily="34" charset="0"/>
              </a:rPr>
              <a:t>, si applicano, per i soli profili di tutela della finanza pubblica, i contenuti delle </a:t>
            </a:r>
            <a:r>
              <a:rPr lang="it-IT" sz="2000" dirty="0">
                <a:solidFill>
                  <a:srgbClr val="000000"/>
                </a:solidFill>
                <a:latin typeface="Calibri" panose="020F0502020204030204" pitchFamily="34" charset="0"/>
                <a:hlinkClick r:id="rId3">
                  <a:extLst>
                    <a:ext uri="{A12FA001-AC4F-418D-AE19-62706E023703}">
                      <ahyp:hlinkClr xmlns:ahyp="http://schemas.microsoft.com/office/drawing/2018/hyperlinkcolor" val="tx"/>
                    </a:ext>
                  </a:extLst>
                </a:hlinkClick>
              </a:rPr>
              <a:t>decisioni Eurostat</a:t>
            </a:r>
            <a:r>
              <a:rPr lang="it-IT" sz="2000" b="0" i="0" dirty="0">
                <a:effectLst/>
                <a:latin typeface="Calibri" panose="020F0502020204030204" pitchFamily="34" charset="0"/>
              </a:rPr>
              <a:t>»</a:t>
            </a:r>
          </a:p>
          <a:p>
            <a:pPr algn="just"/>
            <a:endParaRPr lang="it-IT" sz="2000" dirty="0">
              <a:latin typeface="Calibri" panose="020F0502020204030204" pitchFamily="34" charset="0"/>
            </a:endParaRPr>
          </a:p>
          <a:p>
            <a:pPr algn="just"/>
            <a:r>
              <a:rPr lang="it-IT" sz="2400" b="1" dirty="0">
                <a:latin typeface="Calibri" panose="020F0502020204030204" pitchFamily="34" charset="0"/>
              </a:rPr>
              <a:t>N.B.</a:t>
            </a:r>
            <a:r>
              <a:rPr lang="it-IT" sz="2400" dirty="0">
                <a:latin typeface="Calibri" panose="020F0502020204030204" pitchFamily="34" charset="0"/>
              </a:rPr>
              <a:t> La definizione nazionale, in linea di massima riprende gli elementi essenziali del PPP delineato a livello europeo, ma non fa alcun</a:t>
            </a:r>
            <a:r>
              <a:rPr lang="it-IT" sz="2400" b="1" dirty="0">
                <a:latin typeface="Calibri" panose="020F0502020204030204" pitchFamily="34" charset="0"/>
              </a:rPr>
              <a:t> </a:t>
            </a:r>
            <a:r>
              <a:rPr lang="it-IT" sz="2400" dirty="0">
                <a:latin typeface="Calibri" panose="020F0502020204030204" pitchFamily="34" charset="0"/>
              </a:rPr>
              <a:t>riferimento al </a:t>
            </a:r>
            <a:r>
              <a:rPr lang="it-IT" sz="2400" b="1" dirty="0">
                <a:latin typeface="Calibri" panose="020F0502020204030204" pitchFamily="34" charset="0"/>
              </a:rPr>
              <a:t>PPP istituzionalizzato</a:t>
            </a:r>
            <a:r>
              <a:rPr lang="it-IT" sz="2400" dirty="0">
                <a:latin typeface="Calibri" panose="020F0502020204030204" pitchFamily="34" charset="0"/>
              </a:rPr>
              <a:t> (disciplinato dal d.lgs. 175/2016 e d.lgs. 201/2022)</a:t>
            </a:r>
            <a:endParaRPr lang="it-IT" sz="2400" dirty="0"/>
          </a:p>
        </p:txBody>
      </p:sp>
    </p:spTree>
    <p:extLst>
      <p:ext uri="{BB962C8B-B14F-4D97-AF65-F5344CB8AC3E}">
        <p14:creationId xmlns:p14="http://schemas.microsoft.com/office/powerpoint/2010/main" val="4083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D20AD-47A7-23F0-1052-08F8754BEC39}"/>
              </a:ext>
            </a:extLst>
          </p:cNvPr>
          <p:cNvSpPr>
            <a:spLocks noGrp="1"/>
          </p:cNvSpPr>
          <p:nvPr>
            <p:ph type="title"/>
          </p:nvPr>
        </p:nvSpPr>
        <p:spPr>
          <a:xfrm>
            <a:off x="0" y="4019738"/>
            <a:ext cx="12192000" cy="2082297"/>
          </a:xfrm>
        </p:spPr>
        <p:txBody>
          <a:bodyPr>
            <a:normAutofit/>
          </a:bodyPr>
          <a:lstStyle/>
          <a:p>
            <a:br>
              <a:rPr lang="it-IT" sz="3200" dirty="0"/>
            </a:br>
            <a:br>
              <a:rPr lang="it-IT" sz="3200" dirty="0"/>
            </a:br>
            <a:br>
              <a:rPr lang="it-IT" sz="3200" dirty="0"/>
            </a:br>
            <a:endParaRPr lang="it-IT" sz="3200" dirty="0"/>
          </a:p>
        </p:txBody>
      </p:sp>
      <p:sp>
        <p:nvSpPr>
          <p:cNvPr id="3" name="CasellaDiTesto 2">
            <a:extLst>
              <a:ext uri="{FF2B5EF4-FFF2-40B4-BE49-F238E27FC236}">
                <a16:creationId xmlns:a16="http://schemas.microsoft.com/office/drawing/2014/main" id="{019250A9-566F-2D3A-4301-B20F48B5E713}"/>
              </a:ext>
            </a:extLst>
          </p:cNvPr>
          <p:cNvSpPr txBox="1"/>
          <p:nvPr/>
        </p:nvSpPr>
        <p:spPr>
          <a:xfrm>
            <a:off x="0" y="832919"/>
            <a:ext cx="12192000" cy="6509474"/>
          </a:xfrm>
          <a:prstGeom prst="rect">
            <a:avLst/>
          </a:prstGeom>
          <a:noFill/>
        </p:spPr>
        <p:txBody>
          <a:bodyPr wrap="square" rtlCol="0">
            <a:spAutoFit/>
          </a:bodyPr>
          <a:lstStyle/>
          <a:p>
            <a:pPr algn="just"/>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L’art 180 del d.lgs. 50/2016, dedicato alle caratteristiche del contratto di PPP, nel richiamare la definizione dell’art 3, comma 1, </a:t>
            </a:r>
            <a:r>
              <a:rPr kumimoji="0" lang="it-IT" sz="24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lett</a:t>
            </a: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it-IT" sz="24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eee</a:t>
            </a: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individua le seguenti </a:t>
            </a:r>
            <a:r>
              <a:rPr kumimoji="0" lang="it-IT"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caratteristiche del contratto</a:t>
            </a: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t>
            </a:r>
          </a:p>
          <a:p>
            <a:pPr algn="just"/>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457200" indent="-457200">
              <a:buFont typeface="Wingdings" panose="05000000000000000000" pitchFamily="2" charset="2"/>
              <a:buChar char="Ø"/>
            </a:pPr>
            <a:r>
              <a:rPr lang="it-IT" sz="2400" dirty="0">
                <a:solidFill>
                  <a:prstClr val="black"/>
                </a:solidFill>
                <a:latin typeface="Calibri" panose="020F0502020204030204" pitchFamily="34" charset="0"/>
                <a:ea typeface="+mj-ea"/>
                <a:cs typeface="Calibri" panose="020F0502020204030204" pitchFamily="34" charset="0"/>
              </a:rPr>
              <a:t>Titolo oneroso</a:t>
            </a:r>
          </a:p>
          <a:p>
            <a:pPr marL="457200" indent="-457200">
              <a:buFont typeface="Wingdings" panose="05000000000000000000" pitchFamily="2" charset="2"/>
              <a:buChar char="Ø"/>
            </a:pP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Forma scritta</a:t>
            </a:r>
          </a:p>
          <a:p>
            <a:pPr marL="457200" indent="-457200">
              <a:buFont typeface="Wingdings" panose="05000000000000000000" pitchFamily="2" charset="2"/>
              <a:buChar char="Ø"/>
            </a:pPr>
            <a:r>
              <a:rPr lang="it-IT" sz="2400" dirty="0">
                <a:solidFill>
                  <a:prstClr val="black"/>
                </a:solidFill>
                <a:latin typeface="Calibri" panose="020F0502020204030204" pitchFamily="34" charset="0"/>
                <a:ea typeface="+mj-ea"/>
                <a:cs typeface="Calibri" panose="020F0502020204030204" pitchFamily="34" charset="0"/>
              </a:rPr>
              <a:t>Durata in funzione dell’ammortamento e dell’investimento o delle modalità di finanziamento stabilite</a:t>
            </a:r>
          </a:p>
          <a:p>
            <a:pPr marL="457200" indent="-457200">
              <a:buFont typeface="Wingdings" panose="05000000000000000000" pitchFamily="2" charset="2"/>
              <a:buChar char="Ø"/>
            </a:pPr>
            <a:r>
              <a:rPr lang="it-IT" sz="2400" dirty="0">
                <a:solidFill>
                  <a:prstClr val="black"/>
                </a:solidFill>
                <a:latin typeface="Calibri" panose="020F0502020204030204" pitchFamily="34" charset="0"/>
                <a:ea typeface="+mj-ea"/>
                <a:cs typeface="Calibri" panose="020F0502020204030204" pitchFamily="34" charset="0"/>
              </a:rPr>
              <a:t>Complessità dell’oggetto ovvero la realizzazione, trasformazione, manutenzione e gestione operativa di un’opera in cambio:</a:t>
            </a:r>
          </a:p>
          <a:p>
            <a:pPr marL="1428750" lvl="2" indent="-514350">
              <a:buFont typeface="+mj-lt"/>
              <a:buAutoNum type="romanLcPeriod"/>
            </a:pPr>
            <a:r>
              <a:rPr lang="it-IT" sz="2400" dirty="0">
                <a:solidFill>
                  <a:prstClr val="black"/>
                </a:solidFill>
                <a:latin typeface="Calibri" panose="020F0502020204030204" pitchFamily="34" charset="0"/>
                <a:ea typeface="+mj-ea"/>
                <a:cs typeface="Calibri" panose="020F0502020204030204" pitchFamily="34" charset="0"/>
              </a:rPr>
              <a:t>della sua disponibilità;</a:t>
            </a:r>
          </a:p>
          <a:p>
            <a:pPr marL="1428750" lvl="2" indent="-514350">
              <a:buFont typeface="+mj-lt"/>
              <a:buAutoNum type="romanLcPeriod"/>
            </a:pPr>
            <a:r>
              <a:rPr lang="it-IT" sz="2400" dirty="0">
                <a:solidFill>
                  <a:prstClr val="black"/>
                </a:solidFill>
                <a:latin typeface="Calibri" panose="020F0502020204030204" pitchFamily="34" charset="0"/>
                <a:ea typeface="+mj-ea"/>
                <a:cs typeface="Calibri" panose="020F0502020204030204" pitchFamily="34" charset="0"/>
              </a:rPr>
              <a:t>del suo sfruttamento economico;</a:t>
            </a:r>
          </a:p>
          <a:p>
            <a:pPr marL="1428750" lvl="2" indent="-514350">
              <a:buFont typeface="+mj-lt"/>
              <a:buAutoNum type="romanLcPeriod"/>
            </a:pPr>
            <a:r>
              <a:rPr lang="it-IT" sz="2400" dirty="0">
                <a:solidFill>
                  <a:prstClr val="black"/>
                </a:solidFill>
                <a:latin typeface="Calibri" panose="020F0502020204030204" pitchFamily="34" charset="0"/>
                <a:ea typeface="+mj-ea"/>
                <a:cs typeface="Calibri" panose="020F0502020204030204" pitchFamily="34" charset="0"/>
              </a:rPr>
              <a:t>della fornitura di un servizio connesso all’utilizzo dell’opera.</a:t>
            </a:r>
          </a:p>
          <a:p>
            <a:pPr marL="457200" indent="-457200">
              <a:buFont typeface="Wingdings" panose="05000000000000000000" pitchFamily="2" charset="2"/>
              <a:buChar char="Ø"/>
            </a:pPr>
            <a:r>
              <a:rPr lang="it-IT" sz="2400" dirty="0">
                <a:solidFill>
                  <a:prstClr val="black"/>
                </a:solidFill>
                <a:latin typeface="Calibri" panose="020F0502020204030204" pitchFamily="34" charset="0"/>
                <a:ea typeface="+mj-ea"/>
                <a:cs typeface="Calibri" panose="020F0502020204030204" pitchFamily="34" charset="0"/>
              </a:rPr>
              <a:t>Assunzione del rischio secondo le modalità contrattuali</a:t>
            </a:r>
          </a:p>
          <a:p>
            <a:r>
              <a:rPr kumimoji="0" lang="it-IT" sz="29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a:p>
            <a:endParaRPr lang="it-IT" sz="2900" dirty="0">
              <a:solidFill>
                <a:prstClr val="black"/>
              </a:solidFill>
              <a:latin typeface="Calibri Light" panose="020F0302020204030204"/>
              <a:ea typeface="+mj-ea"/>
              <a:cs typeface="+mj-cs"/>
            </a:endParaRPr>
          </a:p>
          <a:p>
            <a:br>
              <a:rPr kumimoji="0" lang="it-IT" sz="29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it-IT" dirty="0"/>
          </a:p>
        </p:txBody>
      </p:sp>
    </p:spTree>
    <p:extLst>
      <p:ext uri="{BB962C8B-B14F-4D97-AF65-F5344CB8AC3E}">
        <p14:creationId xmlns:p14="http://schemas.microsoft.com/office/powerpoint/2010/main" val="53623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D0380F7-12F3-8851-2C1C-0C6636F2A25F}"/>
              </a:ext>
            </a:extLst>
          </p:cNvPr>
          <p:cNvSpPr txBox="1"/>
          <p:nvPr/>
        </p:nvSpPr>
        <p:spPr>
          <a:xfrm>
            <a:off x="0" y="823865"/>
            <a:ext cx="121920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contratto di partenariato può essere utilizzato dalle amministrazioni concedenti per qualsiasi tipologia di opera pubblica.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Classificazione</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delle opere suscettibili di realizzazione mediante strumenti alternativi all’appalto in tre categorie.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OPERE CALDE</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OPERE TIEPIDE</a:t>
            </a: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OPERE FREDDE</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6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47F5462-CC85-4E37-B83A-22F088B6FDFD}"/>
              </a:ext>
            </a:extLst>
          </p:cNvPr>
          <p:cNvSpPr txBox="1"/>
          <p:nvPr/>
        </p:nvSpPr>
        <p:spPr>
          <a:xfrm>
            <a:off x="0" y="896293"/>
            <a:ext cx="12192000" cy="563231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OPERE CALDE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investimenti dotati di una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intrinseca e autonoma capacità di generare reddito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attraverso i proventi derivanti dalla gestione dell’opera e dalla tariffazione sugli utenti finali (parcheggi, cimiteri, ecc.). Sono progetti in cui i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ricavi commerciali consentono al soggetto privato un integrale recupero dei costi di investimento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nonché una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congrua remunerazione del capitale investito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Il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ruolo del settore pubblico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in simili fattispecie, è generalmente limitato all’identificazione delle condizioni necessarie e dei vincoli da rispettare per consentire la realizzazione del progetto.</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OPERE TIEPIDE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progetti che richiedono una componente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parziale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contribuzione pubblica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in quanto i ricavi derivanti dalla sola gestione economica dell’opera non sono di per sé sufficienti a garantire una adeguata redditività dell’investimento. In tali circostanze, la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Pubblica Amministrazione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può intervenire con un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contributo di varia natura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al fine di consentire la realizzazione di un’opera che si ritiene possa generare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significative esternalità positive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in termini di benefici sociali e di indotto economico.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OPERE FREDDE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progetti in cui l’operatore economico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fornisce servizi direttamente all’Amministrazione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che ne diventa il fruitore principale o esclusivo. Si tratta di tutte quelle opere (carceri, ospedali, scuole, ecc.) per le quali il soggetto privato che le realizza e gestisce trae la propria remunerazione esclusivamente (o principalmente) da pagamenti effettuati dalla P.A., ad esempio sotto forma di canoni di disponibilità. Tali progetti, dunque, si caratterizzano per la </a:t>
            </a:r>
            <a:r>
              <a:rPr kumimoji="0" lang="it-IT" sz="2000" b="0" i="0" u="sng" strike="noStrike" kern="1200" cap="none" spc="0" normalizeH="0" baseline="0" noProof="0" dirty="0">
                <a:ln>
                  <a:noFill/>
                </a:ln>
                <a:solidFill>
                  <a:prstClr val="black"/>
                </a:solidFill>
                <a:effectLst/>
                <a:uLnTx/>
                <a:uFillTx/>
                <a:latin typeface="Calibri" panose="020F0502020204030204"/>
                <a:ea typeface="+mn-ea"/>
                <a:cs typeface="+mn-cs"/>
              </a:rPr>
              <a:t>mancanza di intrinseca redditività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per l’investitore privato senza l’intervento del soggetto pubblico.</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79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66C034-8C20-C3DA-873A-00A278EDCA46}"/>
              </a:ext>
            </a:extLst>
          </p:cNvPr>
          <p:cNvSpPr>
            <a:spLocks noGrp="1"/>
          </p:cNvSpPr>
          <p:nvPr>
            <p:ph type="title"/>
          </p:nvPr>
        </p:nvSpPr>
        <p:spPr>
          <a:xfrm>
            <a:off x="0" y="1303698"/>
            <a:ext cx="12192000" cy="4888871"/>
          </a:xfrm>
        </p:spPr>
        <p:txBody>
          <a:bodyPr>
            <a:normAutofit fontScale="90000"/>
          </a:bodyPr>
          <a:lstStyle/>
          <a:p>
            <a:pPr algn="just"/>
            <a:r>
              <a:rPr lang="it-IT" sz="3600" b="1" dirty="0">
                <a:latin typeface="Calibri" panose="020F0502020204030204" pitchFamily="34" charset="0"/>
                <a:cs typeface="Calibri" panose="020F0502020204030204" pitchFamily="34" charset="0"/>
              </a:rPr>
              <a:t>CONCETTO Di EQUILIBRIO ECONOMICO – FINANZIARIO </a:t>
            </a:r>
            <a:r>
              <a:rPr lang="it-IT" sz="2700" dirty="0">
                <a:latin typeface="Calibri" panose="020F0502020204030204" pitchFamily="34" charset="0"/>
                <a:cs typeface="Calibri" panose="020F0502020204030204" pitchFamily="34" charset="0"/>
              </a:rPr>
              <a:t>da intendersi come contemporanea presenza delle</a:t>
            </a:r>
            <a:r>
              <a:rPr lang="it-IT" sz="2700" b="1" dirty="0">
                <a:latin typeface="Calibri" panose="020F0502020204030204" pitchFamily="34" charset="0"/>
                <a:cs typeface="Calibri" panose="020F0502020204030204" pitchFamily="34" charset="0"/>
              </a:rPr>
              <a:t> condizioni di convenienza economica </a:t>
            </a:r>
            <a:r>
              <a:rPr lang="it-IT" sz="2700" dirty="0">
                <a:latin typeface="Calibri" panose="020F0502020204030204" pitchFamily="34" charset="0"/>
                <a:cs typeface="Calibri" panose="020F0502020204030204" pitchFamily="34" charset="0"/>
              </a:rPr>
              <a:t>e </a:t>
            </a:r>
            <a:r>
              <a:rPr lang="it-IT" sz="2700" b="1" dirty="0">
                <a:latin typeface="Calibri" panose="020F0502020204030204" pitchFamily="34" charset="0"/>
                <a:cs typeface="Calibri" panose="020F0502020204030204" pitchFamily="34" charset="0"/>
              </a:rPr>
              <a:t>sostenibilità finanziaria.</a:t>
            </a:r>
            <a:br>
              <a:rPr lang="it-IT" sz="2700" b="1" dirty="0">
                <a:latin typeface="Calibri" panose="020F0502020204030204" pitchFamily="34" charset="0"/>
                <a:cs typeface="Calibri" panose="020F0502020204030204" pitchFamily="34" charset="0"/>
              </a:rPr>
            </a:br>
            <a:r>
              <a:rPr lang="it-IT" sz="3600" dirty="0">
                <a:latin typeface="Calibri" panose="020F0502020204030204" pitchFamily="34" charset="0"/>
                <a:cs typeface="Calibri" panose="020F0502020204030204" pitchFamily="34" charset="0"/>
              </a:rPr>
              <a:t>Rappresenta il </a:t>
            </a:r>
            <a:r>
              <a:rPr lang="it-IT" sz="3600" b="1" dirty="0">
                <a:latin typeface="Calibri" panose="020F0502020204030204" pitchFamily="34" charset="0"/>
                <a:cs typeface="Calibri" panose="020F0502020204030204" pitchFamily="34" charset="0"/>
              </a:rPr>
              <a:t>presupposto</a:t>
            </a:r>
            <a:r>
              <a:rPr lang="it-IT" sz="3600" dirty="0">
                <a:latin typeface="Calibri" panose="020F0502020204030204" pitchFamily="34" charset="0"/>
                <a:cs typeface="Calibri" panose="020F0502020204030204" pitchFamily="34" charset="0"/>
              </a:rPr>
              <a:t> per la </a:t>
            </a:r>
            <a:r>
              <a:rPr lang="it-IT" sz="3600" b="1" dirty="0">
                <a:latin typeface="Calibri" panose="020F0502020204030204" pitchFamily="34" charset="0"/>
                <a:cs typeface="Calibri" panose="020F0502020204030204" pitchFamily="34" charset="0"/>
              </a:rPr>
              <a:t>corretta allocazione dei rischi </a:t>
            </a:r>
            <a:r>
              <a:rPr lang="it-IT" sz="3600" dirty="0">
                <a:latin typeface="Calibri" panose="020F0502020204030204" pitchFamily="34" charset="0"/>
                <a:cs typeface="Calibri" panose="020F0502020204030204" pitchFamily="34" charset="0"/>
              </a:rPr>
              <a:t>di progetto e, al fine del raggiungimento di tale equilibrio, in sede di gara l’amministrazione aggiudicatrice può stabilire anche un prezzo consistente in un </a:t>
            </a:r>
            <a:r>
              <a:rPr lang="it-IT" sz="3600" b="1" dirty="0">
                <a:latin typeface="Calibri" panose="020F0502020204030204" pitchFamily="34" charset="0"/>
                <a:cs typeface="Calibri" panose="020F0502020204030204" pitchFamily="34" charset="0"/>
              </a:rPr>
              <a:t>contributo  pubblico</a:t>
            </a:r>
            <a:r>
              <a:rPr lang="it-IT" sz="3600" dirty="0">
                <a:latin typeface="Calibri" panose="020F0502020204030204" pitchFamily="34" charset="0"/>
                <a:cs typeface="Calibri" panose="020F0502020204030204" pitchFamily="34" charset="0"/>
              </a:rPr>
              <a:t> ovvero nella cessione di beni immobili dichiarati non più di interesse pubblico.</a:t>
            </a:r>
            <a:br>
              <a:rPr lang="it-IT" sz="3600" dirty="0">
                <a:latin typeface="Calibri" panose="020F0502020204030204" pitchFamily="34" charset="0"/>
                <a:cs typeface="Calibri" panose="020F0502020204030204" pitchFamily="34" charset="0"/>
              </a:rPr>
            </a:br>
            <a:br>
              <a:rPr lang="it-IT" sz="3600" dirty="0">
                <a:latin typeface="Calibri" panose="020F0502020204030204" pitchFamily="34" charset="0"/>
                <a:cs typeface="Calibri" panose="020F0502020204030204" pitchFamily="34" charset="0"/>
              </a:rPr>
            </a:br>
            <a:r>
              <a:rPr lang="it-IT" sz="3600" b="1" dirty="0">
                <a:latin typeface="Calibri" panose="020F0502020204030204" pitchFamily="34" charset="0"/>
                <a:cs typeface="Calibri" panose="020F0502020204030204" pitchFamily="34" charset="0"/>
              </a:rPr>
              <a:t>N.B.</a:t>
            </a:r>
            <a:r>
              <a:rPr lang="it-IT" sz="3600" dirty="0">
                <a:latin typeface="Calibri" panose="020F0502020204030204" pitchFamily="34" charset="0"/>
                <a:cs typeface="Calibri" panose="020F0502020204030204" pitchFamily="34" charset="0"/>
              </a:rPr>
              <a:t> L’eventuale riconoscimento del prezzo, sommato al valore di eventuali garanzie pubbliche o di altri meccanismi di finanziamento a carico della p.a. non può superare il </a:t>
            </a:r>
            <a:r>
              <a:rPr lang="it-IT" sz="3600" b="1" dirty="0">
                <a:latin typeface="Calibri" panose="020F0502020204030204" pitchFamily="34" charset="0"/>
                <a:cs typeface="Calibri" panose="020F0502020204030204" pitchFamily="34" charset="0"/>
              </a:rPr>
              <a:t>49% del costo dell’investimento complessivo</a:t>
            </a:r>
            <a:r>
              <a:rPr lang="it-IT" sz="3600" dirty="0">
                <a:latin typeface="Calibri" panose="020F0502020204030204" pitchFamily="34" charset="0"/>
                <a:cs typeface="Calibri" panose="020F0502020204030204" pitchFamily="34" charset="0"/>
              </a:rPr>
              <a:t>, comprensivo di eventuali oneri finanziari.</a:t>
            </a:r>
            <a:br>
              <a:rPr lang="it-IT" dirty="0">
                <a:latin typeface="Calibri" panose="020F0502020204030204" pitchFamily="34" charset="0"/>
                <a:cs typeface="Calibri" panose="020F0502020204030204" pitchFamily="34" charset="0"/>
              </a:rPr>
            </a:b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42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3B39566-53CD-1781-BF39-F7C44360CC96}"/>
              </a:ext>
            </a:extLst>
          </p:cNvPr>
          <p:cNvSpPr txBox="1"/>
          <p:nvPr/>
        </p:nvSpPr>
        <p:spPr>
          <a:xfrm>
            <a:off x="0" y="823865"/>
            <a:ext cx="12192000" cy="5632311"/>
          </a:xfrm>
          <a:prstGeom prst="rect">
            <a:avLst/>
          </a:prstGeom>
          <a:noFill/>
        </p:spPr>
        <p:txBody>
          <a:bodyPr wrap="square" rtlCol="0">
            <a:spAutoFit/>
          </a:bodyPr>
          <a:lstStyle/>
          <a:p>
            <a:pPr algn="just"/>
            <a:r>
              <a:rPr lang="it-IT" dirty="0"/>
              <a:t>Relativamente alle </a:t>
            </a:r>
            <a:r>
              <a:rPr lang="it-IT" b="1" dirty="0"/>
              <a:t>modalità di finanziamento dell’operazione</a:t>
            </a:r>
            <a:r>
              <a:rPr lang="it-IT" dirty="0"/>
              <a:t>, l’art 180, comma 7, del CODICE richiama l’art 165, commi 3,4 e 5, concernenti il rischio e l’equilibrio economico – finanziario nelle concessioni.</a:t>
            </a:r>
          </a:p>
          <a:p>
            <a:pPr algn="just"/>
            <a:r>
              <a:rPr lang="it-IT" dirty="0"/>
              <a:t>Dunque, anche ai contratti di PPP si applicano le seguenti disposizioni:</a:t>
            </a:r>
          </a:p>
          <a:p>
            <a:pPr marL="285750" indent="-285750" algn="just">
              <a:buFont typeface="Wingdings" panose="05000000000000000000" pitchFamily="2" charset="2"/>
              <a:buChar char="q"/>
            </a:pPr>
            <a:r>
              <a:rPr lang="it-IT" dirty="0"/>
              <a:t>la sottoscrizione del contratto può avvenire solamente a seguito dell’approvazione del progetto definitivo e della presentazione di idonea documentazione inerente al finanziamento dell’opera;</a:t>
            </a:r>
          </a:p>
          <a:p>
            <a:pPr marL="285750" indent="-285750" algn="just">
              <a:buFont typeface="Wingdings" panose="05000000000000000000" pitchFamily="2" charset="2"/>
              <a:buChar char="q"/>
            </a:pPr>
            <a:r>
              <a:rPr lang="it-IT" dirty="0"/>
              <a:t>i bandi e i relativi allegati devono essere definiti in modo da assicurare adeguati livelli di </a:t>
            </a:r>
            <a:r>
              <a:rPr lang="it-IT" b="1" dirty="0"/>
              <a:t>BANCABILITA’</a:t>
            </a:r>
            <a:r>
              <a:rPr lang="it-IT" dirty="0"/>
              <a:t>, ovvero la reperibilità sul mercato finanziario di risorse proporzionate ai fabbisogni, la sostenibilità di tali fonti e la congrua redditività del capitale investito;</a:t>
            </a:r>
          </a:p>
          <a:p>
            <a:pPr marL="285750" indent="-285750" algn="just">
              <a:buFont typeface="Wingdings" panose="05000000000000000000" pitchFamily="2" charset="2"/>
              <a:buChar char="q"/>
            </a:pPr>
            <a:r>
              <a:rPr lang="it-IT" dirty="0"/>
              <a:t> il bando di gara per l’affidamento di un contratto di PPP da affidarsi con la procedura ristretta può prevedere l’indizione di una consultazione preliminare con gli operatori economici invitati a presentare le offerte, al fine di verificare l’insussistenza di criticità del progetto posto a base di gara sotto il profilo della finanziabilità e, possa prevedere, a seguito della consultazione, ad adeguare gli atti di gara assegnando il termine di presentazione delle offerte;</a:t>
            </a:r>
          </a:p>
          <a:p>
            <a:pPr marL="285750" indent="-285750" algn="just">
              <a:buFont typeface="Wingdings" panose="05000000000000000000" pitchFamily="2" charset="2"/>
              <a:buChar char="q"/>
            </a:pPr>
            <a:r>
              <a:rPr lang="it-IT" dirty="0"/>
              <a:t>il bando può prevedere che l’offerta sia corredata dalla dichiarazione sottoscritta da uno o più istituti finanziatori di manifestazione di interesse a finanziare l’operazione;</a:t>
            </a:r>
          </a:p>
          <a:p>
            <a:pPr marL="285750" indent="-285750" algn="just">
              <a:buFont typeface="Wingdings" panose="05000000000000000000" pitchFamily="2" charset="2"/>
              <a:buChar char="q"/>
            </a:pPr>
            <a:r>
              <a:rPr lang="it-IT" dirty="0"/>
              <a:t>il bando di gara prevede che il contratto stabilisca la risoluzione del rapporto in caso di mancato collocamento delle obbligazioni di progetto di cui all’art 185, entro un congruo termine fissato dal bando medesimo, non superiore a 18 mesi decorrente dalla data di sottoscrizione del contratto di PPP. IL legislatore fa salva la facoltà del privato di reperire la liquidità necessaria alla realizzazione dell’investimento attraverso altre forme di finanziamento previste dalla normativa vigente. Nel caso di risoluzione del rapporto, il concessionario non avrà diritto al rimborso delle spese sostenute incluse quelle della progettazione definitiva.</a:t>
            </a:r>
          </a:p>
        </p:txBody>
      </p:sp>
    </p:spTree>
    <p:extLst>
      <p:ext uri="{BB962C8B-B14F-4D97-AF65-F5344CB8AC3E}">
        <p14:creationId xmlns:p14="http://schemas.microsoft.com/office/powerpoint/2010/main" val="392232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DE6B3D-CA35-FBD4-B3D9-F8D25B56EE6F}"/>
              </a:ext>
            </a:extLst>
          </p:cNvPr>
          <p:cNvSpPr txBox="1"/>
          <p:nvPr/>
        </p:nvSpPr>
        <p:spPr>
          <a:xfrm>
            <a:off x="0" y="805758"/>
            <a:ext cx="12192000" cy="523220"/>
          </a:xfrm>
          <a:prstGeom prst="rect">
            <a:avLst/>
          </a:prstGeom>
          <a:noFill/>
        </p:spPr>
        <p:txBody>
          <a:bodyPr wrap="square" rtlCol="0">
            <a:spAutoFit/>
          </a:bodyPr>
          <a:lstStyle/>
          <a:p>
            <a:pPr algn="just"/>
            <a:r>
              <a:rPr lang="it-IT" sz="2800" dirty="0"/>
              <a:t>Ai sensi dell’art 180, comma 8, del Codice, </a:t>
            </a:r>
          </a:p>
        </p:txBody>
      </p:sp>
      <p:sp>
        <p:nvSpPr>
          <p:cNvPr id="4" name="CasellaDiTesto 3">
            <a:extLst>
              <a:ext uri="{FF2B5EF4-FFF2-40B4-BE49-F238E27FC236}">
                <a16:creationId xmlns:a16="http://schemas.microsoft.com/office/drawing/2014/main" id="{A3D243D2-34E6-2D4A-7EC2-5152FEF4CC82}"/>
              </a:ext>
            </a:extLst>
          </p:cNvPr>
          <p:cNvSpPr txBox="1"/>
          <p:nvPr/>
        </p:nvSpPr>
        <p:spPr>
          <a:xfrm>
            <a:off x="69410" y="2118511"/>
            <a:ext cx="12035073" cy="2246769"/>
          </a:xfrm>
          <a:prstGeom prst="rect">
            <a:avLst/>
          </a:prstGeom>
          <a:noFill/>
        </p:spPr>
        <p:txBody>
          <a:bodyPr wrap="square">
            <a:spAutoFit/>
          </a:bodyPr>
          <a:lstStyle/>
          <a:p>
            <a:pPr algn="just"/>
            <a:r>
              <a:rPr lang="it-IT" sz="2800" b="0" dirty="0">
                <a:solidFill>
                  <a:srgbClr val="000000"/>
                </a:solidFill>
                <a:effectLst/>
                <a:latin typeface="Calibri" panose="020F0502020204030204" pitchFamily="34" charset="0"/>
              </a:rPr>
              <a:t>Nella </a:t>
            </a:r>
            <a:r>
              <a:rPr lang="it-IT" sz="2800" b="1" dirty="0">
                <a:solidFill>
                  <a:srgbClr val="000000"/>
                </a:solidFill>
                <a:effectLst/>
                <a:latin typeface="Calibri" panose="020F0502020204030204" pitchFamily="34" charset="0"/>
              </a:rPr>
              <a:t>tipologia dei contratti di </a:t>
            </a:r>
            <a:r>
              <a:rPr lang="it-IT" sz="2800" b="1" dirty="0">
                <a:solidFill>
                  <a:srgbClr val="000000"/>
                </a:solidFill>
                <a:latin typeface="Calibri" panose="020F0502020204030204" pitchFamily="34" charset="0"/>
              </a:rPr>
              <a:t>PPP</a:t>
            </a:r>
            <a:r>
              <a:rPr lang="it-IT" sz="2800" b="1" dirty="0">
                <a:solidFill>
                  <a:srgbClr val="000000"/>
                </a:solidFill>
                <a:effectLst/>
                <a:latin typeface="Calibri" panose="020F0502020204030204" pitchFamily="34" charset="0"/>
              </a:rPr>
              <a:t> </a:t>
            </a:r>
            <a:r>
              <a:rPr lang="it-IT" sz="2800" b="0" dirty="0">
                <a:solidFill>
                  <a:srgbClr val="000000"/>
                </a:solidFill>
                <a:effectLst/>
                <a:latin typeface="Calibri" panose="020F0502020204030204" pitchFamily="34" charset="0"/>
              </a:rPr>
              <a:t>«</a:t>
            </a:r>
            <a:r>
              <a:rPr lang="it-IT" sz="2800" b="0" i="1" dirty="0">
                <a:solidFill>
                  <a:srgbClr val="000000"/>
                </a:solidFill>
                <a:effectLst/>
                <a:latin typeface="Calibri" panose="020F0502020204030204" pitchFamily="34" charset="0"/>
              </a:rPr>
              <a:t>rientrano la finanza di progetto, la concessione di costruzione e gestione, la concessione di servizi, la locazione finanziaria di opere pubbliche, il contratto di disponibilità e qualunque altra procedura di realizzazione in partenariato di opere o servizi che presentino le caratteristiche di cui ai commi precedenti».</a:t>
            </a:r>
            <a:endParaRPr lang="it-IT" sz="2800" i="1" dirty="0"/>
          </a:p>
        </p:txBody>
      </p:sp>
    </p:spTree>
    <p:extLst>
      <p:ext uri="{BB962C8B-B14F-4D97-AF65-F5344CB8AC3E}">
        <p14:creationId xmlns:p14="http://schemas.microsoft.com/office/powerpoint/2010/main" val="320501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B2BA8-4866-3D9A-E399-24D144FE7200}"/>
              </a:ext>
            </a:extLst>
          </p:cNvPr>
          <p:cNvSpPr>
            <a:spLocks noGrp="1"/>
          </p:cNvSpPr>
          <p:nvPr>
            <p:ph type="title"/>
          </p:nvPr>
        </p:nvSpPr>
        <p:spPr>
          <a:xfrm>
            <a:off x="838200" y="941560"/>
            <a:ext cx="10515600" cy="749128"/>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b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it-IT" dirty="0"/>
          </a:p>
        </p:txBody>
      </p:sp>
      <p:sp>
        <p:nvSpPr>
          <p:cNvPr id="3" name="Segnaposto contenuto 2">
            <a:extLst>
              <a:ext uri="{FF2B5EF4-FFF2-40B4-BE49-F238E27FC236}">
                <a16:creationId xmlns:a16="http://schemas.microsoft.com/office/drawing/2014/main" id="{3F32DBAA-3F59-C0D4-77B2-D55654CBEDC3}"/>
              </a:ext>
            </a:extLst>
          </p:cNvPr>
          <p:cNvSpPr>
            <a:spLocks noGrp="1"/>
          </p:cNvSpPr>
          <p:nvPr>
            <p:ph idx="1"/>
          </p:nvPr>
        </p:nvSpPr>
        <p:spPr>
          <a:xfrm>
            <a:off x="0" y="769545"/>
            <a:ext cx="12191999" cy="6219730"/>
          </a:xfrm>
        </p:spPr>
        <p:txBody>
          <a:bodyPr/>
          <a:lstStyle/>
          <a:p>
            <a:r>
              <a:rPr lang="it-IT" sz="4000" b="1" dirty="0">
                <a:solidFill>
                  <a:prstClr val="black"/>
                </a:solidFill>
                <a:latin typeface="Calibri Light" panose="020F0302020204030204"/>
                <a:ea typeface="+mj-ea"/>
                <a:cs typeface="+mj-cs"/>
              </a:rPr>
              <a:t>PRINCIPALI</a:t>
            </a:r>
            <a:r>
              <a:rPr kumimoji="0" lang="it-IT" sz="4000" b="1" i="0" u="none" strike="noStrike" kern="1200" cap="none" spc="0" normalizeH="0" baseline="0" noProof="0" dirty="0">
                <a:ln>
                  <a:noFill/>
                </a:ln>
                <a:solidFill>
                  <a:prstClr val="black"/>
                </a:solidFill>
                <a:effectLst/>
                <a:uLnTx/>
                <a:uFillTx/>
                <a:latin typeface="Calibri Light" panose="020F0302020204030204"/>
                <a:ea typeface="+mj-ea"/>
                <a:cs typeface="+mj-cs"/>
              </a:rPr>
              <a:t> FIGURE DI PPP</a:t>
            </a:r>
            <a:endParaRPr lang="it-IT" dirty="0"/>
          </a:p>
        </p:txBody>
      </p:sp>
      <p:sp>
        <p:nvSpPr>
          <p:cNvPr id="9" name="Ovale 8">
            <a:extLst>
              <a:ext uri="{FF2B5EF4-FFF2-40B4-BE49-F238E27FC236}">
                <a16:creationId xmlns:a16="http://schemas.microsoft.com/office/drawing/2014/main" id="{4C259FF1-CAAC-DB19-D7D8-BC7466D38C8E}"/>
              </a:ext>
            </a:extLst>
          </p:cNvPr>
          <p:cNvSpPr/>
          <p:nvPr/>
        </p:nvSpPr>
        <p:spPr>
          <a:xfrm rot="10800000" flipV="1">
            <a:off x="1158844" y="4327684"/>
            <a:ext cx="1955548" cy="1104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LOCAZIONE FINANZIARIA</a:t>
            </a:r>
          </a:p>
        </p:txBody>
      </p:sp>
      <p:pic>
        <p:nvPicPr>
          <p:cNvPr id="10" name="Immagine 9">
            <a:extLst>
              <a:ext uri="{FF2B5EF4-FFF2-40B4-BE49-F238E27FC236}">
                <a16:creationId xmlns:a16="http://schemas.microsoft.com/office/drawing/2014/main" id="{FE94269E-9D59-C664-C451-41EC87610656}"/>
              </a:ext>
            </a:extLst>
          </p:cNvPr>
          <p:cNvPicPr>
            <a:picLocks noChangeAspect="1"/>
          </p:cNvPicPr>
          <p:nvPr/>
        </p:nvPicPr>
        <p:blipFill>
          <a:blip r:embed="rId2"/>
          <a:stretch>
            <a:fillRect/>
          </a:stretch>
        </p:blipFill>
        <p:spPr>
          <a:xfrm>
            <a:off x="1095470" y="1916493"/>
            <a:ext cx="1955549" cy="853994"/>
          </a:xfrm>
          <a:prstGeom prst="rect">
            <a:avLst/>
          </a:prstGeom>
        </p:spPr>
      </p:pic>
      <p:pic>
        <p:nvPicPr>
          <p:cNvPr id="11" name="Immagine 10">
            <a:extLst>
              <a:ext uri="{FF2B5EF4-FFF2-40B4-BE49-F238E27FC236}">
                <a16:creationId xmlns:a16="http://schemas.microsoft.com/office/drawing/2014/main" id="{E1C5AE93-7527-99DA-2DB3-3D22BC823E82}"/>
              </a:ext>
            </a:extLst>
          </p:cNvPr>
          <p:cNvPicPr>
            <a:picLocks noChangeAspect="1"/>
          </p:cNvPicPr>
          <p:nvPr/>
        </p:nvPicPr>
        <p:blipFill>
          <a:blip r:embed="rId3"/>
          <a:stretch>
            <a:fillRect/>
          </a:stretch>
        </p:blipFill>
        <p:spPr>
          <a:xfrm flipV="1">
            <a:off x="3820562" y="4327683"/>
            <a:ext cx="3649986" cy="1267357"/>
          </a:xfrm>
          <a:prstGeom prst="rect">
            <a:avLst/>
          </a:prstGeom>
        </p:spPr>
      </p:pic>
      <p:sp>
        <p:nvSpPr>
          <p:cNvPr id="13" name="CasellaDiTesto 12">
            <a:extLst>
              <a:ext uri="{FF2B5EF4-FFF2-40B4-BE49-F238E27FC236}">
                <a16:creationId xmlns:a16="http://schemas.microsoft.com/office/drawing/2014/main" id="{95597E68-E2AC-59CA-1866-DD7562D07BD3}"/>
              </a:ext>
            </a:extLst>
          </p:cNvPr>
          <p:cNvSpPr txBox="1"/>
          <p:nvPr/>
        </p:nvSpPr>
        <p:spPr>
          <a:xfrm>
            <a:off x="1025192" y="2160985"/>
            <a:ext cx="3401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CONCESSIONE</a:t>
            </a:r>
          </a:p>
        </p:txBody>
      </p:sp>
      <p:pic>
        <p:nvPicPr>
          <p:cNvPr id="14" name="Immagine 13">
            <a:extLst>
              <a:ext uri="{FF2B5EF4-FFF2-40B4-BE49-F238E27FC236}">
                <a16:creationId xmlns:a16="http://schemas.microsoft.com/office/drawing/2014/main" id="{32312556-5DFB-6CCA-CA43-80ACD95190A4}"/>
              </a:ext>
            </a:extLst>
          </p:cNvPr>
          <p:cNvPicPr>
            <a:picLocks noChangeAspect="1"/>
          </p:cNvPicPr>
          <p:nvPr/>
        </p:nvPicPr>
        <p:blipFill>
          <a:blip r:embed="rId4"/>
          <a:stretch>
            <a:fillRect/>
          </a:stretch>
        </p:blipFill>
        <p:spPr>
          <a:xfrm>
            <a:off x="2692046" y="2665621"/>
            <a:ext cx="4009192" cy="1168329"/>
          </a:xfrm>
          <a:prstGeom prst="rect">
            <a:avLst/>
          </a:prstGeom>
        </p:spPr>
      </p:pic>
      <p:sp>
        <p:nvSpPr>
          <p:cNvPr id="16" name="CasellaDiTesto 15">
            <a:extLst>
              <a:ext uri="{FF2B5EF4-FFF2-40B4-BE49-F238E27FC236}">
                <a16:creationId xmlns:a16="http://schemas.microsoft.com/office/drawing/2014/main" id="{8BE8262F-F4E2-E7DF-9F89-D7326D7EA448}"/>
              </a:ext>
            </a:extLst>
          </p:cNvPr>
          <p:cNvSpPr txBox="1"/>
          <p:nvPr/>
        </p:nvSpPr>
        <p:spPr>
          <a:xfrm>
            <a:off x="3277353" y="3000614"/>
            <a:ext cx="46513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CONTRATTO DI DISPONIBILITA’</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asellaDiTesto 16">
            <a:extLst>
              <a:ext uri="{FF2B5EF4-FFF2-40B4-BE49-F238E27FC236}">
                <a16:creationId xmlns:a16="http://schemas.microsoft.com/office/drawing/2014/main" id="{A165FED9-57B7-CBD0-59DE-B897FB6ED302}"/>
              </a:ext>
            </a:extLst>
          </p:cNvPr>
          <p:cNvSpPr txBox="1"/>
          <p:nvPr/>
        </p:nvSpPr>
        <p:spPr>
          <a:xfrm>
            <a:off x="3657600" y="4567237"/>
            <a:ext cx="40197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CESSIONE DI IMMOBILI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CAMBIO DI OPERE</a:t>
            </a:r>
          </a:p>
        </p:txBody>
      </p:sp>
      <p:pic>
        <p:nvPicPr>
          <p:cNvPr id="18" name="Immagine 17">
            <a:extLst>
              <a:ext uri="{FF2B5EF4-FFF2-40B4-BE49-F238E27FC236}">
                <a16:creationId xmlns:a16="http://schemas.microsoft.com/office/drawing/2014/main" id="{2B429554-9972-540D-EFBD-A6F2FA5D3338}"/>
              </a:ext>
            </a:extLst>
          </p:cNvPr>
          <p:cNvPicPr>
            <a:picLocks noChangeAspect="1"/>
          </p:cNvPicPr>
          <p:nvPr/>
        </p:nvPicPr>
        <p:blipFill>
          <a:blip r:embed="rId5"/>
          <a:stretch>
            <a:fillRect/>
          </a:stretch>
        </p:blipFill>
        <p:spPr>
          <a:xfrm>
            <a:off x="4275388" y="1573241"/>
            <a:ext cx="3011157" cy="890240"/>
          </a:xfrm>
          <a:prstGeom prst="rect">
            <a:avLst/>
          </a:prstGeom>
        </p:spPr>
      </p:pic>
      <p:sp>
        <p:nvSpPr>
          <p:cNvPr id="19" name="CasellaDiTesto 18">
            <a:extLst>
              <a:ext uri="{FF2B5EF4-FFF2-40B4-BE49-F238E27FC236}">
                <a16:creationId xmlns:a16="http://schemas.microsoft.com/office/drawing/2014/main" id="{8CC87A95-B8DD-82D2-B35E-874E2A06137E}"/>
              </a:ext>
            </a:extLst>
          </p:cNvPr>
          <p:cNvSpPr txBox="1"/>
          <p:nvPr/>
        </p:nvSpPr>
        <p:spPr>
          <a:xfrm>
            <a:off x="3965419" y="1779513"/>
            <a:ext cx="3711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BARATTO AMMINISTRATIVO</a:t>
            </a:r>
          </a:p>
        </p:txBody>
      </p:sp>
      <p:pic>
        <p:nvPicPr>
          <p:cNvPr id="20" name="Immagine 19">
            <a:extLst>
              <a:ext uri="{FF2B5EF4-FFF2-40B4-BE49-F238E27FC236}">
                <a16:creationId xmlns:a16="http://schemas.microsoft.com/office/drawing/2014/main" id="{2FD73E4B-0FED-449B-D0E9-1918F915695C}"/>
              </a:ext>
            </a:extLst>
          </p:cNvPr>
          <p:cNvPicPr>
            <a:picLocks noChangeAspect="1"/>
          </p:cNvPicPr>
          <p:nvPr/>
        </p:nvPicPr>
        <p:blipFill>
          <a:blip r:embed="rId6"/>
          <a:stretch>
            <a:fillRect/>
          </a:stretch>
        </p:blipFill>
        <p:spPr>
          <a:xfrm>
            <a:off x="7555677" y="2902736"/>
            <a:ext cx="2964449" cy="1043474"/>
          </a:xfrm>
          <a:prstGeom prst="rect">
            <a:avLst/>
          </a:prstGeom>
        </p:spPr>
      </p:pic>
      <p:sp>
        <p:nvSpPr>
          <p:cNvPr id="21" name="CasellaDiTesto 20">
            <a:extLst>
              <a:ext uri="{FF2B5EF4-FFF2-40B4-BE49-F238E27FC236}">
                <a16:creationId xmlns:a16="http://schemas.microsoft.com/office/drawing/2014/main" id="{874E4C9B-8251-1F6B-EF86-6A5C03609635}"/>
              </a:ext>
            </a:extLst>
          </p:cNvPr>
          <p:cNvSpPr txBox="1"/>
          <p:nvPr/>
        </p:nvSpPr>
        <p:spPr>
          <a:xfrm>
            <a:off x="7414784" y="3166644"/>
            <a:ext cx="34946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INTERVENTI DI SUSSIDIARIETA’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ORIZZONTALE</a:t>
            </a:r>
          </a:p>
        </p:txBody>
      </p:sp>
      <p:pic>
        <p:nvPicPr>
          <p:cNvPr id="22" name="Immagine 21">
            <a:extLst>
              <a:ext uri="{FF2B5EF4-FFF2-40B4-BE49-F238E27FC236}">
                <a16:creationId xmlns:a16="http://schemas.microsoft.com/office/drawing/2014/main" id="{9F2C0008-10B0-2371-5E31-779CA6651793}"/>
              </a:ext>
            </a:extLst>
          </p:cNvPr>
          <p:cNvPicPr>
            <a:picLocks noChangeAspect="1"/>
          </p:cNvPicPr>
          <p:nvPr/>
        </p:nvPicPr>
        <p:blipFill>
          <a:blip r:embed="rId6"/>
          <a:stretch>
            <a:fillRect/>
          </a:stretch>
        </p:blipFill>
        <p:spPr>
          <a:xfrm flipH="1">
            <a:off x="8066629" y="4327681"/>
            <a:ext cx="2842792" cy="1104395"/>
          </a:xfrm>
          <a:prstGeom prst="rect">
            <a:avLst/>
          </a:prstGeom>
        </p:spPr>
      </p:pic>
      <p:sp>
        <p:nvSpPr>
          <p:cNvPr id="23" name="CasellaDiTesto 22">
            <a:extLst>
              <a:ext uri="{FF2B5EF4-FFF2-40B4-BE49-F238E27FC236}">
                <a16:creationId xmlns:a16="http://schemas.microsoft.com/office/drawing/2014/main" id="{B2BF89FF-A513-99F3-E3C5-EB1F47F76255}"/>
              </a:ext>
            </a:extLst>
          </p:cNvPr>
          <p:cNvSpPr txBox="1"/>
          <p:nvPr/>
        </p:nvSpPr>
        <p:spPr>
          <a:xfrm>
            <a:off x="8383509" y="4599575"/>
            <a:ext cx="2362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FINANZA DI PROGETTO</a:t>
            </a:r>
          </a:p>
        </p:txBody>
      </p:sp>
      <p:pic>
        <p:nvPicPr>
          <p:cNvPr id="5" name="Immagine 4">
            <a:extLst>
              <a:ext uri="{FF2B5EF4-FFF2-40B4-BE49-F238E27FC236}">
                <a16:creationId xmlns:a16="http://schemas.microsoft.com/office/drawing/2014/main" id="{D165A2E9-09EE-72AD-70FD-900EB86A18A8}"/>
              </a:ext>
            </a:extLst>
          </p:cNvPr>
          <p:cNvPicPr>
            <a:picLocks noChangeAspect="1"/>
          </p:cNvPicPr>
          <p:nvPr/>
        </p:nvPicPr>
        <p:blipFill>
          <a:blip r:embed="rId7"/>
          <a:stretch>
            <a:fillRect/>
          </a:stretch>
        </p:blipFill>
        <p:spPr>
          <a:xfrm>
            <a:off x="8702533" y="1425924"/>
            <a:ext cx="3229672" cy="991392"/>
          </a:xfrm>
          <a:prstGeom prst="rect">
            <a:avLst/>
          </a:prstGeom>
        </p:spPr>
      </p:pic>
      <p:sp>
        <p:nvSpPr>
          <p:cNvPr id="7" name="CasellaDiTesto 6">
            <a:extLst>
              <a:ext uri="{FF2B5EF4-FFF2-40B4-BE49-F238E27FC236}">
                <a16:creationId xmlns:a16="http://schemas.microsoft.com/office/drawing/2014/main" id="{A7D029C1-5D80-E283-57F7-BBBB262A6C3B}"/>
              </a:ext>
            </a:extLst>
          </p:cNvPr>
          <p:cNvSpPr txBox="1"/>
          <p:nvPr/>
        </p:nvSpPr>
        <p:spPr>
          <a:xfrm>
            <a:off x="8703927" y="1537259"/>
            <a:ext cx="3178424" cy="646331"/>
          </a:xfrm>
          <a:prstGeom prst="rect">
            <a:avLst/>
          </a:prstGeom>
          <a:noFill/>
        </p:spPr>
        <p:txBody>
          <a:bodyPr wrap="square" rtlCol="0">
            <a:spAutoFit/>
          </a:bodyPr>
          <a:lstStyle/>
          <a:p>
            <a:pPr algn="ctr"/>
            <a:r>
              <a:rPr lang="it-IT" dirty="0">
                <a:solidFill>
                  <a:prstClr val="white"/>
                </a:solidFill>
                <a:latin typeface="Calibri" panose="020F0502020204030204"/>
              </a:rPr>
              <a:t>ENERGY PERFORMANCE CONTRACT</a:t>
            </a:r>
          </a:p>
        </p:txBody>
      </p:sp>
    </p:spTree>
    <p:extLst>
      <p:ext uri="{BB962C8B-B14F-4D97-AF65-F5344CB8AC3E}">
        <p14:creationId xmlns:p14="http://schemas.microsoft.com/office/powerpoint/2010/main" val="1135277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EF07D1-423B-E9FA-F1EA-3C6864BD2D97}"/>
              </a:ext>
            </a:extLst>
          </p:cNvPr>
          <p:cNvSpPr txBox="1"/>
          <p:nvPr/>
        </p:nvSpPr>
        <p:spPr>
          <a:xfrm>
            <a:off x="0" y="715224"/>
            <a:ext cx="12059216" cy="5570756"/>
          </a:xfrm>
          <a:prstGeom prst="rect">
            <a:avLst/>
          </a:prstGeom>
          <a:noFill/>
        </p:spPr>
        <p:txBody>
          <a:bodyPr wrap="square" rtlCol="0">
            <a:spAutoFit/>
          </a:bodyPr>
          <a:lstStyle/>
          <a:p>
            <a:pPr algn="ctr"/>
            <a:r>
              <a:rPr lang="it-IT" sz="3200" dirty="0"/>
              <a:t>PROCEDURE DI AFFIDAMENTO DEI CONTRATTI DI PPP (art 181)</a:t>
            </a:r>
          </a:p>
          <a:p>
            <a:pPr marL="457200" indent="-457200" algn="just">
              <a:buFont typeface="Wingdings" panose="05000000000000000000" pitchFamily="2" charset="2"/>
              <a:buChar char="v"/>
            </a:pPr>
            <a:endParaRPr lang="it-IT" sz="2000" dirty="0"/>
          </a:p>
          <a:p>
            <a:pPr marL="457200" indent="-457200" algn="just">
              <a:buFont typeface="Wingdings" panose="05000000000000000000" pitchFamily="2" charset="2"/>
              <a:buChar char="v"/>
            </a:pPr>
            <a:r>
              <a:rPr lang="it-IT" sz="2000" dirty="0"/>
              <a:t>LA SCELTA DELL’OPERATORE ECONOMICO AVVIENE CON PROCEDURE DI EVIDENZA PUBBLICA ANCHE MEDIANTE DIALOGO COMPETITIVO</a:t>
            </a:r>
          </a:p>
          <a:p>
            <a:pPr marL="457200" indent="-457200" algn="just">
              <a:buFont typeface="Wingdings" panose="05000000000000000000" pitchFamily="2" charset="2"/>
              <a:buChar char="v"/>
            </a:pPr>
            <a:r>
              <a:rPr lang="it-IT" sz="2000" dirty="0"/>
              <a:t>SALVA L’IPOTESI DI AFFIDAMENTO AVENTE AD OGGETTO ANCHE L’ATTIVITA’ DI PROGETTAZIONE, LE AMMINISTRAZIONI AGGIUDICATRICI AFFIDANO I CONTRATTI PONENDO A BASE DI GARA IL PROGETTO DEFINITIVO, UNO SCHEMA DI CONTRATTO E DI PIANO ECONOMICO FINANZIARIO (che contiene anche LA MATRICE DEI RISCHI)</a:t>
            </a:r>
          </a:p>
          <a:p>
            <a:pPr marL="457200" indent="-457200" algn="just">
              <a:buFont typeface="Wingdings" panose="05000000000000000000" pitchFamily="2" charset="2"/>
              <a:buChar char="v"/>
            </a:pPr>
            <a:r>
              <a:rPr lang="it-IT" sz="2000" dirty="0"/>
              <a:t>LA SCELTA E’ PRECEDUTA DA UN’ADEGUATA ISTRUTTORIA (analisi della domanda e dell’offerta, della sostenibilità economico - finanziaria ed economico – sociale dell’operazione, della natura e intensità dei diversi rischi presenti nell’operazione di partenariato anche utilizzando tecniche di valutazione mediante strumenti di comparazione per verificare la convenienza del ricorso a forme di partenariato in alternativa alla realizzazione mediante ordinarie procedure di appalto)</a:t>
            </a:r>
          </a:p>
          <a:p>
            <a:pPr marL="457200" indent="-457200" algn="just">
              <a:buFont typeface="Wingdings" panose="05000000000000000000" pitchFamily="2" charset="2"/>
              <a:buChar char="v"/>
            </a:pPr>
            <a:r>
              <a:rPr lang="it-IT" sz="2000" dirty="0"/>
              <a:t>L’AMMINISTRAZIONE AGGIUDICATRICE CONTROLLA L’ATTIVITA’ DEL PARTENER PRIVATO MEDIANTE PREDISPOSIZIONE DI SISTEMI DI MONITORAGGIO (l’operatore economico è tenuto a collaborare e alimentare attivamente tali sistemi)</a:t>
            </a:r>
          </a:p>
          <a:p>
            <a:pPr marL="457200" indent="-457200" algn="just">
              <a:buFont typeface="Wingdings" panose="05000000000000000000" pitchFamily="2" charset="2"/>
              <a:buChar char="v"/>
            </a:pPr>
            <a:endParaRPr lang="it-IT" sz="2400" dirty="0"/>
          </a:p>
        </p:txBody>
      </p:sp>
    </p:spTree>
    <p:extLst>
      <p:ext uri="{BB962C8B-B14F-4D97-AF65-F5344CB8AC3E}">
        <p14:creationId xmlns:p14="http://schemas.microsoft.com/office/powerpoint/2010/main" val="40228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6BE425-B458-8099-4816-21184DC9ED3F}"/>
              </a:ext>
            </a:extLst>
          </p:cNvPr>
          <p:cNvSpPr>
            <a:spLocks noGrp="1"/>
          </p:cNvSpPr>
          <p:nvPr>
            <p:ph type="title"/>
          </p:nvPr>
        </p:nvSpPr>
        <p:spPr>
          <a:xfrm>
            <a:off x="0" y="787651"/>
            <a:ext cx="12192000" cy="832919"/>
          </a:xfrm>
        </p:spPr>
        <p:txBody>
          <a:bodyPr/>
          <a:lstStyle/>
          <a:p>
            <a:pPr algn="ctr"/>
            <a:r>
              <a:rPr lang="it-IT" dirty="0"/>
              <a:t>PARTENARIATO PUBBLICO E PRIVATO </a:t>
            </a:r>
          </a:p>
        </p:txBody>
      </p:sp>
      <p:sp>
        <p:nvSpPr>
          <p:cNvPr id="3" name="Freccia in giù 2">
            <a:extLst>
              <a:ext uri="{FF2B5EF4-FFF2-40B4-BE49-F238E27FC236}">
                <a16:creationId xmlns:a16="http://schemas.microsoft.com/office/drawing/2014/main" id="{3CBC6184-69B7-07A0-0413-85F83C4EF1DD}"/>
              </a:ext>
            </a:extLst>
          </p:cNvPr>
          <p:cNvSpPr/>
          <p:nvPr/>
        </p:nvSpPr>
        <p:spPr>
          <a:xfrm>
            <a:off x="4273235" y="1656784"/>
            <a:ext cx="2761307" cy="543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7CCBCE4-18F0-3783-D2D4-85E8288499F4}"/>
              </a:ext>
            </a:extLst>
          </p:cNvPr>
          <p:cNvSpPr txBox="1"/>
          <p:nvPr/>
        </p:nvSpPr>
        <p:spPr>
          <a:xfrm>
            <a:off x="1367073" y="2661719"/>
            <a:ext cx="9747563" cy="2677656"/>
          </a:xfrm>
          <a:prstGeom prst="rect">
            <a:avLst/>
          </a:prstGeom>
          <a:noFill/>
        </p:spPr>
        <p:txBody>
          <a:bodyPr wrap="square" rtlCol="0">
            <a:spAutoFit/>
          </a:bodyPr>
          <a:lstStyle/>
          <a:p>
            <a:pPr algn="just"/>
            <a:r>
              <a:rPr lang="it-IT" sz="2400" dirty="0"/>
              <a:t>UNA FORMA DI COO-PERAZIONE A LUNGO TERMINE TRA IL SETTORE PUBBLICO E QUELLO PRIVATO PER L’ESPLETAMENTO DI COMPITI PUBBLICI (REALIZZAZIONE DI OPERE E GESTIONI DI SERVIZI), NEL CUI CONTESTO LE RISORSE NECESSARIE SONO POSTE IN GESTIONE  CONGIUNTA E I SERVIZI LEGATI AI PROGETTI SONO SUDDIVISI IN MODO PROPORZIONATO, SULLA BASE DELLE COMPETENZE DI GESTIONE DEL RISCHIO DEI PARTNER DI PROGETTO (Parlamento Europeo – Risoluzione del 16 ottobre 2006) </a:t>
            </a:r>
          </a:p>
        </p:txBody>
      </p:sp>
    </p:spTree>
    <p:extLst>
      <p:ext uri="{BB962C8B-B14F-4D97-AF65-F5344CB8AC3E}">
        <p14:creationId xmlns:p14="http://schemas.microsoft.com/office/powerpoint/2010/main" val="164150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B64F71-928F-9134-024B-04CDD0F3F239}"/>
              </a:ext>
            </a:extLst>
          </p:cNvPr>
          <p:cNvSpPr txBox="1"/>
          <p:nvPr/>
        </p:nvSpPr>
        <p:spPr>
          <a:xfrm>
            <a:off x="0" y="787651"/>
            <a:ext cx="12192000" cy="5755422"/>
          </a:xfrm>
          <a:prstGeom prst="rect">
            <a:avLst/>
          </a:prstGeom>
          <a:noFill/>
        </p:spPr>
        <p:txBody>
          <a:bodyPr wrap="square" rtlCol="0">
            <a:spAutoFit/>
          </a:bodyPr>
          <a:lstStyle/>
          <a:p>
            <a:r>
              <a:rPr lang="it-IT" sz="2800" dirty="0"/>
              <a:t>EVOLUZIONE NORMATIVA…</a:t>
            </a:r>
          </a:p>
          <a:p>
            <a:pPr marL="514350" indent="-514350">
              <a:buFont typeface="+mj-lt"/>
              <a:buAutoNum type="arabicPeriod"/>
            </a:pPr>
            <a:r>
              <a:rPr lang="it-IT" sz="2800" b="1" dirty="0"/>
              <a:t>Legge di Bilancio per il 2019</a:t>
            </a:r>
          </a:p>
          <a:p>
            <a:r>
              <a:rPr lang="it-IT" sz="2400" dirty="0"/>
              <a:t>Al fine di accelerare la spesa per gli investimenti pubblici, sono previste misure volte a rafforzare il finanziamento di tutti i livelli di progettazione previsti dalla normativa vigente. In particolare, viene estesa l’operatività del </a:t>
            </a:r>
            <a:r>
              <a:rPr lang="it-IT" sz="2400" b="1" dirty="0"/>
              <a:t>FONDO ROTATIVO </a:t>
            </a:r>
            <a:r>
              <a:rPr lang="it-IT" sz="2400" dirty="0"/>
              <a:t>per la progettualità, istituito presso Cassa Depositi e Prestiti, per anticipare alle amministrazioni ed enti pubblici le spese relative all’attività di progettazione, con interessi a carico dello Stato e assenza di commissioni per i richiedenti.</a:t>
            </a:r>
          </a:p>
          <a:p>
            <a:r>
              <a:rPr lang="it-IT" sz="2400" dirty="0"/>
              <a:t>L’art 1, comma 171, prevede che:</a:t>
            </a:r>
          </a:p>
          <a:p>
            <a:pPr marL="457200" indent="-457200">
              <a:buFont typeface="+mj-lt"/>
              <a:buAutoNum type="alphaLcParenR"/>
            </a:pPr>
            <a:r>
              <a:rPr lang="it-IT" sz="2400" dirty="0"/>
              <a:t>il Fondo anticipa le spese necessarie per la redazione delle valutazioni di impatto ambientale e dei documenti componenti tutti i livelli progettuali;</a:t>
            </a:r>
          </a:p>
          <a:p>
            <a:pPr marL="457200" indent="-457200">
              <a:buFont typeface="+mj-lt"/>
              <a:buAutoNum type="alphaLcParenR"/>
            </a:pPr>
            <a:r>
              <a:rPr lang="it-IT" sz="2400" dirty="0"/>
              <a:t>quote del Fondo possono essere destinate in via prioritaria dalla CDP, oltre alle esigenze progettuali, anche alla realizzazione di opere mediante contratti di PPP;</a:t>
            </a:r>
          </a:p>
          <a:p>
            <a:pPr marL="457200" indent="-457200">
              <a:buFont typeface="+mj-lt"/>
              <a:buAutoNum type="alphaLcParenR"/>
            </a:pPr>
            <a:r>
              <a:rPr lang="it-IT" sz="2400" dirty="0"/>
              <a:t>il Fondo può essere alimentato anche da risorse finanziarie di soggetti esterni;</a:t>
            </a:r>
          </a:p>
          <a:p>
            <a:pPr marL="457200" indent="-457200">
              <a:buFont typeface="+mj-lt"/>
              <a:buAutoNum type="alphaLcParenR"/>
            </a:pPr>
            <a:r>
              <a:rPr lang="it-IT" sz="2400" dirty="0"/>
              <a:t>il Fondo può operare in complementarietà con analoghi fondi istituiti a supporto delle attività progettuali.</a:t>
            </a:r>
          </a:p>
        </p:txBody>
      </p:sp>
    </p:spTree>
    <p:extLst>
      <p:ext uri="{BB962C8B-B14F-4D97-AF65-F5344CB8AC3E}">
        <p14:creationId xmlns:p14="http://schemas.microsoft.com/office/powerpoint/2010/main" val="125540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4ABE560-B092-48EB-5679-28A4254FEB03}"/>
              </a:ext>
            </a:extLst>
          </p:cNvPr>
          <p:cNvSpPr txBox="1"/>
          <p:nvPr/>
        </p:nvSpPr>
        <p:spPr>
          <a:xfrm>
            <a:off x="99588" y="923453"/>
            <a:ext cx="12013950" cy="5632311"/>
          </a:xfrm>
          <a:prstGeom prst="rect">
            <a:avLst/>
          </a:prstGeom>
          <a:noFill/>
        </p:spPr>
        <p:txBody>
          <a:bodyPr wrap="square" rtlCol="0">
            <a:spAutoFit/>
          </a:bodyPr>
          <a:lstStyle/>
          <a:p>
            <a:r>
              <a:rPr lang="it-IT" dirty="0"/>
              <a:t>2. </a:t>
            </a:r>
            <a:r>
              <a:rPr lang="it-IT" b="1" dirty="0"/>
              <a:t>Legge di Bilancio per il 2020</a:t>
            </a:r>
          </a:p>
          <a:p>
            <a:endParaRPr lang="it-IT" b="1" dirty="0"/>
          </a:p>
          <a:p>
            <a:pPr algn="just"/>
            <a:r>
              <a:rPr lang="it-IT" dirty="0"/>
              <a:t>Previsione dell’obbligo per le p.a. di trasmettere alla Ragioneria Generale dello Stato le informazioni e i dati relativi alle operazioni di PPP ai fini del loro corretto trattamento statistico e contabile. La disposizione è volta a consentire il monitoraggio delle clausole di flessibilità nell’ambito delle regole del Patto di stabilità e crescita europeo, con particolare riferimento alle previsioni che il Governo è tenuto a formulare nell’ambito del Documento di Economia e finanza e della Nota di Aggiornamento al Documento di Economia e Finanza</a:t>
            </a:r>
          </a:p>
          <a:p>
            <a:endParaRPr lang="it-IT" dirty="0"/>
          </a:p>
          <a:p>
            <a:r>
              <a:rPr lang="it-IT" dirty="0"/>
              <a:t>3. </a:t>
            </a:r>
            <a:r>
              <a:rPr lang="it-IT" b="1" dirty="0"/>
              <a:t>Decreto Sblocca cantieri</a:t>
            </a:r>
          </a:p>
          <a:p>
            <a:endParaRPr lang="it-IT" dirty="0"/>
          </a:p>
          <a:p>
            <a:r>
              <a:rPr lang="it-IT" dirty="0"/>
              <a:t>Prevede che investitori istituzionali (Cassa Deposito e Prestiti, Istituto per il Credito Sportivo, Fondi comuni di investimento immobiliari, Assicurazioni, Casse di Previdenza e Fondi pensione, </a:t>
            </a:r>
            <a:r>
              <a:rPr lang="it-IT" dirty="0" err="1"/>
              <a:t>ecc</a:t>
            </a:r>
            <a:r>
              <a:rPr lang="it-IT" dirty="0"/>
              <a:t>) possano presentare proposte ad iniziativa privata per le opere non inserite negli strumenti di programmazione dell’amministrazione. Tali investitori istituzionali, qualora privi dei requisiti tecnici, possono associarsi o consorziarsi con soggetti in possesso dei requisiti per partecipare alle procedure di affidamento</a:t>
            </a:r>
          </a:p>
          <a:p>
            <a:endParaRPr lang="it-IT" dirty="0"/>
          </a:p>
          <a:p>
            <a:r>
              <a:rPr lang="it-IT" dirty="0"/>
              <a:t>4. </a:t>
            </a:r>
            <a:r>
              <a:rPr lang="it-IT" b="1" dirty="0"/>
              <a:t>Decreto – legge Semplificazioni</a:t>
            </a:r>
          </a:p>
          <a:p>
            <a:r>
              <a:rPr lang="it-IT" dirty="0"/>
              <a:t>Prevede che le proposte di cui all’art 183, comma 15 del Codice, possano essere presentate </a:t>
            </a:r>
            <a:r>
              <a:rPr lang="it-IT" i="1" dirty="0"/>
              <a:t>«anche se presenti negli strumenti di programmazione approvati dall’amministrazione aggiudicatrice sulla base della normativa vigente».</a:t>
            </a:r>
          </a:p>
          <a:p>
            <a:endParaRPr lang="it-IT" dirty="0"/>
          </a:p>
        </p:txBody>
      </p:sp>
    </p:spTree>
    <p:extLst>
      <p:ext uri="{BB962C8B-B14F-4D97-AF65-F5344CB8AC3E}">
        <p14:creationId xmlns:p14="http://schemas.microsoft.com/office/powerpoint/2010/main" val="201590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DCD367A-9F34-D673-A0D7-3A4048FAAFF6}"/>
              </a:ext>
            </a:extLst>
          </p:cNvPr>
          <p:cNvSpPr txBox="1"/>
          <p:nvPr/>
        </p:nvSpPr>
        <p:spPr>
          <a:xfrm>
            <a:off x="0" y="787651"/>
            <a:ext cx="12192000" cy="584775"/>
          </a:xfrm>
          <a:prstGeom prst="rect">
            <a:avLst/>
          </a:prstGeom>
          <a:noFill/>
        </p:spPr>
        <p:txBody>
          <a:bodyPr wrap="square" rtlCol="0">
            <a:spAutoFit/>
          </a:bodyPr>
          <a:lstStyle/>
          <a:p>
            <a:r>
              <a:rPr lang="it-IT" sz="3200" b="1" dirty="0"/>
              <a:t>Dal punto di vista sistematico….CODICE  VIGENTE</a:t>
            </a:r>
          </a:p>
        </p:txBody>
      </p:sp>
      <p:sp>
        <p:nvSpPr>
          <p:cNvPr id="3" name="Rettangolo con angoli arrotondati 2">
            <a:extLst>
              <a:ext uri="{FF2B5EF4-FFF2-40B4-BE49-F238E27FC236}">
                <a16:creationId xmlns:a16="http://schemas.microsoft.com/office/drawing/2014/main" id="{19AC941C-1F52-C07F-C406-E62FE458F3B8}"/>
              </a:ext>
            </a:extLst>
          </p:cNvPr>
          <p:cNvSpPr/>
          <p:nvPr/>
        </p:nvSpPr>
        <p:spPr>
          <a:xfrm>
            <a:off x="2046082" y="1647733"/>
            <a:ext cx="8202441" cy="105925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PARTE TERZA – CONTRATTI DI CONCESSIONE</a:t>
            </a:r>
          </a:p>
          <a:p>
            <a:pPr algn="ctr"/>
            <a:r>
              <a:rPr lang="it-IT" dirty="0"/>
              <a:t> (DALL’ART 164 ALL’ART 178)</a:t>
            </a:r>
          </a:p>
        </p:txBody>
      </p:sp>
      <p:sp>
        <p:nvSpPr>
          <p:cNvPr id="4" name="Rettangolo con angoli arrotondati 3">
            <a:extLst>
              <a:ext uri="{FF2B5EF4-FFF2-40B4-BE49-F238E27FC236}">
                <a16:creationId xmlns:a16="http://schemas.microsoft.com/office/drawing/2014/main" id="{D0706EEB-9958-2AD5-AE4C-00F313A80B21}"/>
              </a:ext>
            </a:extLst>
          </p:cNvPr>
          <p:cNvSpPr/>
          <p:nvPr/>
        </p:nvSpPr>
        <p:spPr>
          <a:xfrm>
            <a:off x="2046082" y="2743200"/>
            <a:ext cx="8265815" cy="105925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PARTE QUARTA – PARTENARIATO PUBBLICO PRIVATO E CONTRAENTE GENERALE E ALTRE MODALITA’ DI AFFIDAMENTO </a:t>
            </a:r>
          </a:p>
          <a:p>
            <a:pPr algn="ctr"/>
            <a:r>
              <a:rPr lang="it-IT" dirty="0"/>
              <a:t>(DALL’ART 179 ALL’ART 199)</a:t>
            </a:r>
          </a:p>
        </p:txBody>
      </p:sp>
      <p:sp>
        <p:nvSpPr>
          <p:cNvPr id="6" name="Rettangolo con angoli arrotondati 5">
            <a:extLst>
              <a:ext uri="{FF2B5EF4-FFF2-40B4-BE49-F238E27FC236}">
                <a16:creationId xmlns:a16="http://schemas.microsoft.com/office/drawing/2014/main" id="{EB019416-D2F6-4E0A-2CE4-EE142B741287}"/>
              </a:ext>
            </a:extLst>
          </p:cNvPr>
          <p:cNvSpPr/>
          <p:nvPr/>
        </p:nvSpPr>
        <p:spPr>
          <a:xfrm>
            <a:off x="2046082" y="3838668"/>
            <a:ext cx="8265815" cy="7152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F20B0ED6-16FC-7495-C8F2-94B212E68C6F}"/>
              </a:ext>
            </a:extLst>
          </p:cNvPr>
          <p:cNvSpPr txBox="1"/>
          <p:nvPr/>
        </p:nvSpPr>
        <p:spPr>
          <a:xfrm>
            <a:off x="3340729" y="3951836"/>
            <a:ext cx="7085846" cy="369332"/>
          </a:xfrm>
          <a:prstGeom prst="rect">
            <a:avLst/>
          </a:prstGeom>
          <a:noFill/>
        </p:spPr>
        <p:txBody>
          <a:bodyPr wrap="square" rtlCol="0">
            <a:spAutoFit/>
          </a:bodyPr>
          <a:lstStyle/>
          <a:p>
            <a:r>
              <a:rPr lang="it-IT" dirty="0">
                <a:solidFill>
                  <a:schemeClr val="lt1"/>
                </a:solidFill>
              </a:rPr>
              <a:t>ART 192 – REGIME SPECIALE DEGLI AFFIDAMENTI IN HOUSE</a:t>
            </a:r>
          </a:p>
        </p:txBody>
      </p:sp>
    </p:spTree>
    <p:extLst>
      <p:ext uri="{BB962C8B-B14F-4D97-AF65-F5344CB8AC3E}">
        <p14:creationId xmlns:p14="http://schemas.microsoft.com/office/powerpoint/2010/main" val="189319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AFC2AE8-D919-CA60-9886-FAFB18ED456D}"/>
              </a:ext>
            </a:extLst>
          </p:cNvPr>
          <p:cNvSpPr txBox="1"/>
          <p:nvPr/>
        </p:nvSpPr>
        <p:spPr>
          <a:xfrm>
            <a:off x="126749" y="905348"/>
            <a:ext cx="11760451" cy="646331"/>
          </a:xfrm>
          <a:prstGeom prst="rect">
            <a:avLst/>
          </a:prstGeom>
          <a:noFill/>
        </p:spPr>
        <p:txBody>
          <a:bodyPr wrap="square" rtlCol="0">
            <a:spAutoFit/>
          </a:bodyPr>
          <a:lstStyle/>
          <a:p>
            <a:r>
              <a:rPr lang="it-IT" sz="3600" b="1" dirty="0"/>
              <a:t>NUOVO CODICE…</a:t>
            </a:r>
          </a:p>
        </p:txBody>
      </p:sp>
      <p:sp>
        <p:nvSpPr>
          <p:cNvPr id="3" name="Rettangolo con angoli arrotondati 2">
            <a:extLst>
              <a:ext uri="{FF2B5EF4-FFF2-40B4-BE49-F238E27FC236}">
                <a16:creationId xmlns:a16="http://schemas.microsoft.com/office/drawing/2014/main" id="{2421305B-6109-B120-CB3F-94A0464A4451}"/>
              </a:ext>
            </a:extLst>
          </p:cNvPr>
          <p:cNvSpPr/>
          <p:nvPr/>
        </p:nvSpPr>
        <p:spPr>
          <a:xfrm>
            <a:off x="872150" y="2181745"/>
            <a:ext cx="10447699" cy="138291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ANCHE LE CONCESSIONI SONO RICOMPRESE NELLA PARTE DEI CONTRATTI DI PPP</a:t>
            </a:r>
          </a:p>
        </p:txBody>
      </p:sp>
      <p:sp>
        <p:nvSpPr>
          <p:cNvPr id="4" name="Rettangolo con angoli arrotondati 3">
            <a:extLst>
              <a:ext uri="{FF2B5EF4-FFF2-40B4-BE49-F238E27FC236}">
                <a16:creationId xmlns:a16="http://schemas.microsoft.com/office/drawing/2014/main" id="{BDEF474E-40D2-B841-13B6-CE74FF65B01E}"/>
              </a:ext>
            </a:extLst>
          </p:cNvPr>
          <p:cNvSpPr/>
          <p:nvPr/>
        </p:nvSpPr>
        <p:spPr>
          <a:xfrm>
            <a:off x="1338402" y="4194728"/>
            <a:ext cx="9786798" cy="86913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Eliminato il riferimento agli affidamenti in house, disciplinati nella parte dei principi generali (art 7 – principio di autoproduzione).</a:t>
            </a:r>
          </a:p>
        </p:txBody>
      </p:sp>
      <p:sp>
        <p:nvSpPr>
          <p:cNvPr id="5" name="Freccia in giù 4">
            <a:extLst>
              <a:ext uri="{FF2B5EF4-FFF2-40B4-BE49-F238E27FC236}">
                <a16:creationId xmlns:a16="http://schemas.microsoft.com/office/drawing/2014/main" id="{E45A8D46-3587-FF9A-DA30-5BDF75BDE7C5}"/>
              </a:ext>
            </a:extLst>
          </p:cNvPr>
          <p:cNvSpPr/>
          <p:nvPr/>
        </p:nvSpPr>
        <p:spPr>
          <a:xfrm>
            <a:off x="5450186" y="3739081"/>
            <a:ext cx="484632" cy="362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0083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8A99469-BC99-9EF9-DFE9-431B122E5455}"/>
              </a:ext>
            </a:extLst>
          </p:cNvPr>
          <p:cNvSpPr txBox="1"/>
          <p:nvPr/>
        </p:nvSpPr>
        <p:spPr>
          <a:xfrm>
            <a:off x="265568" y="887239"/>
            <a:ext cx="11660864" cy="3416320"/>
          </a:xfrm>
          <a:prstGeom prst="rect">
            <a:avLst/>
          </a:prstGeom>
          <a:noFill/>
        </p:spPr>
        <p:txBody>
          <a:bodyPr wrap="square" rtlCol="0">
            <a:spAutoFit/>
          </a:bodyPr>
          <a:lstStyle/>
          <a:p>
            <a:pPr algn="ctr"/>
            <a:endParaRPr lang="it-IT" sz="5400" dirty="0"/>
          </a:p>
          <a:p>
            <a:pPr algn="ctr"/>
            <a:r>
              <a:rPr lang="it-IT" sz="5400" dirty="0"/>
              <a:t>LE PRINCIPALI NOVITA’ IN TEMA DI PARTENARIATO PUBBLICO E PRIVATO INTRODOTTE DAL NUOVO CODICE</a:t>
            </a:r>
          </a:p>
        </p:txBody>
      </p:sp>
    </p:spTree>
    <p:extLst>
      <p:ext uri="{BB962C8B-B14F-4D97-AF65-F5344CB8AC3E}">
        <p14:creationId xmlns:p14="http://schemas.microsoft.com/office/powerpoint/2010/main" val="75483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F190E-65A2-AF28-6BFA-E3E5E0F9D07C}"/>
              </a:ext>
            </a:extLst>
          </p:cNvPr>
          <p:cNvSpPr>
            <a:spLocks noGrp="1"/>
          </p:cNvSpPr>
          <p:nvPr>
            <p:ph type="title"/>
          </p:nvPr>
        </p:nvSpPr>
        <p:spPr>
          <a:xfrm>
            <a:off x="117695" y="896293"/>
            <a:ext cx="12074304" cy="525101"/>
          </a:xfrm>
        </p:spPr>
        <p:txBody>
          <a:bodyPr>
            <a:noAutofit/>
          </a:bodyPr>
          <a:lstStyle/>
          <a:p>
            <a:pPr algn="just"/>
            <a:br>
              <a:rPr lang="it-IT" sz="3200" b="1" dirty="0"/>
            </a:br>
            <a:r>
              <a:rPr lang="it-IT" sz="3200" b="1" dirty="0"/>
              <a:t>A. L’art 174 del nuovo Codice definisce il PPP come </a:t>
            </a:r>
            <a:r>
              <a:rPr lang="it-IT" sz="3200" b="1" i="1" dirty="0"/>
              <a:t>«operazione economica» </a:t>
            </a:r>
            <a:r>
              <a:rPr lang="it-IT" sz="3200" b="1" dirty="0"/>
              <a:t>e non «contratto»:</a:t>
            </a:r>
          </a:p>
        </p:txBody>
      </p:sp>
      <p:sp>
        <p:nvSpPr>
          <p:cNvPr id="3" name="Segnaposto contenuto 2">
            <a:extLst>
              <a:ext uri="{FF2B5EF4-FFF2-40B4-BE49-F238E27FC236}">
                <a16:creationId xmlns:a16="http://schemas.microsoft.com/office/drawing/2014/main" id="{40167E94-5E1F-EE13-5451-8236BA9587C5}"/>
              </a:ext>
            </a:extLst>
          </p:cNvPr>
          <p:cNvSpPr>
            <a:spLocks noGrp="1"/>
          </p:cNvSpPr>
          <p:nvPr>
            <p:ph idx="1"/>
          </p:nvPr>
        </p:nvSpPr>
        <p:spPr>
          <a:xfrm>
            <a:off x="117695" y="2027977"/>
            <a:ext cx="12191999" cy="4176146"/>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«Il partenariato pubblico-privato è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un’operazione economica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in cui ricorrono congiuntamente le seguenti caratteristiche: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a) tra un ente concedente e uno o più operatori economici privati è instaurato un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rapporto contrattuale di lungo periodo</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per raggiungere un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risultato di interesse pubblico</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b) la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copertura dei fabbisogni finanziari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connessi alla realizzazione del progetto proviene in misura significativa da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risorse reperite dalla parte privata</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anche in ragione del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rischio operativo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assunto dalla medesima;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c)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alla parte privata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spetta il compito di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realizzare e gestire il progetto</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mentre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alla parte pubblica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quello di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definire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gli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obiettivi</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e di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verificarne l’attuazione</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d) il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rischio operativo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connesso alla realizzazione dei lavori o alla gestione dei servizi è allocato </a:t>
            </a:r>
            <a:r>
              <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rPr>
              <a:t>in capo al soggetto privato</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it-IT" dirty="0"/>
          </a:p>
        </p:txBody>
      </p:sp>
    </p:spTree>
    <p:extLst>
      <p:ext uri="{BB962C8B-B14F-4D97-AF65-F5344CB8AC3E}">
        <p14:creationId xmlns:p14="http://schemas.microsoft.com/office/powerpoint/2010/main" val="2063768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C3153-691B-C1A8-4642-78179E32CF57}"/>
              </a:ext>
            </a:extLst>
          </p:cNvPr>
          <p:cNvSpPr>
            <a:spLocks noGrp="1"/>
          </p:cNvSpPr>
          <p:nvPr>
            <p:ph type="title"/>
          </p:nvPr>
        </p:nvSpPr>
        <p:spPr>
          <a:xfrm>
            <a:off x="63374" y="805758"/>
            <a:ext cx="12128626" cy="552262"/>
          </a:xfrm>
        </p:spPr>
        <p:txBody>
          <a:bodyPr>
            <a:noAutofit/>
          </a:bodyPr>
          <a:lstStyle/>
          <a:p>
            <a:pPr algn="just"/>
            <a:r>
              <a:rPr lang="it-IT" sz="3200" b="1" dirty="0">
                <a:latin typeface="+mn-lt"/>
                <a:ea typeface="+mn-ea"/>
                <a:cs typeface="+mn-cs"/>
              </a:rPr>
              <a:t>B. </a:t>
            </a:r>
            <a:r>
              <a:rPr lang="it-IT" sz="3200" dirty="0">
                <a:latin typeface="+mn-lt"/>
                <a:ea typeface="+mn-ea"/>
                <a:cs typeface="+mn-cs"/>
              </a:rPr>
              <a:t>Previsione di un apposito strumento di programmazione (art 175):</a:t>
            </a:r>
          </a:p>
        </p:txBody>
      </p:sp>
      <p:sp>
        <p:nvSpPr>
          <p:cNvPr id="3" name="Segnaposto contenuto 2">
            <a:extLst>
              <a:ext uri="{FF2B5EF4-FFF2-40B4-BE49-F238E27FC236}">
                <a16:creationId xmlns:a16="http://schemas.microsoft.com/office/drawing/2014/main" id="{E9EC4D00-ACB9-F00F-EF1C-855DEA375C8D}"/>
              </a:ext>
            </a:extLst>
          </p:cNvPr>
          <p:cNvSpPr>
            <a:spLocks noGrp="1"/>
          </p:cNvSpPr>
          <p:nvPr>
            <p:ph idx="1"/>
          </p:nvPr>
        </p:nvSpPr>
        <p:spPr>
          <a:xfrm>
            <a:off x="63374" y="1455298"/>
            <a:ext cx="12059216" cy="4721665"/>
          </a:xfrm>
        </p:spPr>
        <p:txBody>
          <a:bodyPr>
            <a:normAutofit/>
          </a:bodyPr>
          <a:lstStyle/>
          <a:p>
            <a:pPr marL="0" indent="0" algn="just">
              <a:buNone/>
            </a:pPr>
            <a:endParaRPr lang="it-IT" sz="3000" i="1" dirty="0"/>
          </a:p>
          <a:p>
            <a:pPr marL="0" indent="0" algn="just">
              <a:buNone/>
            </a:pPr>
            <a:r>
              <a:rPr lang="it-IT" sz="3000" i="1" dirty="0"/>
              <a:t>«Le pubbliche amministrazioni adottano il </a:t>
            </a:r>
            <a:r>
              <a:rPr lang="it-IT" sz="3000" b="1" i="1" dirty="0"/>
              <a:t>programma triennale delle esigenze pubbliche</a:t>
            </a:r>
            <a:r>
              <a:rPr lang="it-IT" sz="3000" i="1" dirty="0"/>
              <a:t> idonee a essere soddisfatte attraverso forme di partenariato pubblico-privato.</a:t>
            </a:r>
          </a:p>
          <a:p>
            <a:pPr marL="0" indent="0" algn="just">
              <a:buNone/>
            </a:pPr>
            <a:r>
              <a:rPr lang="it-IT" sz="3000" i="1" dirty="0"/>
              <a:t>Nel programma triennale le pubbliche amministrazioni </a:t>
            </a:r>
            <a:r>
              <a:rPr lang="it-IT" sz="3000" b="1" i="1" dirty="0"/>
              <a:t>indicano</a:t>
            </a:r>
            <a:r>
              <a:rPr lang="it-IT" sz="3000" i="1" dirty="0"/>
              <a:t>, per ciascun progetto, le </a:t>
            </a:r>
            <a:r>
              <a:rPr lang="it-IT" sz="3000" b="1" i="1" dirty="0"/>
              <a:t>eventuali ragioni </a:t>
            </a:r>
            <a:r>
              <a:rPr lang="it-IT" sz="3000" i="1" dirty="0"/>
              <a:t>che giustificano l’applicazione del </a:t>
            </a:r>
            <a:r>
              <a:rPr lang="it-IT" sz="3000" b="1" i="1" dirty="0"/>
              <a:t>criterio premiale in luogo della prelazione</a:t>
            </a:r>
            <a:r>
              <a:rPr lang="it-IT" sz="3000" i="1" dirty="0"/>
              <a:t>.</a:t>
            </a:r>
          </a:p>
          <a:p>
            <a:pPr marL="0" indent="0" algn="just">
              <a:buNone/>
            </a:pPr>
            <a:r>
              <a:rPr lang="it-IT" sz="3000" i="1" dirty="0"/>
              <a:t>Il ricorso al partenariato pubblico – privato deve essere preceduto da una valutazione </a:t>
            </a:r>
            <a:r>
              <a:rPr lang="it-IT" sz="3000" b="1" i="1" dirty="0"/>
              <a:t>preliminare di convenienza e fattibilità</a:t>
            </a:r>
            <a:r>
              <a:rPr lang="it-IT" sz="3000" i="1" dirty="0"/>
              <a:t>…(…)»</a:t>
            </a:r>
          </a:p>
        </p:txBody>
      </p:sp>
    </p:spTree>
    <p:extLst>
      <p:ext uri="{BB962C8B-B14F-4D97-AF65-F5344CB8AC3E}">
        <p14:creationId xmlns:p14="http://schemas.microsoft.com/office/powerpoint/2010/main" val="67248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9765CCD0-491B-1560-586F-D45CE032EC69}"/>
              </a:ext>
            </a:extLst>
          </p:cNvPr>
          <p:cNvGraphicFramePr/>
          <p:nvPr>
            <p:extLst>
              <p:ext uri="{D42A27DB-BD31-4B8C-83A1-F6EECF244321}">
                <p14:modId xmlns:p14="http://schemas.microsoft.com/office/powerpoint/2010/main" val="3226271977"/>
              </p:ext>
            </p:extLst>
          </p:nvPr>
        </p:nvGraphicFramePr>
        <p:xfrm>
          <a:off x="0" y="1892174"/>
          <a:ext cx="12192000" cy="424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DBD3C3AD-3469-6658-5A29-84B3B75EAA37}"/>
              </a:ext>
            </a:extLst>
          </p:cNvPr>
          <p:cNvSpPr txBox="1"/>
          <p:nvPr/>
        </p:nvSpPr>
        <p:spPr>
          <a:xfrm>
            <a:off x="0" y="814812"/>
            <a:ext cx="12191999" cy="523220"/>
          </a:xfrm>
          <a:prstGeom prst="rect">
            <a:avLst/>
          </a:prstGeom>
          <a:noFill/>
        </p:spPr>
        <p:txBody>
          <a:bodyPr wrap="square" rtlCol="0">
            <a:spAutoFit/>
          </a:bodyPr>
          <a:lstStyle/>
          <a:p>
            <a:r>
              <a:rPr kumimoji="0" lang="it-IT" sz="2800" i="0" u="none" strike="noStrike" kern="1200" cap="none" spc="0" normalizeH="0" baseline="0" noProof="0" dirty="0">
                <a:ln>
                  <a:noFill/>
                </a:ln>
                <a:solidFill>
                  <a:prstClr val="black"/>
                </a:solidFill>
                <a:effectLst/>
                <a:uLnTx/>
                <a:uFillTx/>
                <a:latin typeface="Calibri Light" panose="020F0302020204030204"/>
                <a:ea typeface="+mj-ea"/>
                <a:cs typeface="+mj-cs"/>
              </a:rPr>
              <a:t>La</a:t>
            </a:r>
            <a:r>
              <a:rPr kumimoji="0" lang="it-IT" sz="28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it-IT" sz="2800" b="1" i="0" u="none" strike="noStrike" kern="1200" cap="none" spc="0" normalizeH="0" baseline="0" noProof="0" dirty="0">
                <a:ln>
                  <a:noFill/>
                </a:ln>
                <a:solidFill>
                  <a:prstClr val="black"/>
                </a:solidFill>
                <a:effectLst/>
                <a:uLnTx/>
                <a:uFillTx/>
                <a:latin typeface="Berlin Sans FB Demi" panose="020E0802020502020306" pitchFamily="34" charset="0"/>
                <a:ea typeface="+mj-ea"/>
                <a:cs typeface="+mj-cs"/>
              </a:rPr>
              <a:t>valutazione preliminare di convenienza e fattibilità  </a:t>
            </a:r>
            <a:r>
              <a:rPr kumimoji="0" lang="it-IT" sz="2800" i="0" u="none" strike="noStrike" kern="1200" cap="none" spc="0" normalizeH="0" baseline="0" noProof="0" dirty="0">
                <a:ln>
                  <a:noFill/>
                </a:ln>
                <a:solidFill>
                  <a:prstClr val="black"/>
                </a:solidFill>
                <a:effectLst/>
                <a:uLnTx/>
                <a:uFillTx/>
                <a:latin typeface="Calibri Light" panose="020F0302020204030204"/>
                <a:ea typeface="+mj-ea"/>
                <a:cs typeface="+mj-cs"/>
              </a:rPr>
              <a:t>deve valutare:</a:t>
            </a:r>
            <a:endParaRPr lang="it-IT" dirty="0"/>
          </a:p>
        </p:txBody>
      </p:sp>
    </p:spTree>
    <p:extLst>
      <p:ext uri="{BB962C8B-B14F-4D97-AF65-F5344CB8AC3E}">
        <p14:creationId xmlns:p14="http://schemas.microsoft.com/office/powerpoint/2010/main" val="6871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72C12D-0B07-1CE9-ACBA-1850A40B7904}"/>
              </a:ext>
            </a:extLst>
          </p:cNvPr>
          <p:cNvSpPr txBox="1"/>
          <p:nvPr/>
        </p:nvSpPr>
        <p:spPr>
          <a:xfrm>
            <a:off x="1" y="851026"/>
            <a:ext cx="12192000" cy="5232202"/>
          </a:xfrm>
          <a:prstGeom prst="rect">
            <a:avLst/>
          </a:prstGeom>
          <a:noFill/>
        </p:spPr>
        <p:txBody>
          <a:bodyPr wrap="square" rtlCol="0">
            <a:spAutoFit/>
          </a:bodyPr>
          <a:lstStyle/>
          <a:p>
            <a:pPr algn="just"/>
            <a:r>
              <a:rPr lang="it-IT" sz="2800" b="1" dirty="0"/>
              <a:t>C.</a:t>
            </a:r>
            <a:r>
              <a:rPr lang="it-IT" sz="2800" dirty="0"/>
              <a:t> …i pareri del </a:t>
            </a:r>
            <a:r>
              <a:rPr lang="it-IT" sz="2800" b="1" dirty="0"/>
              <a:t>DIPE</a:t>
            </a:r>
            <a:r>
              <a:rPr lang="it-IT" sz="2800" dirty="0"/>
              <a:t> e del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Ministero dell’economia e delle finanze - Dipartimento della Ragioneria generale dello Stato</a:t>
            </a:r>
            <a:endParaRPr lang="it-IT" sz="2800" dirty="0"/>
          </a:p>
          <a:p>
            <a:pPr algn="just"/>
            <a:endParaRPr lang="it-IT" dirty="0"/>
          </a:p>
          <a:p>
            <a:pPr marL="342900" indent="-342900" algn="just">
              <a:buFont typeface="Wingdings" panose="05000000000000000000" pitchFamily="2" charset="2"/>
              <a:buChar char="q"/>
            </a:pPr>
            <a:r>
              <a:rPr lang="it-IT" sz="2400" dirty="0"/>
              <a:t>Nei casi di </a:t>
            </a:r>
            <a:r>
              <a:rPr lang="it-IT" sz="2400" b="1" dirty="0"/>
              <a:t>progetti di interesse statale </a:t>
            </a:r>
            <a:r>
              <a:rPr lang="it-IT" sz="2400" dirty="0"/>
              <a:t>oppure di </a:t>
            </a:r>
            <a:r>
              <a:rPr lang="it-IT" sz="2400" b="1" dirty="0"/>
              <a:t>progetti finanziati con contributo a carico dello Stato</a:t>
            </a:r>
            <a:r>
              <a:rPr lang="it-IT" sz="2400" dirty="0"/>
              <a:t>, per i quali non sia già previsto che si esprima il CIPESS, gli </a:t>
            </a:r>
            <a:r>
              <a:rPr lang="it-IT" sz="2400" b="1" dirty="0"/>
              <a:t>enti concedenti </a:t>
            </a:r>
            <a:r>
              <a:rPr lang="it-IT" sz="2400" dirty="0"/>
              <a:t>interessati a sviluppare i progetti secondo la formula del partenariato pubblico-privato, il cui ammontare dei lavori o dei servizi sia di </a:t>
            </a:r>
            <a:r>
              <a:rPr lang="it-IT" sz="2400" b="1" dirty="0"/>
              <a:t>importo superiore a 10 milioni di euro </a:t>
            </a:r>
            <a:r>
              <a:rPr lang="it-IT" sz="2400" dirty="0"/>
              <a:t>richiedono un </a:t>
            </a:r>
            <a:r>
              <a:rPr lang="it-IT" sz="2400" b="1" dirty="0"/>
              <a:t>parere preventivo, non vincolante</a:t>
            </a:r>
            <a:r>
              <a:rPr lang="it-IT" sz="2400" i="1" dirty="0"/>
              <a:t>,</a:t>
            </a:r>
            <a:r>
              <a:rPr lang="it-IT" sz="2400" dirty="0"/>
              <a:t> per la valutazione preliminare di convenienza e di fattibilità, al Dipartimento per la programmazione e il coordinamento della politica economica (DIPE) della Presidenza del Consiglio dei ministri e al Ministero dell’economia e delle finanze - Dipartimento della Ragioneria generale dello Stato. </a:t>
            </a:r>
          </a:p>
          <a:p>
            <a:pPr marL="342900" indent="-342900">
              <a:buFont typeface="Wingdings" panose="05000000000000000000" pitchFamily="2" charset="2"/>
              <a:buChar char="q"/>
            </a:pPr>
            <a:endParaRPr lang="it-IT" sz="2400" dirty="0"/>
          </a:p>
          <a:p>
            <a:pPr marL="342900" indent="-342900" algn="just">
              <a:buFont typeface="Wingdings" panose="05000000000000000000" pitchFamily="2" charset="2"/>
              <a:buChar char="q"/>
            </a:pPr>
            <a:r>
              <a:rPr lang="it-IT" sz="2400" dirty="0"/>
              <a:t>Le </a:t>
            </a:r>
            <a:r>
              <a:rPr lang="it-IT" sz="2400" b="1" dirty="0"/>
              <a:t>regioni</a:t>
            </a:r>
            <a:r>
              <a:rPr lang="it-IT" sz="2400" dirty="0"/>
              <a:t> e gli </a:t>
            </a:r>
            <a:r>
              <a:rPr lang="it-IT" sz="2400" b="1" dirty="0"/>
              <a:t>enti locali </a:t>
            </a:r>
            <a:r>
              <a:rPr lang="it-IT" sz="2400" dirty="0"/>
              <a:t>possono </a:t>
            </a:r>
            <a:r>
              <a:rPr lang="it-IT" sz="2400" b="1" dirty="0"/>
              <a:t>richiedere il parere </a:t>
            </a:r>
            <a:r>
              <a:rPr lang="it-IT" sz="2400" dirty="0"/>
              <a:t>del DIPE quando la </a:t>
            </a:r>
            <a:r>
              <a:rPr lang="it-IT" sz="2400" b="1" dirty="0"/>
              <a:t>complessità</a:t>
            </a:r>
            <a:r>
              <a:rPr lang="it-IT" sz="2400" dirty="0"/>
              <a:t> dell’operazione contrattuale lo richieda.</a:t>
            </a:r>
          </a:p>
        </p:txBody>
      </p:sp>
    </p:spTree>
    <p:extLst>
      <p:ext uri="{BB962C8B-B14F-4D97-AF65-F5344CB8AC3E}">
        <p14:creationId xmlns:p14="http://schemas.microsoft.com/office/powerpoint/2010/main" val="114561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C04120A-8E4D-536A-3304-9068E9DBD523}"/>
              </a:ext>
            </a:extLst>
          </p:cNvPr>
          <p:cNvSpPr txBox="1"/>
          <p:nvPr/>
        </p:nvSpPr>
        <p:spPr>
          <a:xfrm>
            <a:off x="0" y="814811"/>
            <a:ext cx="12192000" cy="5355312"/>
          </a:xfrm>
          <a:prstGeom prst="rect">
            <a:avLst/>
          </a:prstGeom>
          <a:noFill/>
        </p:spPr>
        <p:txBody>
          <a:bodyPr wrap="square" rtlCol="0">
            <a:spAutoFit/>
          </a:bodyPr>
          <a:lstStyle/>
          <a:p>
            <a:r>
              <a:rPr lang="it-IT" sz="2800" b="1" dirty="0"/>
              <a:t>D.</a:t>
            </a:r>
            <a:r>
              <a:rPr lang="it-IT" sz="2800" dirty="0"/>
              <a:t> Due importanti novità in ordine ai </a:t>
            </a:r>
            <a:r>
              <a:rPr lang="it-IT" sz="2800" b="1" dirty="0"/>
              <a:t>soggetti coinvolti</a:t>
            </a:r>
            <a:r>
              <a:rPr lang="it-IT" sz="2800" dirty="0"/>
              <a:t> alla realizzazione delle operazioni di PPP:</a:t>
            </a:r>
          </a:p>
          <a:p>
            <a:pPr marL="457200" indent="-457200">
              <a:buFont typeface="Wingdings" panose="05000000000000000000" pitchFamily="2" charset="2"/>
              <a:buChar char="Ø"/>
            </a:pPr>
            <a:r>
              <a:rPr lang="it-IT" sz="2800" dirty="0"/>
              <a:t>Gli </a:t>
            </a:r>
            <a:r>
              <a:rPr lang="it-IT" sz="2800" b="1" dirty="0"/>
              <a:t>enti concedenti qualificati </a:t>
            </a:r>
            <a:r>
              <a:rPr lang="it-IT" sz="2800" dirty="0"/>
              <a:t>a stipulare contratti di PPP si distinguono in tre fasce di importo (rinvio all’art 63):</a:t>
            </a:r>
          </a:p>
          <a:p>
            <a:pPr marL="1428750" lvl="2" indent="-514350">
              <a:buAutoNum type="alphaLcParenR"/>
            </a:pPr>
            <a:r>
              <a:rPr lang="it-IT" i="1" dirty="0"/>
              <a:t>qualificazione base o di primo livello, per servizi e forniture fino alla soglia di 750.000 euro e per lavori fino a 1 milione di euro;</a:t>
            </a:r>
          </a:p>
          <a:p>
            <a:pPr marL="1428750" lvl="2" indent="-514350">
              <a:buAutoNum type="alphaLcParenR"/>
            </a:pPr>
            <a:r>
              <a:rPr lang="it-IT" i="1" dirty="0"/>
              <a:t>qualificazione intermedia o di secondo livello, per servizi e forniture fino a 5 milioni di euro e per lavori fino alla soglia di cui all’articolo 14;</a:t>
            </a:r>
          </a:p>
          <a:p>
            <a:pPr marL="1428750" lvl="2" indent="-514350">
              <a:buAutoNum type="alphaLcParenR"/>
            </a:pPr>
            <a:r>
              <a:rPr lang="it-IT" i="1" dirty="0"/>
              <a:t>qualificazione avanzata o di terzo livello, senza limiti di importo</a:t>
            </a:r>
          </a:p>
          <a:p>
            <a:pPr marL="457200" indent="-457200" algn="just">
              <a:buFont typeface="Wingdings" panose="05000000000000000000" pitchFamily="2" charset="2"/>
              <a:buChar char="Ø"/>
            </a:pPr>
            <a:r>
              <a:rPr lang="it-IT" sz="2800" dirty="0"/>
              <a:t> E’ nominato il </a:t>
            </a:r>
            <a:r>
              <a:rPr lang="it-IT" sz="2800" b="1" dirty="0"/>
              <a:t>Responsabile Unico del progetto di partenariato</a:t>
            </a:r>
            <a:r>
              <a:rPr lang="it-IT" sz="2800" dirty="0"/>
              <a:t>,</a:t>
            </a:r>
            <a:r>
              <a:rPr lang="it-IT" sz="2800" b="1" dirty="0"/>
              <a:t> </a:t>
            </a:r>
            <a:r>
              <a:rPr lang="it-IT" sz="2800" dirty="0"/>
              <a:t>sentito l’operatore economico,</a:t>
            </a:r>
            <a:r>
              <a:rPr lang="it-IT" sz="2800" b="1" dirty="0"/>
              <a:t> </a:t>
            </a:r>
            <a:r>
              <a:rPr lang="it-IT" sz="2800" dirty="0"/>
              <a:t>per coordinare e controllare, sotto il profilo tecnico e contabile, l’esecuzione del contratto, verificando costantemente il rispetto dei livelli di qualità e quantità delle prestazioni in ogni fase di esecuzione del contratto di partenariato pubblico – privato.</a:t>
            </a:r>
          </a:p>
        </p:txBody>
      </p:sp>
    </p:spTree>
    <p:extLst>
      <p:ext uri="{BB962C8B-B14F-4D97-AF65-F5344CB8AC3E}">
        <p14:creationId xmlns:p14="http://schemas.microsoft.com/office/powerpoint/2010/main" val="3339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6F4704-0B90-59B1-ED27-0EFA54AF1808}"/>
              </a:ext>
            </a:extLst>
          </p:cNvPr>
          <p:cNvSpPr>
            <a:spLocks noGrp="1"/>
          </p:cNvSpPr>
          <p:nvPr>
            <p:ph type="title"/>
          </p:nvPr>
        </p:nvSpPr>
        <p:spPr>
          <a:xfrm>
            <a:off x="6868" y="779597"/>
            <a:ext cx="12185131" cy="750440"/>
          </a:xfrm>
        </p:spPr>
        <p:txBody>
          <a:bodyPr>
            <a:normAutofit/>
          </a:bodyPr>
          <a:lstStyle/>
          <a:p>
            <a:pPr algn="ctr"/>
            <a:r>
              <a:rPr lang="it-IT" b="1" dirty="0"/>
              <a:t>PRINCIPALI FONTI NORMATIVE</a:t>
            </a:r>
          </a:p>
        </p:txBody>
      </p:sp>
      <p:sp>
        <p:nvSpPr>
          <p:cNvPr id="3" name="Segnaposto testo 2">
            <a:extLst>
              <a:ext uri="{FF2B5EF4-FFF2-40B4-BE49-F238E27FC236}">
                <a16:creationId xmlns:a16="http://schemas.microsoft.com/office/drawing/2014/main" id="{4D5B9E70-C57E-9003-0F12-E5FCB8463437}"/>
              </a:ext>
            </a:extLst>
          </p:cNvPr>
          <p:cNvSpPr>
            <a:spLocks noGrp="1"/>
          </p:cNvSpPr>
          <p:nvPr>
            <p:ph type="body" idx="1"/>
          </p:nvPr>
        </p:nvSpPr>
        <p:spPr>
          <a:xfrm>
            <a:off x="0" y="1312752"/>
            <a:ext cx="6172201" cy="750441"/>
          </a:xfrm>
        </p:spPr>
        <p:txBody>
          <a:bodyPr>
            <a:normAutofit lnSpcReduction="10000"/>
          </a:bodyPr>
          <a:lstStyle/>
          <a:p>
            <a:r>
              <a:rPr lang="it-IT" sz="4400" dirty="0"/>
              <a:t>Sovranazionali</a:t>
            </a:r>
          </a:p>
        </p:txBody>
      </p:sp>
      <p:sp>
        <p:nvSpPr>
          <p:cNvPr id="4" name="Segnaposto contenuto 3">
            <a:extLst>
              <a:ext uri="{FF2B5EF4-FFF2-40B4-BE49-F238E27FC236}">
                <a16:creationId xmlns:a16="http://schemas.microsoft.com/office/drawing/2014/main" id="{A3C4A0D6-6284-BED6-1D3C-B97BF25AC753}"/>
              </a:ext>
            </a:extLst>
          </p:cNvPr>
          <p:cNvSpPr>
            <a:spLocks noGrp="1"/>
          </p:cNvSpPr>
          <p:nvPr>
            <p:ph sz="half" idx="2"/>
          </p:nvPr>
        </p:nvSpPr>
        <p:spPr>
          <a:xfrm>
            <a:off x="6868" y="1937442"/>
            <a:ext cx="6165331" cy="4252221"/>
          </a:xfrm>
        </p:spPr>
        <p:txBody>
          <a:bodyPr>
            <a:normAutofit fontScale="85000" lnSpcReduction="20000"/>
          </a:bodyPr>
          <a:lstStyle/>
          <a:p>
            <a:pPr algn="just"/>
            <a:r>
              <a:rPr lang="it-IT" dirty="0"/>
              <a:t>LIBRO VERDE della Commissione Europea del 30 aprile 2004 (base definitoria e fonte disciplinare)</a:t>
            </a:r>
          </a:p>
          <a:p>
            <a:pPr algn="just"/>
            <a:r>
              <a:rPr lang="it-IT" dirty="0"/>
              <a:t>COMUNICAZIONE della Commissione Europea 2009 (nuove finalità)</a:t>
            </a:r>
          </a:p>
          <a:p>
            <a:pPr algn="just"/>
            <a:r>
              <a:rPr lang="it-IT" dirty="0"/>
              <a:t>DIRETTIVA 2014/23/UE del Parlamento e del Consiglio del 26 febbraio 2014 (per la prima volta, norme ad hoc sull’aggiudicazione delle concessioni)</a:t>
            </a:r>
          </a:p>
          <a:p>
            <a:pPr algn="just"/>
            <a:r>
              <a:rPr lang="it-IT" dirty="0"/>
              <a:t>REG. UE 1060/2021 (disposizioni comuni su fondi strutturali e di investimento europei)</a:t>
            </a:r>
          </a:p>
          <a:p>
            <a:pPr algn="just"/>
            <a:r>
              <a:rPr lang="it-IT" dirty="0"/>
              <a:t>DECISIONI EUROSTAT (aspetti contabili e statistici)</a:t>
            </a:r>
          </a:p>
        </p:txBody>
      </p:sp>
      <p:sp>
        <p:nvSpPr>
          <p:cNvPr id="5" name="Segnaposto testo 4">
            <a:extLst>
              <a:ext uri="{FF2B5EF4-FFF2-40B4-BE49-F238E27FC236}">
                <a16:creationId xmlns:a16="http://schemas.microsoft.com/office/drawing/2014/main" id="{4F70872E-8ACB-8D48-AE9B-82C8C911C930}"/>
              </a:ext>
            </a:extLst>
          </p:cNvPr>
          <p:cNvSpPr>
            <a:spLocks noGrp="1"/>
          </p:cNvSpPr>
          <p:nvPr>
            <p:ph type="body" sz="quarter" idx="3"/>
          </p:nvPr>
        </p:nvSpPr>
        <p:spPr>
          <a:xfrm>
            <a:off x="6172198" y="1421395"/>
            <a:ext cx="6019801" cy="641798"/>
          </a:xfrm>
        </p:spPr>
        <p:txBody>
          <a:bodyPr>
            <a:normAutofit lnSpcReduction="10000"/>
          </a:bodyPr>
          <a:lstStyle/>
          <a:p>
            <a:r>
              <a:rPr lang="it-IT" sz="4400" dirty="0"/>
              <a:t>Nazionali</a:t>
            </a:r>
          </a:p>
        </p:txBody>
      </p:sp>
      <p:sp>
        <p:nvSpPr>
          <p:cNvPr id="6" name="Segnaposto contenuto 5">
            <a:extLst>
              <a:ext uri="{FF2B5EF4-FFF2-40B4-BE49-F238E27FC236}">
                <a16:creationId xmlns:a16="http://schemas.microsoft.com/office/drawing/2014/main" id="{EF9F538C-2BD2-4A9D-68DF-7F7E7FB66FF4}"/>
              </a:ext>
            </a:extLst>
          </p:cNvPr>
          <p:cNvSpPr>
            <a:spLocks noGrp="1"/>
          </p:cNvSpPr>
          <p:nvPr>
            <p:ph sz="quarter" idx="4"/>
          </p:nvPr>
        </p:nvSpPr>
        <p:spPr>
          <a:xfrm>
            <a:off x="6172198" y="1937442"/>
            <a:ext cx="6019802" cy="4252221"/>
          </a:xfrm>
        </p:spPr>
        <p:txBody>
          <a:bodyPr>
            <a:normAutofit fontScale="85000" lnSpcReduction="20000"/>
          </a:bodyPr>
          <a:lstStyle/>
          <a:p>
            <a:pPr algn="just"/>
            <a:r>
              <a:rPr lang="it-IT" dirty="0"/>
              <a:t>D.lgs. 50/20176</a:t>
            </a:r>
          </a:p>
          <a:p>
            <a:pPr algn="just"/>
            <a:r>
              <a:rPr lang="it-IT" dirty="0"/>
              <a:t>Legge di bilancio 2019 (l. 145 del 30.12.2018)</a:t>
            </a:r>
          </a:p>
          <a:p>
            <a:pPr algn="just"/>
            <a:r>
              <a:rPr lang="it-IT" dirty="0"/>
              <a:t>Legge di bilancio 2020 (l. 160 del 27.12.2019)</a:t>
            </a:r>
          </a:p>
          <a:p>
            <a:pPr algn="just"/>
            <a:r>
              <a:rPr lang="it-IT" dirty="0"/>
              <a:t>Decreto Sblocca cantieri (</a:t>
            </a:r>
            <a:r>
              <a:rPr lang="it-IT" dirty="0" err="1"/>
              <a:t>d.l.</a:t>
            </a:r>
            <a:r>
              <a:rPr lang="it-IT" dirty="0"/>
              <a:t> 18.04.2019 n. 32)</a:t>
            </a:r>
          </a:p>
          <a:p>
            <a:pPr algn="just"/>
            <a:r>
              <a:rPr lang="it-IT" dirty="0"/>
              <a:t>Decreto – legge Semplificazioni (</a:t>
            </a:r>
            <a:r>
              <a:rPr lang="it-IT" dirty="0" err="1"/>
              <a:t>d.l.</a:t>
            </a:r>
            <a:r>
              <a:rPr lang="it-IT" dirty="0"/>
              <a:t> 16.07.2020 n. 76)</a:t>
            </a:r>
          </a:p>
        </p:txBody>
      </p:sp>
    </p:spTree>
    <p:extLst>
      <p:ext uri="{BB962C8B-B14F-4D97-AF65-F5344CB8AC3E}">
        <p14:creationId xmlns:p14="http://schemas.microsoft.com/office/powerpoint/2010/main" val="1493774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3BAA60-ACE2-7AAC-FC36-B757D24F617E}"/>
              </a:ext>
            </a:extLst>
          </p:cNvPr>
          <p:cNvSpPr>
            <a:spLocks noGrp="1"/>
          </p:cNvSpPr>
          <p:nvPr>
            <p:ph type="title"/>
          </p:nvPr>
        </p:nvSpPr>
        <p:spPr>
          <a:xfrm>
            <a:off x="72429" y="787650"/>
            <a:ext cx="4635374" cy="1023043"/>
          </a:xfrm>
        </p:spPr>
        <p:txBody>
          <a:bodyPr/>
          <a:lstStyle/>
          <a:p>
            <a:pPr marL="0" marR="0" lvl="0" indent="0" defTabSz="914400" rtl="0" eaLnBrk="1" fontAlgn="auto" latinLnBrk="0" hangingPunct="1">
              <a:lnSpc>
                <a:spcPct val="90000"/>
              </a:lnSpc>
              <a:spcBef>
                <a:spcPts val="1000"/>
              </a:spcBef>
              <a:spcAft>
                <a:spcPts val="0"/>
              </a:spcAft>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t>Concessione di lavori</a:t>
            </a:r>
            <a:b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it-IT" dirty="0"/>
          </a:p>
        </p:txBody>
      </p:sp>
      <p:sp>
        <p:nvSpPr>
          <p:cNvPr id="3" name="Segnaposto contenuto 2">
            <a:extLst>
              <a:ext uri="{FF2B5EF4-FFF2-40B4-BE49-F238E27FC236}">
                <a16:creationId xmlns:a16="http://schemas.microsoft.com/office/drawing/2014/main" id="{09BFDAD4-CCBA-D30E-10AC-F2C80B0418C3}"/>
              </a:ext>
            </a:extLst>
          </p:cNvPr>
          <p:cNvSpPr>
            <a:spLocks noGrp="1"/>
          </p:cNvSpPr>
          <p:nvPr>
            <p:ph idx="1"/>
          </p:nvPr>
        </p:nvSpPr>
        <p:spPr>
          <a:xfrm>
            <a:off x="4707803" y="851027"/>
            <a:ext cx="7484197" cy="5423024"/>
          </a:xfrm>
        </p:spPr>
        <p:txBody>
          <a:bodyPr/>
          <a:lstStyle/>
          <a:p>
            <a:endParaRPr lang="it-IT" dirty="0"/>
          </a:p>
          <a:p>
            <a:endParaRPr lang="it-IT" dirty="0"/>
          </a:p>
          <a:p>
            <a:endParaRPr lang="it-IT" dirty="0"/>
          </a:p>
        </p:txBody>
      </p:sp>
      <p:sp>
        <p:nvSpPr>
          <p:cNvPr id="4" name="Segnaposto testo 3">
            <a:extLst>
              <a:ext uri="{FF2B5EF4-FFF2-40B4-BE49-F238E27FC236}">
                <a16:creationId xmlns:a16="http://schemas.microsoft.com/office/drawing/2014/main" id="{EF1E2202-E8E1-86E2-48BF-28DD557A9D5F}"/>
              </a:ext>
            </a:extLst>
          </p:cNvPr>
          <p:cNvSpPr>
            <a:spLocks noGrp="1"/>
          </p:cNvSpPr>
          <p:nvPr>
            <p:ph type="body" sz="half" idx="2"/>
          </p:nvPr>
        </p:nvSpPr>
        <p:spPr>
          <a:xfrm>
            <a:off x="0" y="1403287"/>
            <a:ext cx="4772025" cy="4465701"/>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Oggetto della concessione: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Progettazione di livello definitivo e/o esecutivo dell’opera;</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Esecuzione dell’opera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Corrispettivo: diritto di gestire le opere o tale diritto accompagnato a un prezzo.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Assunzione in capo al concessionario del </a:t>
            </a: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rischio operativo</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legato alla gestione dell’opera</a:t>
            </a:r>
          </a:p>
          <a:p>
            <a:endParaRPr lang="it-IT" dirty="0"/>
          </a:p>
        </p:txBody>
      </p:sp>
      <p:sp>
        <p:nvSpPr>
          <p:cNvPr id="9" name="CasellaDiTesto 8">
            <a:extLst>
              <a:ext uri="{FF2B5EF4-FFF2-40B4-BE49-F238E27FC236}">
                <a16:creationId xmlns:a16="http://schemas.microsoft.com/office/drawing/2014/main" id="{D42B3C4C-6232-CBB4-440B-1271CE86C977}"/>
              </a:ext>
            </a:extLst>
          </p:cNvPr>
          <p:cNvSpPr txBox="1"/>
          <p:nvPr/>
        </p:nvSpPr>
        <p:spPr>
          <a:xfrm>
            <a:off x="5947276" y="851027"/>
            <a:ext cx="6244724" cy="830997"/>
          </a:xfrm>
          <a:prstGeom prst="rect">
            <a:avLst/>
          </a:prstGeom>
          <a:noFill/>
        </p:spPr>
        <p:txBody>
          <a:bodyPr wrap="square" rtlCol="0">
            <a:spAutoFit/>
          </a:bodyPr>
          <a:lstStyle/>
          <a:p>
            <a:pPr algn="just"/>
            <a:endParaRPr lang="it-IT" sz="2000" dirty="0"/>
          </a:p>
          <a:p>
            <a:pPr algn="just"/>
            <a:endParaRPr lang="it-IT" sz="2800" dirty="0"/>
          </a:p>
        </p:txBody>
      </p:sp>
      <p:sp>
        <p:nvSpPr>
          <p:cNvPr id="11" name="CasellaDiTesto 10">
            <a:extLst>
              <a:ext uri="{FF2B5EF4-FFF2-40B4-BE49-F238E27FC236}">
                <a16:creationId xmlns:a16="http://schemas.microsoft.com/office/drawing/2014/main" id="{A815FE05-4F02-5A93-EA92-03897720F92A}"/>
              </a:ext>
            </a:extLst>
          </p:cNvPr>
          <p:cNvSpPr txBox="1"/>
          <p:nvPr/>
        </p:nvSpPr>
        <p:spPr>
          <a:xfrm>
            <a:off x="4844454" y="851027"/>
            <a:ext cx="7347545" cy="49521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t>Concessione dei servizi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Oggetto: fornitura e gestione di servizi (tutti i servizi idonei a essere gestiti economicamente, con un accollo totale o parziale dei costi in capo all’utenza e con conseguente assunzione dei rischi della gestione in capo al concessionario)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Corrispettivo: diritto di gestire i servizi o tale diritto accompagnato da un prezzo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Assunzione</a:t>
            </a: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in capo al concessionario del </a:t>
            </a:r>
            <a:r>
              <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rPr>
              <a:t>rischio operativo </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legato alla gestione dell’opera.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94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0F13D7-D986-728E-A184-87D912AF5B21}"/>
              </a:ext>
            </a:extLst>
          </p:cNvPr>
          <p:cNvSpPr>
            <a:spLocks noGrp="1"/>
          </p:cNvSpPr>
          <p:nvPr>
            <p:ph type="title"/>
          </p:nvPr>
        </p:nvSpPr>
        <p:spPr>
          <a:xfrm>
            <a:off x="0" y="832919"/>
            <a:ext cx="12192000" cy="857769"/>
          </a:xfrm>
        </p:spPr>
        <p:txBody>
          <a:bodyPr>
            <a:normAutofit/>
          </a:bodyPr>
          <a:lstStyle/>
          <a:p>
            <a:pPr algn="ctr"/>
            <a:r>
              <a:rPr lang="it-IT" b="1" dirty="0"/>
              <a:t>Caratteristiche comuni</a:t>
            </a:r>
          </a:p>
        </p:txBody>
      </p:sp>
      <p:sp>
        <p:nvSpPr>
          <p:cNvPr id="3" name="Segnaposto contenuto 2">
            <a:extLst>
              <a:ext uri="{FF2B5EF4-FFF2-40B4-BE49-F238E27FC236}">
                <a16:creationId xmlns:a16="http://schemas.microsoft.com/office/drawing/2014/main" id="{697C0691-5BFC-5021-BFFF-EFE64612983C}"/>
              </a:ext>
            </a:extLst>
          </p:cNvPr>
          <p:cNvSpPr>
            <a:spLocks noGrp="1"/>
          </p:cNvSpPr>
          <p:nvPr>
            <p:ph idx="1"/>
          </p:nvPr>
        </p:nvSpPr>
        <p:spPr>
          <a:xfrm>
            <a:off x="-45267" y="1774478"/>
            <a:ext cx="12282534" cy="4834551"/>
          </a:xfrm>
        </p:spPr>
        <p:txBody>
          <a:bodyPr>
            <a:normAutofit lnSpcReduction="10000"/>
          </a:bodyPr>
          <a:lstStyle/>
          <a:p>
            <a:r>
              <a:rPr lang="it-IT" dirty="0"/>
              <a:t>Complessità dell’</a:t>
            </a:r>
            <a:r>
              <a:rPr lang="it-IT" b="1" dirty="0"/>
              <a:t>oggetto</a:t>
            </a:r>
          </a:p>
          <a:p>
            <a:pPr algn="just"/>
            <a:r>
              <a:rPr lang="it-IT" dirty="0"/>
              <a:t>Centralità della fase di gestione dell’opera o del servizio e trasferimento del </a:t>
            </a:r>
            <a:r>
              <a:rPr lang="it-IT" b="1" dirty="0"/>
              <a:t>rischio operativo</a:t>
            </a:r>
            <a:r>
              <a:rPr lang="it-IT" dirty="0"/>
              <a:t> in capo al concessionario (in caso contrario si configurerebbe la fattispecie contrattuale dell’appalto)</a:t>
            </a:r>
          </a:p>
          <a:p>
            <a:pPr algn="just"/>
            <a:r>
              <a:rPr lang="it-IT" dirty="0"/>
              <a:t>Lunga </a:t>
            </a:r>
            <a:r>
              <a:rPr lang="it-IT" b="1" dirty="0"/>
              <a:t>durata</a:t>
            </a:r>
            <a:r>
              <a:rPr lang="it-IT" dirty="0"/>
              <a:t> del contratto (tempo in cui si può ragionevolmente prevedere che il concessionario recuperi gli investimenti effettuati nell’esecuzione dei lavori o dei servizi, insieme con un ritorno sul capitale investito)</a:t>
            </a:r>
          </a:p>
          <a:p>
            <a:pPr algn="just"/>
            <a:r>
              <a:rPr lang="it-IT" dirty="0"/>
              <a:t>Sono ammesse forme di </a:t>
            </a:r>
            <a:r>
              <a:rPr lang="it-IT" b="1" dirty="0"/>
              <a:t>contributo pubblico </a:t>
            </a:r>
            <a:r>
              <a:rPr lang="it-IT" dirty="0"/>
              <a:t>a titolo di prezzo volto a garantire l’equilibrio finanziario del concessionario (pagamento in denaro, cessione in proprietà o altro diritto reale di godimento di beni immobili, possibilità di gestire anche in via anticipata le opere purché tale opzione sia prevista dal bando di gara, ecc.)</a:t>
            </a:r>
          </a:p>
          <a:p>
            <a:pPr algn="just"/>
            <a:endParaRPr lang="it-IT" dirty="0"/>
          </a:p>
        </p:txBody>
      </p:sp>
    </p:spTree>
    <p:extLst>
      <p:ext uri="{BB962C8B-B14F-4D97-AF65-F5344CB8AC3E}">
        <p14:creationId xmlns:p14="http://schemas.microsoft.com/office/powerpoint/2010/main" val="325652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81E4C3E-53BA-85C1-B870-F1ECB4F7F6AC}"/>
              </a:ext>
            </a:extLst>
          </p:cNvPr>
          <p:cNvSpPr txBox="1"/>
          <p:nvPr/>
        </p:nvSpPr>
        <p:spPr>
          <a:xfrm>
            <a:off x="0" y="769546"/>
            <a:ext cx="12113537" cy="4555093"/>
          </a:xfrm>
          <a:prstGeom prst="rect">
            <a:avLst/>
          </a:prstGeom>
          <a:noFill/>
        </p:spPr>
        <p:txBody>
          <a:bodyPr wrap="square">
            <a:spAutoFit/>
          </a:bodyPr>
          <a:lstStyle/>
          <a:p>
            <a:r>
              <a:rPr lang="it-IT" sz="3200" b="1" i="0" dirty="0">
                <a:solidFill>
                  <a:srgbClr val="005586"/>
                </a:solidFill>
                <a:effectLst/>
                <a:latin typeface="Titillium Web" panose="00000500000000000000" pitchFamily="2" charset="0"/>
              </a:rPr>
              <a:t>Delibera ANAC n. 432 del 20 settembre 2022</a:t>
            </a:r>
          </a:p>
          <a:p>
            <a:endParaRPr lang="it-IT" b="1" dirty="0">
              <a:solidFill>
                <a:srgbClr val="005586"/>
              </a:solidFill>
              <a:latin typeface="Titillium Web" panose="00000500000000000000" pitchFamily="2" charset="0"/>
            </a:endParaRPr>
          </a:p>
          <a:p>
            <a:pPr algn="just"/>
            <a:r>
              <a:rPr lang="it-IT" sz="2400" b="1" i="0" dirty="0">
                <a:solidFill>
                  <a:srgbClr val="005586"/>
                </a:solidFill>
                <a:effectLst/>
                <a:latin typeface="Titillium Web" panose="00000500000000000000" pitchFamily="2" charset="0"/>
              </a:rPr>
              <a:t>Massima</a:t>
            </a:r>
          </a:p>
          <a:p>
            <a:pPr algn="just"/>
            <a:br>
              <a:rPr lang="it-IT" sz="2400" dirty="0"/>
            </a:br>
            <a:r>
              <a:rPr lang="it-IT" sz="2400" b="0" i="0" dirty="0">
                <a:solidFill>
                  <a:srgbClr val="005586"/>
                </a:solidFill>
                <a:effectLst/>
                <a:latin typeface="Titillium Web" panose="00000500000000000000" pitchFamily="2" charset="0"/>
              </a:rPr>
              <a:t>Se non incidono sulla finanza pubblica nazionale e non risultano in qualche modalità o forma a carico della pubblica amministrazione, </a:t>
            </a:r>
            <a:r>
              <a:rPr lang="it-IT" sz="2400" b="1" i="0" dirty="0">
                <a:solidFill>
                  <a:srgbClr val="005586"/>
                </a:solidFill>
                <a:effectLst/>
                <a:latin typeface="Titillium Web" panose="00000500000000000000" pitchFamily="2" charset="0"/>
              </a:rPr>
              <a:t>i finanziamenti a fondo perduto di provenienza euro-unitaria</a:t>
            </a:r>
            <a:r>
              <a:rPr lang="it-IT" sz="2400" b="0" i="0" dirty="0">
                <a:solidFill>
                  <a:srgbClr val="005586"/>
                </a:solidFill>
                <a:effectLst/>
                <a:latin typeface="Titillium Web" panose="00000500000000000000" pitchFamily="2" charset="0"/>
              </a:rPr>
              <a:t>, anche nell’ambito del PNRR, possono ritenersi </a:t>
            </a:r>
            <a:r>
              <a:rPr lang="it-IT" sz="2400" b="1" i="0" dirty="0">
                <a:solidFill>
                  <a:srgbClr val="005586"/>
                </a:solidFill>
                <a:effectLst/>
                <a:latin typeface="Titillium Web" panose="00000500000000000000" pitchFamily="2" charset="0"/>
              </a:rPr>
              <a:t>esclusi</a:t>
            </a:r>
            <a:r>
              <a:rPr lang="it-IT" sz="2400" b="0" i="0" dirty="0">
                <a:solidFill>
                  <a:srgbClr val="005586"/>
                </a:solidFill>
                <a:effectLst/>
                <a:latin typeface="Titillium Web" panose="00000500000000000000" pitchFamily="2" charset="0"/>
              </a:rPr>
              <a:t> dalle valutazioni in merito al “contributo pubblico” e, in particolare, al </a:t>
            </a:r>
            <a:r>
              <a:rPr lang="it-IT" sz="2400" b="1" i="0" dirty="0">
                <a:solidFill>
                  <a:srgbClr val="005586"/>
                </a:solidFill>
                <a:effectLst/>
                <a:latin typeface="Titillium Web" panose="00000500000000000000" pitchFamily="2" charset="0"/>
              </a:rPr>
              <a:t>perimetro del 49% </a:t>
            </a:r>
            <a:r>
              <a:rPr lang="it-IT" sz="2400" b="0" i="0" dirty="0">
                <a:solidFill>
                  <a:srgbClr val="005586"/>
                </a:solidFill>
                <a:effectLst/>
                <a:latin typeface="Titillium Web" panose="00000500000000000000" pitchFamily="2" charset="0"/>
              </a:rPr>
              <a:t>di cui agli articoli 165, comma 2, e 180, comma 6, del decreto legislativo 18 aprile 2016, n. 50 in quanto destinati a “nettare” la quota di investimento. In caso di distinzione tra risorse europee a fondo perduto (</a:t>
            </a:r>
            <a:r>
              <a:rPr lang="it-IT" sz="2400" b="0" i="0" dirty="0" err="1">
                <a:solidFill>
                  <a:srgbClr val="005586"/>
                </a:solidFill>
                <a:effectLst/>
                <a:latin typeface="Titillium Web" panose="00000500000000000000" pitchFamily="2" charset="0"/>
              </a:rPr>
              <a:t>grants</a:t>
            </a:r>
            <a:r>
              <a:rPr lang="it-IT" sz="2400" b="0" i="0" dirty="0">
                <a:solidFill>
                  <a:srgbClr val="005586"/>
                </a:solidFill>
                <a:effectLst/>
                <a:latin typeface="Titillium Web" panose="00000500000000000000" pitchFamily="2" charset="0"/>
              </a:rPr>
              <a:t>) e prestiti onerosi soggetti a obbligo di restituzione da parte dello Stato italiano (</a:t>
            </a:r>
            <a:r>
              <a:rPr lang="it-IT" sz="2400" b="0" i="0" dirty="0" err="1">
                <a:solidFill>
                  <a:srgbClr val="005586"/>
                </a:solidFill>
                <a:effectLst/>
                <a:latin typeface="Titillium Web" panose="00000500000000000000" pitchFamily="2" charset="0"/>
              </a:rPr>
              <a:t>loans</a:t>
            </a:r>
            <a:r>
              <a:rPr lang="it-IT" sz="2400" b="0" i="0" dirty="0">
                <a:solidFill>
                  <a:srgbClr val="005586"/>
                </a:solidFill>
                <a:effectLst/>
                <a:latin typeface="Titillium Web" panose="00000500000000000000" pitchFamily="2" charset="0"/>
              </a:rPr>
              <a:t>), la predetta indicazione si applica esclusivamente alle risorse europee a fondo perduto (</a:t>
            </a:r>
            <a:r>
              <a:rPr lang="it-IT" sz="2400" b="0" i="0" dirty="0" err="1">
                <a:solidFill>
                  <a:srgbClr val="005586"/>
                </a:solidFill>
                <a:effectLst/>
                <a:latin typeface="Titillium Web" panose="00000500000000000000" pitchFamily="2" charset="0"/>
              </a:rPr>
              <a:t>grants</a:t>
            </a:r>
            <a:r>
              <a:rPr lang="it-IT" sz="2400" b="0" i="0" dirty="0">
                <a:solidFill>
                  <a:srgbClr val="005586"/>
                </a:solidFill>
                <a:effectLst/>
                <a:latin typeface="Titillium Web" panose="00000500000000000000" pitchFamily="2" charset="0"/>
              </a:rPr>
              <a:t>).</a:t>
            </a:r>
            <a:endParaRPr lang="it-IT" sz="2400" dirty="0"/>
          </a:p>
        </p:txBody>
      </p:sp>
    </p:spTree>
    <p:extLst>
      <p:ext uri="{BB962C8B-B14F-4D97-AF65-F5344CB8AC3E}">
        <p14:creationId xmlns:p14="http://schemas.microsoft.com/office/powerpoint/2010/main" val="299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A130FDB-5984-7006-A789-6EB1D0870EF9}"/>
              </a:ext>
            </a:extLst>
          </p:cNvPr>
          <p:cNvSpPr txBox="1"/>
          <p:nvPr/>
        </p:nvSpPr>
        <p:spPr>
          <a:xfrm>
            <a:off x="0" y="0"/>
            <a:ext cx="12192000" cy="6478697"/>
          </a:xfrm>
          <a:prstGeom prst="rect">
            <a:avLst/>
          </a:prstGeom>
          <a:noFill/>
        </p:spPr>
        <p:txBody>
          <a:bodyPr wrap="square" rtlCol="0">
            <a:spAutoFit/>
          </a:bodyPr>
          <a:lstStyle/>
          <a:p>
            <a:pPr marR="0" lvl="0" algn="ctr" fontAlgn="base">
              <a:lnSpc>
                <a:spcPct val="90000"/>
              </a:lnSpc>
              <a:spcBef>
                <a:spcPct val="0"/>
              </a:spcBef>
              <a:spcAft>
                <a:spcPct val="0"/>
              </a:spcAft>
              <a:buClr>
                <a:srgbClr val="000066"/>
              </a:buClr>
              <a:buSzTx/>
              <a:tabLst/>
              <a:defRPr/>
            </a:pPr>
            <a:r>
              <a:rPr lang="it-IT" altLang="it-IT" sz="4400" b="1" dirty="0">
                <a:latin typeface="+mj-lt"/>
                <a:ea typeface="+mj-ea"/>
                <a:cs typeface="+mj-cs"/>
              </a:rPr>
              <a:t>Progetto di finanza</a:t>
            </a:r>
          </a:p>
          <a:p>
            <a:pPr marL="0" marR="0" lvl="0" indent="0" algn="just" defTabSz="914400" rtl="0" eaLnBrk="1" fontAlgn="base" latinLnBrk="0" hangingPunct="1">
              <a:lnSpc>
                <a:spcPct val="90000"/>
              </a:lnSpc>
              <a:spcBef>
                <a:spcPct val="35000"/>
              </a:spcBef>
              <a:spcAft>
                <a:spcPct val="0"/>
              </a:spcAft>
              <a:buClrTx/>
              <a:buSzTx/>
              <a:buFontTx/>
              <a:buNone/>
              <a:tabLst/>
              <a:defRPr/>
            </a:pPr>
            <a:r>
              <a:rPr lang="it-IT" altLang="it-IT" sz="2800" b="1" dirty="0"/>
              <a:t>Tecnica finanziaria </a:t>
            </a:r>
            <a:r>
              <a:rPr lang="it-IT" altLang="it-IT" sz="2800" dirty="0"/>
              <a:t>che consente la realizzazione di infrastrutture mediante il </a:t>
            </a:r>
            <a:r>
              <a:rPr lang="it-IT" altLang="it-IT" sz="2800" b="1" dirty="0"/>
              <a:t>ricorso a capitale privati</a:t>
            </a:r>
            <a:r>
              <a:rPr lang="it-IT" altLang="it-IT" sz="2800" dirty="0"/>
              <a:t>, in maniera tale da </a:t>
            </a:r>
            <a:r>
              <a:rPr lang="it-IT" altLang="it-IT" sz="2800" b="1" dirty="0"/>
              <a:t>garantire l’equilibrio economico </a:t>
            </a:r>
            <a:r>
              <a:rPr lang="it-IT" altLang="it-IT" sz="2800" dirty="0"/>
              <a:t>e un certo </a:t>
            </a:r>
            <a:r>
              <a:rPr lang="it-IT" altLang="it-IT" sz="2800" b="1" dirty="0"/>
              <a:t>margine di redditività </a:t>
            </a:r>
            <a:r>
              <a:rPr lang="it-IT" altLang="it-IT" sz="2800" dirty="0"/>
              <a:t>dell’attività realizzata, senza gravare di oneri finanziari la pubblica amministrazione.</a:t>
            </a:r>
          </a:p>
          <a:p>
            <a:pPr marL="0" marR="0" lvl="0" indent="0" algn="just" defTabSz="914400" rtl="0" eaLnBrk="1" fontAlgn="base" latinLnBrk="0" hangingPunct="1">
              <a:lnSpc>
                <a:spcPct val="90000"/>
              </a:lnSpc>
              <a:spcBef>
                <a:spcPct val="35000"/>
              </a:spcBef>
              <a:spcAft>
                <a:spcPct val="0"/>
              </a:spcAft>
              <a:buClrTx/>
              <a:buSzTx/>
              <a:buFontTx/>
              <a:buNone/>
              <a:tabLst/>
              <a:defRPr/>
            </a:pPr>
            <a:r>
              <a:rPr lang="it-IT" altLang="it-IT" sz="2800" dirty="0"/>
              <a:t>Nel </a:t>
            </a:r>
            <a:r>
              <a:rPr lang="it-IT" altLang="it-IT" sz="2800" b="1" dirty="0"/>
              <a:t>codice vigente</a:t>
            </a:r>
            <a:r>
              <a:rPr lang="it-IT" altLang="it-IT" sz="2800" dirty="0"/>
              <a:t>, la finanza di progetto, disciplinata all’art 183, segue una doppia articolazione:</a:t>
            </a:r>
          </a:p>
          <a:p>
            <a:pPr marL="457200" marR="0" lvl="0" indent="-457200" algn="just" defTabSz="914400" rtl="0" eaLnBrk="1" fontAlgn="base" latinLnBrk="0" hangingPunct="1">
              <a:lnSpc>
                <a:spcPct val="90000"/>
              </a:lnSpc>
              <a:spcBef>
                <a:spcPct val="35000"/>
              </a:spcBef>
              <a:spcAft>
                <a:spcPct val="0"/>
              </a:spcAft>
              <a:buClrTx/>
              <a:buSzTx/>
              <a:buFont typeface="Wingdings" panose="05000000000000000000" pitchFamily="2" charset="2"/>
              <a:buChar char="§"/>
              <a:tabLst/>
              <a:defRPr/>
            </a:pPr>
            <a:r>
              <a:rPr lang="it-IT" altLang="it-IT" sz="2800" dirty="0"/>
              <a:t>dal comma 1 al comma 14 - </a:t>
            </a:r>
            <a:r>
              <a:rPr lang="it-IT" altLang="it-IT" sz="2800" b="1" dirty="0"/>
              <a:t>ipotesi di iniziativa pubblica </a:t>
            </a:r>
            <a:r>
              <a:rPr lang="it-IT" altLang="it-IT" sz="2800" dirty="0"/>
              <a:t>(l’ente pubblico </a:t>
            </a:r>
            <a:r>
              <a:rPr lang="it-IT" sz="2800" dirty="0"/>
              <a:t>procede a mettere a gara un progetto ai fini del successivo affidamento della concessione);</a:t>
            </a:r>
          </a:p>
          <a:p>
            <a:pPr marL="457200" marR="0" lvl="0" indent="-457200" algn="just" defTabSz="914400" rtl="0" eaLnBrk="1" fontAlgn="base" latinLnBrk="0" hangingPunct="1">
              <a:lnSpc>
                <a:spcPct val="90000"/>
              </a:lnSpc>
              <a:spcBef>
                <a:spcPct val="35000"/>
              </a:spcBef>
              <a:spcAft>
                <a:spcPct val="0"/>
              </a:spcAft>
              <a:buClrTx/>
              <a:buSzTx/>
              <a:buFont typeface="Wingdings" panose="05000000000000000000" pitchFamily="2" charset="2"/>
              <a:buChar char="§"/>
              <a:tabLst/>
              <a:defRPr/>
            </a:pPr>
            <a:r>
              <a:rPr lang="it-IT" sz="2800" dirty="0"/>
              <a:t>dal comma 15 al comma 20 - </a:t>
            </a:r>
            <a:r>
              <a:rPr lang="it-IT" sz="2800" b="1" dirty="0"/>
              <a:t>ipotesi  di iniziativa privata</a:t>
            </a:r>
            <a:r>
              <a:rPr lang="it-IT" sz="2800" dirty="0"/>
              <a:t>.</a:t>
            </a:r>
          </a:p>
          <a:p>
            <a:pPr marR="0" lvl="0" algn="just" defTabSz="914400" rtl="0" eaLnBrk="1" fontAlgn="base" latinLnBrk="0" hangingPunct="1">
              <a:lnSpc>
                <a:spcPct val="90000"/>
              </a:lnSpc>
              <a:spcBef>
                <a:spcPct val="35000"/>
              </a:spcBef>
              <a:spcAft>
                <a:spcPct val="0"/>
              </a:spcAft>
              <a:buClrTx/>
              <a:buSzTx/>
              <a:tabLst/>
              <a:defRPr/>
            </a:pPr>
            <a:r>
              <a:rPr lang="it-IT" altLang="it-IT" sz="2800" dirty="0"/>
              <a:t>Nel </a:t>
            </a:r>
            <a:r>
              <a:rPr lang="it-IT" altLang="it-IT" sz="2800" b="1" dirty="0"/>
              <a:t>nuovo codice </a:t>
            </a:r>
            <a:r>
              <a:rPr lang="it-IT" altLang="it-IT" sz="2800" dirty="0"/>
              <a:t>la procedura è snellita: viene eliminato il riferimento all’iniziativa pubblica ma, negli elementi essenziali, la disciplina resta inalterata.</a:t>
            </a:r>
          </a:p>
          <a:p>
            <a:pPr marL="342900" marR="0" lvl="0" indent="-342900" algn="just" defTabSz="914400" rtl="0" eaLnBrk="1" fontAlgn="base" latinLnBrk="0" hangingPunct="1">
              <a:lnSpc>
                <a:spcPct val="100000"/>
              </a:lnSpc>
              <a:spcBef>
                <a:spcPct val="20000"/>
              </a:spcBef>
              <a:spcAft>
                <a:spcPct val="0"/>
              </a:spcAft>
              <a:buClr>
                <a:srgbClr val="000066"/>
              </a:buClr>
              <a:buSzTx/>
              <a:buFont typeface="Wingdings" panose="05000000000000000000" pitchFamily="2" charset="2"/>
              <a:buNone/>
              <a:tabLst/>
              <a:defRPr/>
            </a:pPr>
            <a:endParaRPr kumimoji="0" lang="it-IT" altLang="it-IT" sz="20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37312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21AF99-711E-5054-ABB5-75AE6E196A59}"/>
              </a:ext>
            </a:extLst>
          </p:cNvPr>
          <p:cNvSpPr txBox="1"/>
          <p:nvPr/>
        </p:nvSpPr>
        <p:spPr>
          <a:xfrm>
            <a:off x="0" y="796705"/>
            <a:ext cx="12192000" cy="5262979"/>
          </a:xfrm>
          <a:prstGeom prst="rect">
            <a:avLst/>
          </a:prstGeom>
          <a:noFill/>
        </p:spPr>
        <p:txBody>
          <a:bodyPr wrap="square" rtlCol="0">
            <a:spAutoFit/>
          </a:bodyPr>
          <a:lstStyle/>
          <a:p>
            <a:pPr algn="l" fontAlgn="base"/>
            <a:r>
              <a:rPr lang="it-IT" sz="2800" b="1" dirty="0"/>
              <a:t>ITER</a:t>
            </a:r>
          </a:p>
          <a:p>
            <a:pPr marL="457200" indent="-457200" algn="just" fontAlgn="base">
              <a:buFont typeface="Wingdings" panose="05000000000000000000" pitchFamily="2" charset="2"/>
              <a:buChar char="v"/>
            </a:pPr>
            <a:r>
              <a:rPr lang="it-IT" sz="2800" u="sng" dirty="0"/>
              <a:t>Proposta dell’operatore privato </a:t>
            </a:r>
            <a:r>
              <a:rPr lang="it-IT" sz="2800" dirty="0"/>
              <a:t>avente ad oggetto la realizzazione di un opera o lo svolgimento di servizi (la proposta deve contenere, quali elementi essenziali, un progetto di fattibilità, una bozza di convenzione e un piano economico – finanziario asseverato, nonché la specificazione delle caratteristiche del servizio/opera e della gestione)</a:t>
            </a:r>
          </a:p>
          <a:p>
            <a:pPr marL="457200" indent="-457200" algn="just" fontAlgn="base">
              <a:buFont typeface="Wingdings" panose="05000000000000000000" pitchFamily="2" charset="2"/>
              <a:buChar char="v"/>
            </a:pPr>
            <a:r>
              <a:rPr lang="it-IT" sz="2800" u="sng" dirty="0"/>
              <a:t>Valutazione dell’ente concedente </a:t>
            </a:r>
            <a:r>
              <a:rPr lang="it-IT" sz="2800" dirty="0"/>
              <a:t>che si deve esprimere tempestivamente (oggi è previsto un termine perentorio di tre mesi). In sede di valutazione l’ente concedente può richiedere al proponente di apportare al progetto di fattibilità le modifiche necessarie per l’approvazione. Il proponente può apportare le modifiche ovvero proporre soluzioni alternative, ma se non vengono soddisfatte le richieste dell’ente la proposta si intende respinta.</a:t>
            </a:r>
          </a:p>
        </p:txBody>
      </p:sp>
    </p:spTree>
    <p:extLst>
      <p:ext uri="{BB962C8B-B14F-4D97-AF65-F5344CB8AC3E}">
        <p14:creationId xmlns:p14="http://schemas.microsoft.com/office/powerpoint/2010/main" val="1591902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CA3D5E6-EA4F-FAEF-A59E-2B77B1F26B90}"/>
              </a:ext>
            </a:extLst>
          </p:cNvPr>
          <p:cNvSpPr txBox="1"/>
          <p:nvPr/>
        </p:nvSpPr>
        <p:spPr>
          <a:xfrm>
            <a:off x="0" y="823865"/>
            <a:ext cx="12191999" cy="5816977"/>
          </a:xfrm>
          <a:prstGeom prst="rect">
            <a:avLst/>
          </a:prstGeom>
          <a:noFill/>
        </p:spPr>
        <p:txBody>
          <a:bodyPr wrap="square">
            <a:spAutoFit/>
          </a:bodyPr>
          <a:lstStyle/>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lang="it-IT" sz="2800" u="sng" dirty="0"/>
              <a:t>Approvazione del progetto di fattibilità – dichiarazione di pubblico interesse</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lang="it-IT" sz="2800" u="sng" dirty="0"/>
              <a:t>Indizione della procedura di gara </a:t>
            </a:r>
            <a:r>
              <a:rPr lang="it-IT" sz="2800" dirty="0"/>
              <a:t>(il progetto viene posto a base di gara e si procede all’aggiudicazione con il criterio dell’offerta economicamente più vantaggiosa). Alla gara possono partecipare gli operatori in possesso dei requisiti richiesti dal bando – che sono quelli previsti per i concessionari – che devono essere posseduti anche dal promotore. A quest’ultimo è attribuito il </a:t>
            </a:r>
            <a:r>
              <a:rPr lang="it-IT" sz="2800" u="sng" dirty="0"/>
              <a:t>diritto di prelazione </a:t>
            </a:r>
            <a:r>
              <a:rPr lang="it-IT" sz="2800" dirty="0"/>
              <a:t>e, in caso di esercizio, deve corrispondere all’aggiudicatario l’importo delle spese documentate ed effettivamente sostenute per la presentazione dell’offerta, nei limiti del 2,5 % del valore dell’investimento.</a:t>
            </a:r>
          </a:p>
          <a:p>
            <a:pPr marL="0" marR="0" lvl="0" indent="0" algn="l" defTabSz="914400" rtl="0" eaLnBrk="1" fontAlgn="base" latinLnBrk="0" hangingPunct="1">
              <a:lnSpc>
                <a:spcPct val="100000"/>
              </a:lnSpc>
              <a:spcBef>
                <a:spcPts val="0"/>
              </a:spcBef>
              <a:spcAft>
                <a:spcPts val="0"/>
              </a:spcAft>
              <a:buClrTx/>
              <a:buSzTx/>
              <a:buFontTx/>
              <a:buNone/>
              <a:tabLst/>
              <a:defRPr/>
            </a:pPr>
            <a:r>
              <a:rPr lang="it-IT" sz="2400" dirty="0"/>
              <a:t>In caso di mancato esercizio del diritto di prelazione è l’aggiudicatario che deve corrispondere al promotore le spese da quest’ultimo sostenute per la presentazione della proposta quali risultanti dal piano economico finanziario e comunque sempre nel limite del 2,5 per cento del valore dell’investimento.</a:t>
            </a:r>
          </a:p>
          <a:p>
            <a:pPr marR="0" lvl="0" algn="l" defTabSz="914400" rtl="0" eaLnBrk="1" fontAlgn="auto" latinLnBrk="0" hangingPunct="1">
              <a:lnSpc>
                <a:spcPct val="100000"/>
              </a:lnSpc>
              <a:spcBef>
                <a:spcPts val="0"/>
              </a:spcBef>
              <a:spcAft>
                <a:spcPts val="0"/>
              </a:spcAft>
              <a:buClrTx/>
              <a:buSzTx/>
              <a:tabLst/>
              <a:defRPr/>
            </a:pPr>
            <a:endParaRPr lang="it-IT" sz="2400" dirty="0"/>
          </a:p>
        </p:txBody>
      </p:sp>
    </p:spTree>
    <p:extLst>
      <p:ext uri="{BB962C8B-B14F-4D97-AF65-F5344CB8AC3E}">
        <p14:creationId xmlns:p14="http://schemas.microsoft.com/office/powerpoint/2010/main" val="3773155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8BEA33-79C1-1999-BFE6-6C557901F334}"/>
              </a:ext>
            </a:extLst>
          </p:cNvPr>
          <p:cNvSpPr txBox="1"/>
          <p:nvPr/>
        </p:nvSpPr>
        <p:spPr>
          <a:xfrm>
            <a:off x="0" y="887240"/>
            <a:ext cx="12068269" cy="4413516"/>
          </a:xfrm>
          <a:prstGeom prst="rect">
            <a:avLst/>
          </a:prstGeom>
          <a:noFill/>
        </p:spPr>
        <p:txBody>
          <a:bodyPr wrap="square" rtlCol="0">
            <a:spAutoFit/>
          </a:bodyPr>
          <a:lstStyle/>
          <a:p>
            <a:pPr marR="0" lvl="0" algn="ctr" defTabSz="914400" rtl="0" eaLnBrk="1" fontAlgn="base" latinLnBrk="0" hangingPunct="1">
              <a:lnSpc>
                <a:spcPct val="90000"/>
              </a:lnSpc>
              <a:spcBef>
                <a:spcPct val="20000"/>
              </a:spcBef>
              <a:spcAft>
                <a:spcPct val="0"/>
              </a:spcAft>
              <a:buClr>
                <a:srgbClr val="000066"/>
              </a:buClr>
              <a:buSzTx/>
              <a:tabLst/>
              <a:defRPr/>
            </a:pPr>
            <a:r>
              <a:rPr kumimoji="0" lang="it-IT" altLang="it-IT" sz="2400" b="0" u="none" strike="noStrike" kern="1200" cap="none" spc="0" normalizeH="0" baseline="0" noProof="0" dirty="0">
                <a:ln>
                  <a:noFill/>
                </a:ln>
                <a:solidFill>
                  <a:srgbClr val="000000"/>
                </a:solidFill>
                <a:effectLst/>
                <a:uLnTx/>
                <a:uFillTx/>
                <a:latin typeface="Tahoma"/>
                <a:ea typeface="+mn-ea"/>
                <a:cs typeface="Times New Roman" panose="02020603050405020304" pitchFamily="18" charset="0"/>
              </a:rPr>
              <a:t>E</a:t>
            </a:r>
            <a:r>
              <a:rPr kumimoji="0" lang="it-IT" altLang="it-IT" sz="2400" b="0" i="0" u="none" strike="noStrike" kern="1200" cap="none" spc="0" normalizeH="0" baseline="0" noProof="0" dirty="0">
                <a:ln>
                  <a:noFill/>
                </a:ln>
                <a:solidFill>
                  <a:srgbClr val="000000"/>
                </a:solidFill>
                <a:effectLst/>
                <a:uLnTx/>
                <a:uFillTx/>
                <a:latin typeface="Tahoma"/>
                <a:ea typeface="+mn-ea"/>
                <a:cs typeface="Times New Roman" panose="02020603050405020304" pitchFamily="18" charset="0"/>
              </a:rPr>
              <a:t>LEMENTI CARATTERIZZANTI</a:t>
            </a:r>
          </a:p>
          <a:p>
            <a:pPr marL="342900" marR="0" lvl="0" indent="-342900" algn="just" defTabSz="914400" rtl="0" eaLnBrk="1" fontAlgn="base" latinLnBrk="0" hangingPunct="1">
              <a:lnSpc>
                <a:spcPct val="90000"/>
              </a:lnSpc>
              <a:spcBef>
                <a:spcPct val="20000"/>
              </a:spcBef>
              <a:spcAft>
                <a:spcPct val="0"/>
              </a:spcAft>
              <a:buClr>
                <a:srgbClr val="000066"/>
              </a:buClr>
              <a:buSzTx/>
              <a:buFont typeface="Wingdings" panose="05000000000000000000" pitchFamily="2" charset="2"/>
              <a:buChar char="Ø"/>
              <a:tabLst/>
              <a:defRPr/>
            </a:pPr>
            <a:endParaRPr lang="it-IT" altLang="it-IT" sz="2400" dirty="0">
              <a:solidFill>
                <a:srgbClr val="000000"/>
              </a:solidFill>
              <a:latin typeface="Tahoma"/>
              <a:cs typeface="Times New Roman" panose="02020603050405020304" pitchFamily="18" charset="0"/>
            </a:endParaRPr>
          </a:p>
          <a:p>
            <a:pPr marL="342900" marR="0" lvl="0" indent="-342900" algn="just" defTabSz="914400" rtl="0" eaLnBrk="1" fontAlgn="base" latinLnBrk="0" hangingPunct="1">
              <a:lnSpc>
                <a:spcPct val="90000"/>
              </a:lnSpc>
              <a:spcBef>
                <a:spcPct val="20000"/>
              </a:spcBef>
              <a:spcAft>
                <a:spcPct val="0"/>
              </a:spcAft>
              <a:buClr>
                <a:srgbClr val="000066"/>
              </a:buClr>
              <a:buSzTx/>
              <a:buFont typeface="Wingdings" panose="05000000000000000000" pitchFamily="2" charset="2"/>
              <a:buChar char="Ø"/>
              <a:tabLst/>
              <a:defRPr/>
            </a:pPr>
            <a:r>
              <a:rPr lang="it-IT" altLang="it-IT" sz="2400" dirty="0">
                <a:solidFill>
                  <a:srgbClr val="000000"/>
                </a:solidFill>
                <a:latin typeface="Tahoma"/>
                <a:cs typeface="Times New Roman" panose="02020603050405020304" pitchFamily="18" charset="0"/>
              </a:rPr>
              <a:t>M</a:t>
            </a:r>
            <a:r>
              <a:rPr kumimoji="0" lang="it-IT" altLang="it-IT" sz="2400" b="0" i="0" u="none" strike="noStrike" kern="1200" cap="none" spc="0" normalizeH="0" baseline="0" noProof="0" dirty="0" err="1">
                <a:ln>
                  <a:noFill/>
                </a:ln>
                <a:solidFill>
                  <a:srgbClr val="000000"/>
                </a:solidFill>
                <a:effectLst/>
                <a:uLnTx/>
                <a:uFillTx/>
                <a:latin typeface="Tahoma"/>
                <a:ea typeface="+mn-ea"/>
                <a:cs typeface="Times New Roman" panose="02020603050405020304" pitchFamily="18" charset="0"/>
              </a:rPr>
              <a:t>odalità</a:t>
            </a:r>
            <a:r>
              <a:rPr kumimoji="0" lang="it-IT" altLang="it-IT" sz="2400" b="0" i="0" u="none" strike="noStrike" kern="1200" cap="none" spc="0" normalizeH="0" baseline="0" noProof="0" dirty="0">
                <a:ln>
                  <a:noFill/>
                </a:ln>
                <a:solidFill>
                  <a:srgbClr val="000000"/>
                </a:solidFill>
                <a:effectLst/>
                <a:uLnTx/>
                <a:uFillTx/>
                <a:latin typeface="Tahoma"/>
                <a:ea typeface="+mn-ea"/>
                <a:cs typeface="Times New Roman" panose="02020603050405020304" pitchFamily="18" charset="0"/>
              </a:rPr>
              <a:t> di finanziamento dell’opera che risponde contemporaneamente al fabbisogno finanziario delle imprese e a quello della pubblica amministrazione</a:t>
            </a:r>
          </a:p>
          <a:p>
            <a:pPr marL="342900" marR="0" lvl="0" indent="-342900" algn="just" defTabSz="914400" rtl="0" eaLnBrk="1" fontAlgn="base" latinLnBrk="0" hangingPunct="1">
              <a:lnSpc>
                <a:spcPct val="90000"/>
              </a:lnSpc>
              <a:spcBef>
                <a:spcPct val="20000"/>
              </a:spcBef>
              <a:spcAft>
                <a:spcPct val="0"/>
              </a:spcAft>
              <a:buClr>
                <a:srgbClr val="000066"/>
              </a:buClr>
              <a:buSzTx/>
              <a:buFont typeface="Wingdings" panose="05000000000000000000" pitchFamily="2" charset="2"/>
              <a:buChar char="Ø"/>
              <a:tabLst/>
              <a:defRPr/>
            </a:pPr>
            <a:r>
              <a:rPr kumimoji="0" lang="it-IT" altLang="it-IT" sz="2400" b="0" i="0" u="none" strike="noStrike" kern="1200" cap="none" spc="0" normalizeH="0" baseline="0" noProof="0" dirty="0">
                <a:ln>
                  <a:noFill/>
                </a:ln>
                <a:solidFill>
                  <a:srgbClr val="000000"/>
                </a:solidFill>
                <a:effectLst/>
                <a:uLnTx/>
                <a:uFillTx/>
                <a:latin typeface="Tahoma"/>
                <a:ea typeface="+mn-ea"/>
                <a:cs typeface="Times New Roman" panose="02020603050405020304" pitchFamily="18" charset="0"/>
              </a:rPr>
              <a:t>Il progetto deve “ripagarsi” da solo e i flussi di cassa devono andare a coprire in tempi adeguati il capitale investito</a:t>
            </a:r>
          </a:p>
          <a:p>
            <a:pPr marL="342900" marR="0" lvl="0" indent="-342900" algn="l" defTabSz="914400" rtl="0" eaLnBrk="1" fontAlgn="base" latinLnBrk="0" hangingPunct="1">
              <a:lnSpc>
                <a:spcPct val="100000"/>
              </a:lnSpc>
              <a:spcBef>
                <a:spcPct val="20000"/>
              </a:spcBef>
              <a:spcAft>
                <a:spcPct val="0"/>
              </a:spcAft>
              <a:buClr>
                <a:srgbClr val="000066"/>
              </a:buClr>
              <a:buSzTx/>
              <a:buFont typeface="Wingdings" panose="05000000000000000000" pitchFamily="2" charset="2"/>
              <a:buChar char="Ø"/>
              <a:tabLst/>
              <a:defRPr/>
            </a:pPr>
            <a:r>
              <a:rPr kumimoji="0" lang="it-IT" altLang="it-IT" sz="2400" b="0" i="0" u="none" strike="noStrike" kern="1200" cap="none" spc="0" normalizeH="0" baseline="0" noProof="0" dirty="0">
                <a:ln>
                  <a:noFill/>
                </a:ln>
                <a:solidFill>
                  <a:srgbClr val="000000"/>
                </a:solidFill>
                <a:effectLst/>
                <a:uLnTx/>
                <a:uFillTx/>
                <a:latin typeface="Tahoma"/>
                <a:ea typeface="+mn-ea"/>
                <a:cs typeface="Times New Roman" panose="02020603050405020304" pitchFamily="18" charset="0"/>
              </a:rPr>
              <a:t>Lunga durata del ciclo economico e del conseguente recupero dell’investimento. </a:t>
            </a:r>
          </a:p>
          <a:p>
            <a:pPr marL="342900" marR="0" lvl="0" indent="-342900" algn="just" defTabSz="914400" rtl="0" eaLnBrk="1" fontAlgn="base" latinLnBrk="0" hangingPunct="1">
              <a:lnSpc>
                <a:spcPct val="90000"/>
              </a:lnSpc>
              <a:spcBef>
                <a:spcPct val="20000"/>
              </a:spcBef>
              <a:spcAft>
                <a:spcPct val="0"/>
              </a:spcAft>
              <a:buClr>
                <a:srgbClr val="000066"/>
              </a:buClr>
              <a:buSzTx/>
              <a:buFont typeface="Wingdings" panose="05000000000000000000" pitchFamily="2" charset="2"/>
              <a:buChar char="Ø"/>
              <a:tabLst/>
              <a:defRPr/>
            </a:pPr>
            <a:r>
              <a:rPr kumimoji="0" lang="it-IT" altLang="it-IT" sz="2400" b="0" i="0" u="none" strike="noStrike" kern="1200" cap="none" spc="0" normalizeH="0" baseline="0" noProof="0" dirty="0">
                <a:ln>
                  <a:noFill/>
                </a:ln>
                <a:solidFill>
                  <a:srgbClr val="000000"/>
                </a:solidFill>
                <a:effectLst/>
                <a:uLnTx/>
                <a:uFillTx/>
                <a:latin typeface="Tahoma"/>
                <a:ea typeface="+mn-ea"/>
                <a:cs typeface="Times New Roman" panose="02020603050405020304" pitchFamily="18" charset="0"/>
              </a:rPr>
              <a:t>Corretta allocazione contrattuale dei rischi tra i diversi soggetti coinvolti</a:t>
            </a:r>
          </a:p>
          <a:p>
            <a:pPr marL="342900" marR="0" lvl="0" indent="-342900" algn="just" defTabSz="914400" rtl="0" eaLnBrk="1" fontAlgn="base" latinLnBrk="0" hangingPunct="1">
              <a:lnSpc>
                <a:spcPct val="90000"/>
              </a:lnSpc>
              <a:spcBef>
                <a:spcPct val="20000"/>
              </a:spcBef>
              <a:spcAft>
                <a:spcPct val="0"/>
              </a:spcAft>
              <a:buClr>
                <a:srgbClr val="000066"/>
              </a:buClr>
              <a:buSzTx/>
              <a:buFont typeface="Wingdings" panose="05000000000000000000" pitchFamily="2" charset="2"/>
              <a:buChar char="Ø"/>
              <a:tabLst/>
              <a:defRPr/>
            </a:pPr>
            <a:r>
              <a:rPr lang="it-IT" altLang="it-IT" sz="2400" dirty="0">
                <a:solidFill>
                  <a:srgbClr val="000000"/>
                </a:solidFill>
                <a:latin typeface="Tahoma"/>
                <a:cs typeface="Times New Roman" panose="02020603050405020304" pitchFamily="18" charset="0"/>
              </a:rPr>
              <a:t>Elevato onere finanziario (soprattutto dell’investimento iniziale) e complessità tecnica </a:t>
            </a:r>
          </a:p>
          <a:p>
            <a:pPr marL="342900" marR="0" lvl="0" indent="-342900" algn="l" defTabSz="914400" rtl="0" eaLnBrk="1" fontAlgn="base" latinLnBrk="0" hangingPunct="1">
              <a:lnSpc>
                <a:spcPct val="100000"/>
              </a:lnSpc>
              <a:spcBef>
                <a:spcPct val="20000"/>
              </a:spcBef>
              <a:spcAft>
                <a:spcPct val="0"/>
              </a:spcAft>
              <a:buClr>
                <a:srgbClr val="000066"/>
              </a:buClr>
              <a:buSzTx/>
              <a:buFont typeface="Wingdings" panose="05000000000000000000" pitchFamily="2" charset="2"/>
              <a:buChar char="Ø"/>
              <a:tabLst/>
              <a:defRPr/>
            </a:pPr>
            <a:r>
              <a:rPr lang="it-IT" altLang="it-IT" sz="2400" dirty="0">
                <a:solidFill>
                  <a:srgbClr val="000000"/>
                </a:solidFill>
                <a:latin typeface="Tahoma"/>
                <a:cs typeface="Times New Roman" panose="02020603050405020304" pitchFamily="18" charset="0"/>
              </a:rPr>
              <a:t>Condizionamento pubblico nella determinazione delle tariffe applicabili</a:t>
            </a:r>
          </a:p>
          <a:p>
            <a:pPr marL="342900" marR="0" lvl="0" indent="-342900" algn="just" defTabSz="914400" rtl="0" eaLnBrk="1" fontAlgn="base" latinLnBrk="0" hangingPunct="1">
              <a:lnSpc>
                <a:spcPct val="90000"/>
              </a:lnSpc>
              <a:spcBef>
                <a:spcPct val="20000"/>
              </a:spcBef>
              <a:spcAft>
                <a:spcPct val="0"/>
              </a:spcAft>
              <a:buClr>
                <a:srgbClr val="000066"/>
              </a:buClr>
              <a:buSzTx/>
              <a:buFont typeface="Wingdings" panose="05000000000000000000" pitchFamily="2" charset="2"/>
              <a:buChar char="Ø"/>
              <a:tabLst/>
              <a:defRPr/>
            </a:pPr>
            <a:endParaRPr kumimoji="0" lang="it-IT" altLang="it-IT" sz="24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352002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0404AF5-76BF-FBAD-24AF-608B945DF93C}"/>
              </a:ext>
            </a:extLst>
          </p:cNvPr>
          <p:cNvSpPr txBox="1"/>
          <p:nvPr/>
        </p:nvSpPr>
        <p:spPr>
          <a:xfrm>
            <a:off x="0" y="751438"/>
            <a:ext cx="12192000" cy="6063198"/>
          </a:xfrm>
          <a:prstGeom prst="rect">
            <a:avLst/>
          </a:prstGeom>
          <a:noFill/>
        </p:spPr>
        <p:txBody>
          <a:bodyPr wrap="square" rtlCol="0">
            <a:spAutoFit/>
          </a:bodyPr>
          <a:lstStyle/>
          <a:p>
            <a:pPr algn="ctr"/>
            <a:r>
              <a:rPr lang="it-IT" sz="2400" b="1" dirty="0"/>
              <a:t>LOCAZIONE FINANZIARIA DI OPERE PUBBLICHE O DI PUBBLICA UTILITA’</a:t>
            </a:r>
          </a:p>
          <a:p>
            <a:pPr algn="ctr"/>
            <a:endParaRPr lang="it-IT" sz="2400" b="1" dirty="0"/>
          </a:p>
          <a:p>
            <a:pPr marL="342900" indent="-342900" algn="just">
              <a:buFont typeface="Arial" panose="020B0604020202020204" pitchFamily="34" charset="0"/>
              <a:buChar char="•"/>
            </a:pPr>
            <a:r>
              <a:rPr lang="it-IT" sz="2600" u="sng" dirty="0"/>
              <a:t>Oggetto</a:t>
            </a:r>
            <a:r>
              <a:rPr lang="it-IT" sz="2600" dirty="0"/>
              <a:t>: prestazione di servizi finanziari ed esecuzione di lavori</a:t>
            </a:r>
          </a:p>
          <a:p>
            <a:pPr marL="342900" indent="-342900" algn="just">
              <a:buFont typeface="Arial" panose="020B0604020202020204" pitchFamily="34" charset="0"/>
              <a:buChar char="•"/>
            </a:pPr>
            <a:r>
              <a:rPr lang="it-IT" sz="2600" u="sng" dirty="0"/>
              <a:t>Obblighi dell’operatore economico</a:t>
            </a:r>
            <a:r>
              <a:rPr lang="it-IT" sz="2600" dirty="0"/>
              <a:t>: costruire un’opera, che risponde alle esigenze funzionali della P.A., finanziandone i costi (ambito privilegiato di applicazione di questa forma contrattuale è l’edilizia istituzionale e, in particolare, le c.d. opere fredde per le quali è complesso prevedere servizi a carico del privato)</a:t>
            </a:r>
          </a:p>
          <a:p>
            <a:pPr marL="342900" indent="-342900" algn="just">
              <a:buFont typeface="Arial" panose="020B0604020202020204" pitchFamily="34" charset="0"/>
              <a:buChar char="•"/>
            </a:pPr>
            <a:r>
              <a:rPr lang="it-IT" sz="2600" u="sng" dirty="0"/>
              <a:t>Obblighi per la P.A.</a:t>
            </a:r>
            <a:r>
              <a:rPr lang="it-IT" sz="2600" dirty="0"/>
              <a:t>: versamento di canoni periodici</a:t>
            </a:r>
          </a:p>
          <a:p>
            <a:pPr marL="342900" indent="-342900" algn="just">
              <a:buFont typeface="Arial" panose="020B0604020202020204" pitchFamily="34" charset="0"/>
              <a:buChar char="•"/>
            </a:pPr>
            <a:r>
              <a:rPr lang="it-IT" sz="2600" u="sng" dirty="0"/>
              <a:t>Diritto per la P.A. </a:t>
            </a:r>
            <a:r>
              <a:rPr lang="it-IT" sz="2600" dirty="0"/>
              <a:t>di riscattare l’opera alla scadenza del contratto</a:t>
            </a:r>
          </a:p>
          <a:p>
            <a:pPr algn="just"/>
            <a:r>
              <a:rPr lang="it-IT" sz="2600" u="sng" dirty="0"/>
              <a:t>N.B.</a:t>
            </a:r>
            <a:r>
              <a:rPr lang="it-IT" sz="2600" dirty="0"/>
              <a:t> il contratto di leasing può essere considerato quale forma di PPP, e non semplicemente un’alternativa all’appalto, solo ove l’amministrazione riesca a </a:t>
            </a:r>
            <a:r>
              <a:rPr lang="it-IT" sz="2600" b="1" dirty="0"/>
              <a:t>trasferire parte dei rischi di realizzazione e manutenzione dell’opera alla società di leasing </a:t>
            </a:r>
            <a:r>
              <a:rPr lang="it-IT" sz="2600" dirty="0"/>
              <a:t>(non una semplice operazione per evitare immediato esborso di denaro).</a:t>
            </a:r>
          </a:p>
          <a:p>
            <a:pPr marL="342900" indent="-342900" algn="just">
              <a:buFont typeface="Arial" panose="020B0604020202020204" pitchFamily="34" charset="0"/>
              <a:buChar char="•"/>
            </a:pPr>
            <a:endParaRPr lang="it-IT" sz="2600" dirty="0"/>
          </a:p>
          <a:p>
            <a:pPr algn="just"/>
            <a:endParaRPr lang="it-IT" sz="2800" dirty="0"/>
          </a:p>
        </p:txBody>
      </p:sp>
    </p:spTree>
    <p:extLst>
      <p:ext uri="{BB962C8B-B14F-4D97-AF65-F5344CB8AC3E}">
        <p14:creationId xmlns:p14="http://schemas.microsoft.com/office/powerpoint/2010/main" val="29283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BAC6B-4954-2976-DE12-A4787FB173E9}"/>
              </a:ext>
            </a:extLst>
          </p:cNvPr>
          <p:cNvSpPr>
            <a:spLocks noGrp="1"/>
          </p:cNvSpPr>
          <p:nvPr>
            <p:ph type="title"/>
          </p:nvPr>
        </p:nvSpPr>
        <p:spPr/>
        <p:txBody>
          <a:bodyPr>
            <a:normAutofit/>
          </a:bodyPr>
          <a:lstStyle/>
          <a:p>
            <a:pPr algn="ctr"/>
            <a:r>
              <a:rPr lang="it-IT" sz="3600" b="1" dirty="0"/>
              <a:t>Aspetti peculiari</a:t>
            </a:r>
          </a:p>
        </p:txBody>
      </p:sp>
      <p:sp>
        <p:nvSpPr>
          <p:cNvPr id="3" name="Segnaposto testo 2">
            <a:extLst>
              <a:ext uri="{FF2B5EF4-FFF2-40B4-BE49-F238E27FC236}">
                <a16:creationId xmlns:a16="http://schemas.microsoft.com/office/drawing/2014/main" id="{5127E6D3-4866-4C67-4070-FF51A27C566B}"/>
              </a:ext>
            </a:extLst>
          </p:cNvPr>
          <p:cNvSpPr>
            <a:spLocks noGrp="1"/>
          </p:cNvSpPr>
          <p:nvPr>
            <p:ph type="body" idx="1"/>
          </p:nvPr>
        </p:nvSpPr>
        <p:spPr>
          <a:xfrm>
            <a:off x="217283" y="1276539"/>
            <a:ext cx="5780293" cy="414149"/>
          </a:xfrm>
        </p:spPr>
        <p:txBody>
          <a:bodyPr>
            <a:normAutofit lnSpcReduction="10000"/>
          </a:bodyPr>
          <a:lstStyle/>
          <a:p>
            <a:r>
              <a:rPr lang="it-IT" dirty="0"/>
              <a:t>Vantaggi per la P.A.</a:t>
            </a:r>
          </a:p>
        </p:txBody>
      </p:sp>
      <p:sp>
        <p:nvSpPr>
          <p:cNvPr id="4" name="Segnaposto contenuto 3">
            <a:extLst>
              <a:ext uri="{FF2B5EF4-FFF2-40B4-BE49-F238E27FC236}">
                <a16:creationId xmlns:a16="http://schemas.microsoft.com/office/drawing/2014/main" id="{2548FFDE-05EC-DE2A-7527-2C446CEC0A65}"/>
              </a:ext>
            </a:extLst>
          </p:cNvPr>
          <p:cNvSpPr>
            <a:spLocks noGrp="1"/>
          </p:cNvSpPr>
          <p:nvPr>
            <p:ph sz="half" idx="2"/>
          </p:nvPr>
        </p:nvSpPr>
        <p:spPr>
          <a:xfrm>
            <a:off x="0" y="1690688"/>
            <a:ext cx="5997576" cy="4498975"/>
          </a:xfrm>
        </p:spPr>
        <p:txBody>
          <a:bodyPr>
            <a:normAutofit fontScale="92500" lnSpcReduction="10000"/>
          </a:bodyPr>
          <a:lstStyle/>
          <a:p>
            <a:pPr marL="457200" indent="-457200" algn="just">
              <a:buFont typeface="+mj-lt"/>
              <a:buAutoNum type="arabicPeriod"/>
            </a:pPr>
            <a:r>
              <a:rPr lang="it-IT" sz="2400" dirty="0"/>
              <a:t>Reperire risorse finanziarie da un soggetto privato (in alternative al mutuo)</a:t>
            </a:r>
          </a:p>
          <a:p>
            <a:pPr marL="457200" indent="-457200" algn="just">
              <a:buFont typeface="+mj-lt"/>
              <a:buAutoNum type="arabicPeriod"/>
            </a:pPr>
            <a:r>
              <a:rPr lang="it-IT" sz="2400" dirty="0"/>
              <a:t>Conseguire un’opera chiavi in mano, ossia consegnata completa in ogni sua parte, funzionale ed agibile (senza assumere i rischi connessi alla fase di realizzazione quali, ad esempio, i rischi finanziari legati a variazioni di costo in corso di opera)</a:t>
            </a:r>
          </a:p>
          <a:p>
            <a:pPr marL="457200" indent="-457200" algn="just">
              <a:buFont typeface="+mj-lt"/>
              <a:buAutoNum type="arabicPeriod"/>
            </a:pPr>
            <a:r>
              <a:rPr lang="it-IT" sz="2400" dirty="0"/>
              <a:t>Realizzare l’opera a un costo certo e predefinito al momento dell’aggiudicazione (la rata di leasing fissa, invariabile e comprensiva del costo di eventuali servizi accessori come assistenza tecnica, manutenzione ordinaria e straordinaria dell’opera, coperture assicurative)</a:t>
            </a:r>
          </a:p>
          <a:p>
            <a:endParaRPr lang="it-IT" dirty="0"/>
          </a:p>
        </p:txBody>
      </p:sp>
      <p:sp>
        <p:nvSpPr>
          <p:cNvPr id="5" name="Segnaposto testo 4">
            <a:extLst>
              <a:ext uri="{FF2B5EF4-FFF2-40B4-BE49-F238E27FC236}">
                <a16:creationId xmlns:a16="http://schemas.microsoft.com/office/drawing/2014/main" id="{1E79210D-0645-6362-8682-60913AE2976E}"/>
              </a:ext>
            </a:extLst>
          </p:cNvPr>
          <p:cNvSpPr>
            <a:spLocks noGrp="1"/>
          </p:cNvSpPr>
          <p:nvPr>
            <p:ph type="body" sz="quarter" idx="3"/>
          </p:nvPr>
        </p:nvSpPr>
        <p:spPr>
          <a:xfrm>
            <a:off x="6194426" y="1213165"/>
            <a:ext cx="5160962" cy="414149"/>
          </a:xfrm>
        </p:spPr>
        <p:txBody>
          <a:bodyPr>
            <a:normAutofit lnSpcReduction="10000"/>
          </a:bodyPr>
          <a:lstStyle/>
          <a:p>
            <a:r>
              <a:rPr lang="it-IT" dirty="0"/>
              <a:t>Svantaggi per la P.A.</a:t>
            </a:r>
          </a:p>
        </p:txBody>
      </p:sp>
      <p:sp>
        <p:nvSpPr>
          <p:cNvPr id="6" name="Segnaposto contenuto 5">
            <a:extLst>
              <a:ext uri="{FF2B5EF4-FFF2-40B4-BE49-F238E27FC236}">
                <a16:creationId xmlns:a16="http://schemas.microsoft.com/office/drawing/2014/main" id="{6C001E9B-156A-FD1B-254B-F275B088090A}"/>
              </a:ext>
            </a:extLst>
          </p:cNvPr>
          <p:cNvSpPr>
            <a:spLocks noGrp="1"/>
          </p:cNvSpPr>
          <p:nvPr>
            <p:ph sz="quarter" idx="4"/>
          </p:nvPr>
        </p:nvSpPr>
        <p:spPr>
          <a:xfrm>
            <a:off x="6194426" y="1690688"/>
            <a:ext cx="5817668" cy="4498975"/>
          </a:xfrm>
        </p:spPr>
        <p:txBody>
          <a:bodyPr>
            <a:normAutofit fontScale="92500" lnSpcReduction="10000"/>
          </a:bodyPr>
          <a:lstStyle/>
          <a:p>
            <a:pPr marL="514350" indent="-514350" algn="just">
              <a:buFont typeface="+mj-lt"/>
              <a:buAutoNum type="arabicPeriod"/>
            </a:pPr>
            <a:r>
              <a:rPr lang="it-IT" sz="2400" dirty="0"/>
              <a:t>L’elevato costo dell’operazione connesso a una serie di variabili:</a:t>
            </a:r>
          </a:p>
          <a:p>
            <a:pPr lvl="1" algn="just">
              <a:buFont typeface="Wingdings" panose="05000000000000000000" pitchFamily="2" charset="2"/>
              <a:buChar char="ü"/>
            </a:pPr>
            <a:r>
              <a:rPr lang="it-IT" sz="2000" dirty="0"/>
              <a:t>L’introduzione di causa di </a:t>
            </a:r>
            <a:r>
              <a:rPr lang="it-IT" sz="2000" dirty="0" err="1"/>
              <a:t>revedibilità</a:t>
            </a:r>
            <a:r>
              <a:rPr lang="it-IT" sz="2000" dirty="0"/>
              <a:t> o indicizzazione dei canoni, di natura reale o finanziaria, aziendale o esterna, sulla componente capitale e/o interessi;</a:t>
            </a:r>
          </a:p>
          <a:p>
            <a:pPr lvl="1" algn="just">
              <a:buFont typeface="Wingdings" panose="05000000000000000000" pitchFamily="2" charset="2"/>
              <a:buChar char="ü"/>
            </a:pPr>
            <a:r>
              <a:rPr lang="it-IT" sz="2000" dirty="0"/>
              <a:t>La penalità e/o altri adempimenti eventualmente previsti in relazione al ritardo nella corresponsione dei canoni;</a:t>
            </a:r>
          </a:p>
          <a:p>
            <a:pPr lvl="1" algn="just">
              <a:buFont typeface="Wingdings" panose="05000000000000000000" pitchFamily="2" charset="2"/>
              <a:buChar char="ü"/>
            </a:pPr>
            <a:r>
              <a:rPr lang="it-IT" sz="2000" dirty="0"/>
              <a:t>Possibilità del privato di rescindere il contratto anticipatamente, ad esempio,  nel caso di utilizzo  più intenso del bene, </a:t>
            </a:r>
            <a:r>
              <a:rPr lang="it-IT" sz="2000" dirty="0" err="1"/>
              <a:t>ecc</a:t>
            </a:r>
            <a:endParaRPr lang="it-IT" sz="2000" dirty="0"/>
          </a:p>
          <a:p>
            <a:pPr lvl="1" algn="just">
              <a:buFont typeface="Wingdings" panose="05000000000000000000" pitchFamily="2" charset="2"/>
              <a:buChar char="ü"/>
            </a:pPr>
            <a:r>
              <a:rPr lang="it-IT" sz="2000" dirty="0"/>
              <a:t>Modalità di esercizio dell’operazione d’acquisto e determinazione del relativo prezzo </a:t>
            </a:r>
          </a:p>
          <a:p>
            <a:pPr lvl="1" algn="just">
              <a:buFont typeface="Wingdings" panose="05000000000000000000" pitchFamily="2" charset="2"/>
              <a:buChar char="ü"/>
            </a:pPr>
            <a:r>
              <a:rPr lang="it-IT" sz="2000" dirty="0"/>
              <a:t>…………………………………..</a:t>
            </a:r>
          </a:p>
        </p:txBody>
      </p:sp>
    </p:spTree>
    <p:extLst>
      <p:ext uri="{BB962C8B-B14F-4D97-AF65-F5344CB8AC3E}">
        <p14:creationId xmlns:p14="http://schemas.microsoft.com/office/powerpoint/2010/main" val="37406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FB1A308-793F-3C09-C136-8319E9B341A0}"/>
              </a:ext>
            </a:extLst>
          </p:cNvPr>
          <p:cNvSpPr txBox="1"/>
          <p:nvPr/>
        </p:nvSpPr>
        <p:spPr>
          <a:xfrm>
            <a:off x="0" y="860079"/>
            <a:ext cx="12092411" cy="5232202"/>
          </a:xfrm>
          <a:prstGeom prst="rect">
            <a:avLst/>
          </a:prstGeom>
          <a:noFill/>
        </p:spPr>
        <p:txBody>
          <a:bodyPr wrap="square" rtlCol="0">
            <a:spAutoFit/>
          </a:bodyPr>
          <a:lstStyle/>
          <a:p>
            <a:pPr algn="ctr"/>
            <a:r>
              <a:rPr lang="it-IT" sz="2800" b="1" dirty="0"/>
              <a:t>CONTRATTO DI DISPONIBILITA’</a:t>
            </a:r>
            <a:endParaRPr lang="it-IT" dirty="0"/>
          </a:p>
          <a:p>
            <a:pPr algn="ctr"/>
            <a:endParaRPr lang="it-IT" dirty="0"/>
          </a:p>
          <a:p>
            <a:pPr algn="just"/>
            <a:r>
              <a:rPr lang="it-IT" sz="2400" dirty="0"/>
              <a:t>Contratto mediante il quale sono affidate, </a:t>
            </a:r>
            <a:r>
              <a:rPr lang="it-IT" sz="2400" b="1" dirty="0"/>
              <a:t>a rischio e a spesa dell’affidatario</a:t>
            </a:r>
            <a:r>
              <a:rPr lang="it-IT" sz="2400" dirty="0"/>
              <a:t>, la costruzione e la messa a disposizione della P.A. di un’opera di proprietà privata destinata all’esercizio di un pubblico servizio, a fronte di un corrispettivo. Non può riguardare opere demaniali o da realizzarsi sul demanio pubblico.</a:t>
            </a:r>
          </a:p>
          <a:p>
            <a:pPr algn="just"/>
            <a:endParaRPr lang="it-IT" sz="2400" dirty="0"/>
          </a:p>
          <a:p>
            <a:pPr algn="just"/>
            <a:r>
              <a:rPr lang="it-IT" sz="2400" b="1" dirty="0"/>
              <a:t>Obblighi a carico del partner privato: </a:t>
            </a:r>
            <a:r>
              <a:rPr lang="it-IT" sz="2400" dirty="0"/>
              <a:t>assicurare all’amministrazione la costante fruibilità dell’opera, nel rispetto dei parametri di funzionalità previsti dal contratto, garantendo la perfetta manutenzione e la risoluzione anche degli eventuali vizi sopravvenuti. </a:t>
            </a:r>
          </a:p>
          <a:p>
            <a:pPr algn="just"/>
            <a:endParaRPr lang="it-IT" sz="2400" dirty="0"/>
          </a:p>
          <a:p>
            <a:pPr algn="just"/>
            <a:r>
              <a:rPr lang="it-IT" sz="2400" dirty="0"/>
              <a:t>N.B. Le </a:t>
            </a:r>
            <a:r>
              <a:rPr lang="it-IT" sz="2400" b="1" dirty="0"/>
              <a:t>caratteristiche tecniche e funzionali </a:t>
            </a:r>
            <a:r>
              <a:rPr lang="it-IT" sz="2400" dirty="0"/>
              <a:t>dell’opera sono individuate nel capitolato prestazionale. L’affidatario in corso d’opera ha la facoltà di introdurre varianti se finalizzate a una maggior economicità di costruzione o gestione.</a:t>
            </a:r>
          </a:p>
        </p:txBody>
      </p:sp>
    </p:spTree>
    <p:extLst>
      <p:ext uri="{BB962C8B-B14F-4D97-AF65-F5344CB8AC3E}">
        <p14:creationId xmlns:p14="http://schemas.microsoft.com/office/powerpoint/2010/main" val="257011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0F13D7-D986-728E-A184-87D912AF5B21}"/>
              </a:ext>
            </a:extLst>
          </p:cNvPr>
          <p:cNvSpPr>
            <a:spLocks noGrp="1"/>
          </p:cNvSpPr>
          <p:nvPr>
            <p:ph type="title"/>
          </p:nvPr>
        </p:nvSpPr>
        <p:spPr>
          <a:xfrm>
            <a:off x="63375" y="1077362"/>
            <a:ext cx="12192000" cy="357612"/>
          </a:xfrm>
        </p:spPr>
        <p:txBody>
          <a:bodyPr>
            <a:noAutofit/>
          </a:bodyPr>
          <a:lstStyle/>
          <a:p>
            <a:pPr algn="just"/>
            <a:r>
              <a:rPr lang="it-IT" sz="2800" b="1" u="sng" dirty="0"/>
              <a:t>ELEMENTI ESSENZIALI DEL PPP – LIBRO VERDE 2004</a:t>
            </a:r>
            <a:r>
              <a:rPr lang="it-IT" sz="2800" b="1" dirty="0"/>
              <a:t> (approccio sostanziale)</a:t>
            </a:r>
            <a:br>
              <a:rPr lang="it-IT" sz="2800" b="1" dirty="0"/>
            </a:br>
            <a:r>
              <a:rPr lang="it-IT" sz="2800" b="1" dirty="0"/>
              <a:t> </a:t>
            </a:r>
          </a:p>
        </p:txBody>
      </p:sp>
      <p:sp>
        <p:nvSpPr>
          <p:cNvPr id="3" name="Segnaposto contenuto 2">
            <a:extLst>
              <a:ext uri="{FF2B5EF4-FFF2-40B4-BE49-F238E27FC236}">
                <a16:creationId xmlns:a16="http://schemas.microsoft.com/office/drawing/2014/main" id="{697C0691-5BFC-5021-BFFF-EFE64612983C}"/>
              </a:ext>
            </a:extLst>
          </p:cNvPr>
          <p:cNvSpPr>
            <a:spLocks noGrp="1"/>
          </p:cNvSpPr>
          <p:nvPr>
            <p:ph idx="1"/>
          </p:nvPr>
        </p:nvSpPr>
        <p:spPr>
          <a:xfrm>
            <a:off x="0" y="1249378"/>
            <a:ext cx="12192000" cy="4927585"/>
          </a:xfrm>
        </p:spPr>
        <p:txBody>
          <a:bodyPr/>
          <a:lstStyle/>
          <a:p>
            <a:pPr>
              <a:buFont typeface="Wingdings" panose="05000000000000000000" pitchFamily="2" charset="2"/>
              <a:buChar char="§"/>
            </a:pPr>
            <a:r>
              <a:rPr lang="it-IT" sz="3200" b="1" dirty="0"/>
              <a:t>Tendenziale lunga durata della collaborazione </a:t>
            </a:r>
            <a:r>
              <a:rPr lang="it-IT" sz="3200" dirty="0"/>
              <a:t>tra l’operatore pubblico e quello privato sui vari aspetti di un progetto da realizzare;</a:t>
            </a:r>
          </a:p>
          <a:p>
            <a:pPr>
              <a:buFont typeface="Wingdings" panose="05000000000000000000" pitchFamily="2" charset="2"/>
              <a:buChar char="§"/>
            </a:pPr>
            <a:r>
              <a:rPr lang="it-IT" sz="3200" b="1" dirty="0"/>
              <a:t>Finanziamento del progetto</a:t>
            </a:r>
            <a:r>
              <a:rPr lang="it-IT" sz="3200" dirty="0"/>
              <a:t>, garantito in tutto o in parte del soggetto privato;</a:t>
            </a:r>
          </a:p>
          <a:p>
            <a:pPr>
              <a:buFont typeface="Wingdings" panose="05000000000000000000" pitchFamily="2" charset="2"/>
              <a:buChar char="§"/>
            </a:pPr>
            <a:r>
              <a:rPr lang="it-IT" sz="3200" b="1" dirty="0"/>
              <a:t>Rilevanza del ruolo dell’operatore privato </a:t>
            </a:r>
            <a:r>
              <a:rPr lang="it-IT" sz="3200" dirty="0"/>
              <a:t>che partecipa a tutte le fasi di sviluppo del progetto (progettazione, finanziamento, attuazione e gestione);</a:t>
            </a:r>
          </a:p>
          <a:p>
            <a:pPr>
              <a:buFont typeface="Wingdings" panose="05000000000000000000" pitchFamily="2" charset="2"/>
              <a:buChar char="§"/>
            </a:pPr>
            <a:r>
              <a:rPr lang="it-IT" sz="3200" b="1" dirty="0"/>
              <a:t>Distribuzione dei rischi tra i due partner</a:t>
            </a:r>
            <a:r>
              <a:rPr lang="it-IT" sz="3200" dirty="0"/>
              <a:t>, da effettuarsi caso per caso, in funzione della capacità delle parti di individuare, valutare, controllare e gestire gli stessi</a:t>
            </a:r>
          </a:p>
          <a:p>
            <a:pPr>
              <a:buFont typeface="Wingdings" panose="05000000000000000000" pitchFamily="2" charset="2"/>
              <a:buChar char="§"/>
            </a:pPr>
            <a:endParaRPr lang="it-IT" dirty="0"/>
          </a:p>
        </p:txBody>
      </p:sp>
    </p:spTree>
    <p:extLst>
      <p:ext uri="{BB962C8B-B14F-4D97-AF65-F5344CB8AC3E}">
        <p14:creationId xmlns:p14="http://schemas.microsoft.com/office/powerpoint/2010/main" val="4294832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403C2FA-1F13-9C2A-B405-434A5B260E0C}"/>
              </a:ext>
            </a:extLst>
          </p:cNvPr>
          <p:cNvSpPr txBox="1"/>
          <p:nvPr/>
        </p:nvSpPr>
        <p:spPr>
          <a:xfrm>
            <a:off x="0" y="778598"/>
            <a:ext cx="12192000" cy="6186309"/>
          </a:xfrm>
          <a:prstGeom prst="rect">
            <a:avLst/>
          </a:prstGeom>
          <a:noFill/>
        </p:spPr>
        <p:txBody>
          <a:bodyPr wrap="square" rtlCol="0">
            <a:spAutoFit/>
          </a:bodyPr>
          <a:lstStyle/>
          <a:p>
            <a:pPr algn="just"/>
            <a:r>
              <a:rPr lang="it-IT" sz="2400" dirty="0"/>
              <a:t>Il partner privato assume i rischi di progettazione, costruzione e disponibilità dell’opera (compreso il rischio della mancata o ritardata approvazione  della progettazione ed eventuali varianti da parte di autorità terze), a fronte di una serie di corrispettivi.</a:t>
            </a:r>
          </a:p>
          <a:p>
            <a:pPr algn="just"/>
            <a:endParaRPr lang="it-IT" sz="2400" dirty="0"/>
          </a:p>
          <a:p>
            <a:pPr algn="just"/>
            <a:r>
              <a:rPr lang="it-IT" sz="2400" b="1" dirty="0"/>
              <a:t>Obblighi della P.A.:</a:t>
            </a:r>
          </a:p>
          <a:p>
            <a:pPr marL="342900" indent="-342900" algn="just">
              <a:buFont typeface="Wingdings" panose="05000000000000000000" pitchFamily="2" charset="2"/>
              <a:buChar char="ü"/>
            </a:pPr>
            <a:r>
              <a:rPr lang="it-IT" sz="2400" dirty="0"/>
              <a:t>corrispondere un </a:t>
            </a:r>
            <a:r>
              <a:rPr lang="it-IT" sz="2400" b="1" dirty="0"/>
              <a:t>canone di disponibilità</a:t>
            </a:r>
            <a:r>
              <a:rPr lang="it-IT" sz="2400" dirty="0"/>
              <a:t>, da versare in corrispondenza alla effettiva disponibilità dell’opera, proporzionalmente ridotto o annullato nei periodi di ridotta o nulla disponibilità della stessa per manutenzione, vizi, ecc.</a:t>
            </a:r>
          </a:p>
          <a:p>
            <a:pPr marL="342900" indent="-342900" algn="just">
              <a:buFont typeface="Wingdings" panose="05000000000000000000" pitchFamily="2" charset="2"/>
              <a:buChar char="ü"/>
            </a:pPr>
            <a:r>
              <a:rPr lang="it-IT" sz="2400" dirty="0"/>
              <a:t>eventuale riconoscimento di un </a:t>
            </a:r>
            <a:r>
              <a:rPr lang="it-IT" sz="2400" b="1" dirty="0"/>
              <a:t>contributo in corso d’opera</a:t>
            </a:r>
            <a:r>
              <a:rPr lang="it-IT" sz="2400" dirty="0"/>
              <a:t>, comunque </a:t>
            </a:r>
            <a:r>
              <a:rPr lang="it-IT" sz="2400" u="sng" dirty="0"/>
              <a:t>non superiore al 50% </a:t>
            </a:r>
            <a:r>
              <a:rPr lang="it-IT" sz="2400" dirty="0"/>
              <a:t>del costo di costruzione dell’opera, in caso di trasferimento della proprietà in capo all’amministrazione;</a:t>
            </a:r>
          </a:p>
          <a:p>
            <a:pPr marL="342900" indent="-342900" algn="just">
              <a:buFont typeface="Wingdings" panose="05000000000000000000" pitchFamily="2" charset="2"/>
              <a:buChar char="ü"/>
            </a:pPr>
            <a:r>
              <a:rPr lang="it-IT" sz="2400" dirty="0"/>
              <a:t>eventuale </a:t>
            </a:r>
            <a:r>
              <a:rPr lang="it-IT" sz="2400" b="1" dirty="0"/>
              <a:t>prezzo di trasferimento</a:t>
            </a:r>
            <a:r>
              <a:rPr lang="it-IT" sz="2400" dirty="0"/>
              <a:t>, parametrato, in relazione ai canoni già versati e all’eventuale corso d’opera, al valore di mercato residuo dell’opera, da corrispondere, al termine del contratto, in caso di trasferimento della proprietà dell’opera all’amministrazione  </a:t>
            </a:r>
          </a:p>
          <a:p>
            <a:pPr marL="342900" indent="-342900" algn="just">
              <a:buFont typeface="Wingdings" panose="05000000000000000000" pitchFamily="2" charset="2"/>
              <a:buChar char="ü"/>
            </a:pPr>
            <a:endParaRPr lang="it-IT" sz="2400" dirty="0"/>
          </a:p>
          <a:p>
            <a:endParaRPr lang="it-IT" dirty="0"/>
          </a:p>
          <a:p>
            <a:endParaRPr lang="it-IT" dirty="0"/>
          </a:p>
        </p:txBody>
      </p:sp>
    </p:spTree>
    <p:extLst>
      <p:ext uri="{BB962C8B-B14F-4D97-AF65-F5344CB8AC3E}">
        <p14:creationId xmlns:p14="http://schemas.microsoft.com/office/powerpoint/2010/main" val="3959249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8C75605-327E-FAE4-1F57-DAA42759D5F5}"/>
              </a:ext>
            </a:extLst>
          </p:cNvPr>
          <p:cNvSpPr txBox="1"/>
          <p:nvPr/>
        </p:nvSpPr>
        <p:spPr>
          <a:xfrm>
            <a:off x="0" y="832919"/>
            <a:ext cx="12050162" cy="5386090"/>
          </a:xfrm>
          <a:prstGeom prst="rect">
            <a:avLst/>
          </a:prstGeom>
          <a:noFill/>
        </p:spPr>
        <p:txBody>
          <a:bodyPr wrap="square" rtlCol="0">
            <a:spAutoFit/>
          </a:bodyPr>
          <a:lstStyle/>
          <a:p>
            <a:r>
              <a:rPr lang="it-IT" sz="2800" b="1" dirty="0"/>
              <a:t>Contratti di rendimento energetico</a:t>
            </a:r>
          </a:p>
          <a:p>
            <a:r>
              <a:rPr lang="it-IT" sz="2800" b="1" dirty="0"/>
              <a:t> </a:t>
            </a:r>
          </a:p>
          <a:p>
            <a:pPr marL="457200" indent="-457200" algn="just">
              <a:buFont typeface="Arial" panose="020B0604020202020204" pitchFamily="34" charset="0"/>
              <a:buChar char="•"/>
            </a:pPr>
            <a:r>
              <a:rPr lang="it-IT" sz="2400" b="1" dirty="0"/>
              <a:t>Oggetto:</a:t>
            </a:r>
            <a:r>
              <a:rPr lang="it-IT" sz="2400" dirty="0"/>
              <a:t> conseguimento di una misura di miglioramento dell’efficienza energetica, anche in termini di risparmi finanziari</a:t>
            </a:r>
          </a:p>
          <a:p>
            <a:pPr marL="457200" indent="-457200" algn="just">
              <a:buFont typeface="Arial" panose="020B0604020202020204" pitchFamily="34" charset="0"/>
              <a:buChar char="•"/>
            </a:pPr>
            <a:endParaRPr lang="it-IT" sz="2400" dirty="0"/>
          </a:p>
          <a:p>
            <a:pPr marL="457200" indent="-457200" algn="just">
              <a:buFont typeface="Arial" panose="020B0604020202020204" pitchFamily="34" charset="0"/>
              <a:buChar char="•"/>
            </a:pPr>
            <a:r>
              <a:rPr lang="it-IT" sz="2400" dirty="0"/>
              <a:t>Il partner </a:t>
            </a:r>
            <a:r>
              <a:rPr lang="it-IT" sz="2400" b="1" dirty="0"/>
              <a:t>privato si impegna </a:t>
            </a:r>
            <a:r>
              <a:rPr lang="it-IT" sz="2400" dirty="0"/>
              <a:t>a realizzare un dato livello di risparmio energetico e ad anticipare il capitale necessario per la realizzazione degli interventi di efficientamento (prestazioni offerte: diagnosi energetica e audit energetico, studio di fattibilità degli interventi di miglioramento dell’efficienza energetica, progettazione degli interventi, reperimento delle risorse finanziarie, realizzazione dell’intervento, gestione dei sistemi riqualificanti, ecc.)</a:t>
            </a:r>
          </a:p>
          <a:p>
            <a:pPr marL="457200" indent="-457200" algn="just">
              <a:buFont typeface="Arial" panose="020B0604020202020204" pitchFamily="34" charset="0"/>
              <a:buChar char="•"/>
            </a:pPr>
            <a:endParaRPr lang="it-IT" sz="2400" dirty="0"/>
          </a:p>
          <a:p>
            <a:pPr marL="457200" indent="-457200" algn="just">
              <a:buFont typeface="Arial" panose="020B0604020202020204" pitchFamily="34" charset="0"/>
              <a:buChar char="•"/>
            </a:pPr>
            <a:r>
              <a:rPr lang="it-IT" sz="2400" dirty="0"/>
              <a:t>La </a:t>
            </a:r>
            <a:r>
              <a:rPr lang="it-IT" sz="2400" b="1" dirty="0"/>
              <a:t>P.A.</a:t>
            </a:r>
            <a:r>
              <a:rPr lang="it-IT" sz="2400" b="1" dirty="0">
                <a:solidFill>
                  <a:prstClr val="black"/>
                </a:solidFill>
                <a:latin typeface="Calibri" panose="020F0502020204030204"/>
              </a:rPr>
              <a:t> si obbliga </a:t>
            </a:r>
            <a:r>
              <a:rPr lang="it-IT" sz="2400" dirty="0">
                <a:solidFill>
                  <a:prstClr val="black"/>
                </a:solidFill>
                <a:latin typeface="Calibri" panose="020F0502020204030204"/>
              </a:rPr>
              <a:t>a remunerare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gli investimenti effettuati dal privato, parametrando il quantum al miglioramento dell’efficienza energetica ottenuta. </a:t>
            </a:r>
            <a:endParaRPr lang="it-IT" sz="3200" dirty="0"/>
          </a:p>
        </p:txBody>
      </p:sp>
    </p:spTree>
    <p:extLst>
      <p:ext uri="{BB962C8B-B14F-4D97-AF65-F5344CB8AC3E}">
        <p14:creationId xmlns:p14="http://schemas.microsoft.com/office/powerpoint/2010/main" val="1356034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5B6136B-85F6-544F-D5C7-C377752B5703}"/>
              </a:ext>
            </a:extLst>
          </p:cNvPr>
          <p:cNvSpPr txBox="1"/>
          <p:nvPr/>
        </p:nvSpPr>
        <p:spPr>
          <a:xfrm>
            <a:off x="72429" y="878186"/>
            <a:ext cx="12041108" cy="5262979"/>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Ai fini della quantificazione del corrispettivo</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che il beneficiario deve erogare al partner privato, è necessario che la misura di miglioramento dell’efficienza energetica sia resa disponibile all’amministrazione concedente a cura dell’operatore economico, così da essere verificata durante l’intera durata del contratto anche avvalendosi di apposite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piattaforme informatiche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adibite per la raccolta, l’organizzazione, la gestione, l’elaborazione, la valutazione e il monitoraggio dei consumi energetici.</a:t>
            </a:r>
          </a:p>
          <a:p>
            <a:pPr marR="0" lvl="0" algn="just" defTabSz="914400" rtl="0" eaLnBrk="1" fontAlgn="auto" latinLnBrk="0" hangingPunct="1">
              <a:lnSpc>
                <a:spcPct val="100000"/>
              </a:lnSpc>
              <a:spcBef>
                <a:spcPts val="0"/>
              </a:spcBef>
              <a:spcAft>
                <a:spcPts val="0"/>
              </a:spcAft>
              <a:buClrTx/>
              <a:buSzTx/>
              <a:tabLst/>
              <a:defRPr/>
            </a:pPr>
            <a:endParaRPr lang="it-IT" sz="24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Criticità:</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al di là del </a:t>
            </a:r>
            <a:r>
              <a:rPr kumimoji="0" lang="it-IT" sz="2400" b="0" i="1" u="none" strike="noStrike" kern="1200" cap="none" spc="0" normalizeH="0" baseline="0" noProof="0" dirty="0" err="1">
                <a:ln>
                  <a:noFill/>
                </a:ln>
                <a:solidFill>
                  <a:prstClr val="black"/>
                </a:solidFill>
                <a:effectLst/>
                <a:uLnTx/>
                <a:uFillTx/>
                <a:latin typeface="Calibri" panose="020F0502020204030204"/>
                <a:ea typeface="+mn-ea"/>
                <a:cs typeface="+mn-cs"/>
              </a:rPr>
              <a:t>nomen</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 iuris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del contratto, occorre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verificare caso per caso</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se ricorra un PPP o piuttosto un appalto misto, avendo riguardo alle caratteristiche connotanti ogni singola fattispecie e agli effetti economico finanziari derivanti dall’operazione (</a:t>
            </a:r>
            <a:r>
              <a:rPr lang="it-IT" sz="2400" dirty="0">
                <a:solidFill>
                  <a:prstClr val="black"/>
                </a:solidFill>
                <a:latin typeface="Calibri" panose="020F0502020204030204"/>
              </a:rPr>
              <a:t>s</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punto, Corte dei conti, sez. regionale di controllo per la Basilicata, n. 43/2019/PAR, nonché il documento a cura di BEI ed Eurostat A guide to the Statistical Treatment of Energy Performance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Contracts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2018)</a:t>
            </a:r>
          </a:p>
          <a:p>
            <a:pPr marR="0" lvl="0" algn="just" defTabSz="914400" rtl="0" eaLnBrk="1" fontAlgn="auto" latinLnBrk="0" hangingPunct="1">
              <a:lnSpc>
                <a:spcPct val="100000"/>
              </a:lnSpc>
              <a:spcBef>
                <a:spcPts val="0"/>
              </a:spcBef>
              <a:spcAft>
                <a:spcPts val="0"/>
              </a:spcAft>
              <a:buClrTx/>
              <a:buSzTx/>
              <a:tabLst/>
              <a:defRPr/>
            </a:pPr>
            <a:endParaRPr lang="it-IT" sz="24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64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2D08938-4D51-ACC6-CAA8-C37EBB2D5E37}"/>
              </a:ext>
            </a:extLst>
          </p:cNvPr>
          <p:cNvSpPr txBox="1"/>
          <p:nvPr/>
        </p:nvSpPr>
        <p:spPr>
          <a:xfrm>
            <a:off x="99588" y="1656784"/>
            <a:ext cx="12092411" cy="4339650"/>
          </a:xfrm>
          <a:prstGeom prst="rect">
            <a:avLst/>
          </a:prstGeom>
          <a:noFill/>
        </p:spPr>
        <p:txBody>
          <a:bodyPr wrap="square" rtlCol="0">
            <a:spAutoFit/>
          </a:bodyPr>
          <a:lstStyle/>
          <a:p>
            <a:pPr algn="just"/>
            <a:r>
              <a:rPr lang="it-IT" sz="2800" b="1" dirty="0"/>
              <a:t>STRUMENTI DI PARTENARIATO SOCIALE (interventi di sussidiarietà orizzontale e baratto amministrativo)</a:t>
            </a:r>
          </a:p>
          <a:p>
            <a:pPr algn="just"/>
            <a:endParaRPr lang="it-IT" sz="2800" b="1" dirty="0"/>
          </a:p>
          <a:p>
            <a:pPr algn="ctr"/>
            <a:r>
              <a:rPr lang="it-IT" sz="4000" dirty="0"/>
              <a:t>Finalità della norma:</a:t>
            </a:r>
          </a:p>
          <a:p>
            <a:pPr algn="ctr"/>
            <a:endParaRPr lang="it-IT" sz="2400" b="1" dirty="0"/>
          </a:p>
          <a:p>
            <a:pPr algn="ctr"/>
            <a:r>
              <a:rPr lang="it-IT" sz="3200" dirty="0"/>
              <a:t>Razionalizzazione e revisione della spesa</a:t>
            </a:r>
          </a:p>
          <a:p>
            <a:pPr algn="ctr"/>
            <a:endParaRPr lang="it-IT" sz="3200" dirty="0"/>
          </a:p>
          <a:p>
            <a:pPr algn="ctr"/>
            <a:r>
              <a:rPr lang="it-IT" sz="3200" dirty="0"/>
              <a:t>Valorizzazione dell’iniziativa dei singoli e degli organismi diffusi sul territorio</a:t>
            </a:r>
          </a:p>
        </p:txBody>
      </p:sp>
    </p:spTree>
    <p:extLst>
      <p:ext uri="{BB962C8B-B14F-4D97-AF65-F5344CB8AC3E}">
        <p14:creationId xmlns:p14="http://schemas.microsoft.com/office/powerpoint/2010/main" val="3888484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9A3114-5A1D-4C0F-91CE-A4C625EFA40C}"/>
              </a:ext>
            </a:extLst>
          </p:cNvPr>
          <p:cNvSpPr txBox="1"/>
          <p:nvPr/>
        </p:nvSpPr>
        <p:spPr>
          <a:xfrm>
            <a:off x="43758" y="797510"/>
            <a:ext cx="12104483" cy="5262979"/>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Gestione e manutenzione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aree riservate al verde pubblico urbano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immobili di origine rurale destinati ad attività sociali e culturali</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ceduti al Comune in esecuzione di convenzioni e di strumenti urbanistici attuativi. Per la conclusione di tale contratto, si riconosce il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diritto di prelazion</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dei cittadini, aventi residenza o domicilio nei comprensori ove insistono i beni e le aree, costituenti un consorzio del comprensorio che raggiunga almeno i due terzi della proprietà della lottizzazione. I cittadini costituiti in consorzio possono beneficiare, altresì,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incentivi fiscali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200" b="1" dirty="0">
                <a:solidFill>
                  <a:prstClr val="black"/>
                </a:solidFill>
                <a:latin typeface="Calibri" panose="020F0502020204030204"/>
              </a:rPr>
              <a:t>b.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Gestione, manutenzione e valorizzazione di </a:t>
            </a:r>
            <a:r>
              <a:rPr kumimoji="0" lang="it-IT" sz="2200" i="0" u="none" strike="noStrike" kern="1200" cap="none" spc="0" normalizeH="0" baseline="0" noProof="0" dirty="0">
                <a:ln>
                  <a:noFill/>
                </a:ln>
                <a:solidFill>
                  <a:prstClr val="black"/>
                </a:solidFill>
                <a:effectLst/>
                <a:uLnTx/>
                <a:uFillTx/>
                <a:latin typeface="Calibri" panose="020F0502020204030204"/>
                <a:ea typeface="+mn-ea"/>
                <a:cs typeface="+mn-cs"/>
              </a:rPr>
              <a:t>piazze e strade o interventi di decoro urbano e di recupero di aree e beni immobili inutilizzati</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per destinarli a fini di interesse generale, sulla base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progetti presentati da cittadini</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singoli o associati che, all’uopo,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beneficiano di incentivi fiscali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direttamente attinenti alla attività svolta dal singolo o dalla associazione, o comunque utile alla comunità territoriale di riferimento</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200" b="1" dirty="0">
                <a:solidFill>
                  <a:prstClr val="black"/>
                </a:solidFill>
                <a:latin typeface="Calibri" panose="020F0502020204030204"/>
              </a:rPr>
              <a:t>c.</a:t>
            </a:r>
            <a:r>
              <a:rPr lang="it-IT" sz="2200" dirty="0"/>
              <a:t> Compimento di </a:t>
            </a:r>
            <a:r>
              <a:rPr lang="it-IT" sz="2200" b="1" dirty="0"/>
              <a:t>opere di interesse locale</a:t>
            </a:r>
            <a:r>
              <a:rPr lang="it-IT" sz="2200" dirty="0"/>
              <a:t>, da acquisire al patrimonio indisponibile dell’ente concedente, sulla base di </a:t>
            </a:r>
            <a:r>
              <a:rPr lang="it-IT" sz="2200" b="1" dirty="0"/>
              <a:t>progetti presentati da cittadini</a:t>
            </a:r>
            <a:r>
              <a:rPr lang="it-IT" sz="2200" dirty="0"/>
              <a:t>, singoli o associati, e a spese di questi ultimi. l’esecuzione delle opere è </a:t>
            </a:r>
            <a:r>
              <a:rPr lang="it-IT" sz="2200" b="1" dirty="0"/>
              <a:t>esente da oneri fiscali e amministrativi</a:t>
            </a:r>
            <a:r>
              <a:rPr lang="it-IT" sz="2200" dirty="0"/>
              <a:t>, salva l'imposta sul valore aggiunto</a:t>
            </a:r>
            <a:endPar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801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F8E0E81-90B7-F8D2-C240-A9B297722F33}"/>
              </a:ext>
            </a:extLst>
          </p:cNvPr>
          <p:cNvSpPr txBox="1"/>
          <p:nvPr/>
        </p:nvSpPr>
        <p:spPr>
          <a:xfrm>
            <a:off x="0" y="797510"/>
            <a:ext cx="12192000" cy="5262979"/>
          </a:xfrm>
          <a:prstGeom prst="rect">
            <a:avLst/>
          </a:prstGeom>
          <a:noFill/>
        </p:spPr>
        <p:txBody>
          <a:bodyPr wrap="square" rtlCol="0">
            <a:spAutoFit/>
          </a:bodyPr>
          <a:lstStyle/>
          <a:p>
            <a:pPr algn="ctr"/>
            <a:r>
              <a:rPr lang="it-IT" sz="2800" b="1" dirty="0"/>
              <a:t>Cessione di immobili in cambio di opere</a:t>
            </a:r>
          </a:p>
          <a:p>
            <a:pPr algn="just"/>
            <a:r>
              <a:rPr lang="it-IT" sz="2800" u="sng" dirty="0"/>
              <a:t>Oggetto del contratto: </a:t>
            </a:r>
            <a:r>
              <a:rPr lang="it-IT" sz="2800" dirty="0"/>
              <a:t>progettazione e realizzazione di un’opera pubblica o di pubblica utilità da parte di un soggetto privato</a:t>
            </a:r>
          </a:p>
          <a:p>
            <a:pPr algn="just"/>
            <a:endParaRPr lang="it-IT" sz="2800" dirty="0"/>
          </a:p>
          <a:p>
            <a:pPr algn="just"/>
            <a:r>
              <a:rPr lang="it-IT" sz="2800" u="sng" dirty="0"/>
              <a:t>Corrispettivo contrattuale: </a:t>
            </a:r>
            <a:r>
              <a:rPr lang="it-IT" sz="2800" dirty="0"/>
              <a:t>trasferimento all’affidatario della proprietà di beni immobili appartenenti alla stazione appaltante e connesso diritto all’alienazione del bene</a:t>
            </a:r>
          </a:p>
          <a:p>
            <a:pPr algn="just"/>
            <a:endParaRPr lang="it-IT" sz="2800" dirty="0"/>
          </a:p>
          <a:p>
            <a:pPr algn="just"/>
            <a:r>
              <a:rPr lang="it-IT" sz="2800" u="sng" dirty="0"/>
              <a:t>Limiti al trasferimento degli immobili pubblici: </a:t>
            </a:r>
            <a:r>
              <a:rPr lang="it-IT" sz="2800" dirty="0"/>
              <a:t>immobile che non assolva più a funzioni di pubblico interesse (tale certificazione è data dall’inserimento del bene nei piani di alienazione adottati dall’ente ovvero dalla sua immissione nel piano triennale delle opere pubbliche </a:t>
            </a:r>
          </a:p>
        </p:txBody>
      </p:sp>
    </p:spTree>
    <p:extLst>
      <p:ext uri="{BB962C8B-B14F-4D97-AF65-F5344CB8AC3E}">
        <p14:creationId xmlns:p14="http://schemas.microsoft.com/office/powerpoint/2010/main" val="232212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8B158-9293-64BF-A3CA-8CBBD4B54BAC}"/>
              </a:ext>
            </a:extLst>
          </p:cNvPr>
          <p:cNvSpPr>
            <a:spLocks noGrp="1"/>
          </p:cNvSpPr>
          <p:nvPr>
            <p:ph type="title"/>
          </p:nvPr>
        </p:nvSpPr>
        <p:spPr>
          <a:xfrm>
            <a:off x="0" y="796705"/>
            <a:ext cx="12192000" cy="896293"/>
          </a:xfrm>
        </p:spPr>
        <p:txBody>
          <a:bodyPr/>
          <a:lstStyle/>
          <a:p>
            <a:pPr algn="ctr"/>
            <a:r>
              <a:rPr lang="it-IT" b="1" dirty="0"/>
              <a:t>FORME PRINCIPALI DI PPP</a:t>
            </a:r>
          </a:p>
        </p:txBody>
      </p:sp>
      <p:sp>
        <p:nvSpPr>
          <p:cNvPr id="3" name="Freccia circolare a sinistra 2">
            <a:extLst>
              <a:ext uri="{FF2B5EF4-FFF2-40B4-BE49-F238E27FC236}">
                <a16:creationId xmlns:a16="http://schemas.microsoft.com/office/drawing/2014/main" id="{21868ED3-F2D1-D436-0BEC-3A8161F6C38F}"/>
              </a:ext>
            </a:extLst>
          </p:cNvPr>
          <p:cNvSpPr/>
          <p:nvPr/>
        </p:nvSpPr>
        <p:spPr>
          <a:xfrm>
            <a:off x="4209863" y="1789508"/>
            <a:ext cx="1593408" cy="17685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Freccia circolare a destra 3">
            <a:extLst>
              <a:ext uri="{FF2B5EF4-FFF2-40B4-BE49-F238E27FC236}">
                <a16:creationId xmlns:a16="http://schemas.microsoft.com/office/drawing/2014/main" id="{A6709C6B-8A33-38B7-5732-8DC76DE626FA}"/>
              </a:ext>
            </a:extLst>
          </p:cNvPr>
          <p:cNvSpPr/>
          <p:nvPr/>
        </p:nvSpPr>
        <p:spPr>
          <a:xfrm>
            <a:off x="6228784" y="2362503"/>
            <a:ext cx="63374" cy="457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circolare a destra 4">
            <a:extLst>
              <a:ext uri="{FF2B5EF4-FFF2-40B4-BE49-F238E27FC236}">
                <a16:creationId xmlns:a16="http://schemas.microsoft.com/office/drawing/2014/main" id="{1BD62B6C-7FB6-5278-3E23-F6553A7B3F02}"/>
              </a:ext>
            </a:extLst>
          </p:cNvPr>
          <p:cNvSpPr/>
          <p:nvPr/>
        </p:nvSpPr>
        <p:spPr>
          <a:xfrm>
            <a:off x="6096000" y="1789508"/>
            <a:ext cx="1409323" cy="183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asellaDiTesto 5">
            <a:extLst>
              <a:ext uri="{FF2B5EF4-FFF2-40B4-BE49-F238E27FC236}">
                <a16:creationId xmlns:a16="http://schemas.microsoft.com/office/drawing/2014/main" id="{3F5B332E-3F39-FF87-BE89-F4B25A75B089}"/>
              </a:ext>
            </a:extLst>
          </p:cNvPr>
          <p:cNvSpPr txBox="1"/>
          <p:nvPr/>
        </p:nvSpPr>
        <p:spPr>
          <a:xfrm>
            <a:off x="289711" y="2706986"/>
            <a:ext cx="3739081" cy="1631216"/>
          </a:xfrm>
          <a:prstGeom prst="rect">
            <a:avLst/>
          </a:prstGeom>
          <a:noFill/>
        </p:spPr>
        <p:txBody>
          <a:bodyPr wrap="square" rtlCol="0">
            <a:spAutoFit/>
          </a:bodyPr>
          <a:lstStyle/>
          <a:p>
            <a:pPr algn="just"/>
            <a:r>
              <a:rPr lang="it-IT" sz="2000" b="1" dirty="0"/>
              <a:t>PPP DI TIPO CONTRATTUALE</a:t>
            </a:r>
            <a:r>
              <a:rPr lang="it-IT" sz="2000" dirty="0"/>
              <a:t>: il rapporto tra il soggetto pubblico e il soggetto privato si fonda su legami esclusivamente convenzionali</a:t>
            </a:r>
            <a:r>
              <a:rPr lang="it-IT" dirty="0"/>
              <a:t>.</a:t>
            </a:r>
          </a:p>
        </p:txBody>
      </p:sp>
      <p:sp>
        <p:nvSpPr>
          <p:cNvPr id="7" name="CasellaDiTesto 6">
            <a:extLst>
              <a:ext uri="{FF2B5EF4-FFF2-40B4-BE49-F238E27FC236}">
                <a16:creationId xmlns:a16="http://schemas.microsoft.com/office/drawing/2014/main" id="{F40FF407-CD13-44A7-11FF-27EEFC303E8F}"/>
              </a:ext>
            </a:extLst>
          </p:cNvPr>
          <p:cNvSpPr txBox="1"/>
          <p:nvPr/>
        </p:nvSpPr>
        <p:spPr>
          <a:xfrm>
            <a:off x="7798052" y="2891196"/>
            <a:ext cx="4019738" cy="3170099"/>
          </a:xfrm>
          <a:prstGeom prst="rect">
            <a:avLst/>
          </a:prstGeom>
          <a:noFill/>
        </p:spPr>
        <p:txBody>
          <a:bodyPr wrap="square" rtlCol="0">
            <a:spAutoFit/>
          </a:bodyPr>
          <a:lstStyle/>
          <a:p>
            <a:pPr algn="just"/>
            <a:r>
              <a:rPr lang="it-IT" sz="2000" b="1" dirty="0"/>
              <a:t>PPP DI TIPO ISTITUZIONALIZZATO</a:t>
            </a:r>
            <a:r>
              <a:rPr lang="it-IT" sz="2000" dirty="0"/>
              <a:t>: la cooperazione tra i due soggetti avviene nell’ambito di un’entità distinta dotata di personalità giuridica propria e che consente al partner pubblico di conservare un livello di controllo relativamente elevato sulla struttura, compatibilmente con l’applicazione del diritto societario (società mista)</a:t>
            </a:r>
          </a:p>
        </p:txBody>
      </p:sp>
    </p:spTree>
    <p:extLst>
      <p:ext uri="{BB962C8B-B14F-4D97-AF65-F5344CB8AC3E}">
        <p14:creationId xmlns:p14="http://schemas.microsoft.com/office/powerpoint/2010/main" val="9485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5DE2832-1DAC-18C2-4476-620D7C98E323}"/>
              </a:ext>
            </a:extLst>
          </p:cNvPr>
          <p:cNvSpPr txBox="1"/>
          <p:nvPr/>
        </p:nvSpPr>
        <p:spPr>
          <a:xfrm>
            <a:off x="0" y="706170"/>
            <a:ext cx="1240324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ccia a destra 6">
            <a:extLst>
              <a:ext uri="{FF2B5EF4-FFF2-40B4-BE49-F238E27FC236}">
                <a16:creationId xmlns:a16="http://schemas.microsoft.com/office/drawing/2014/main" id="{A7ABA8A5-499F-3CC3-E417-17C494BA0AAD}"/>
              </a:ext>
            </a:extLst>
          </p:cNvPr>
          <p:cNvSpPr/>
          <p:nvPr/>
        </p:nvSpPr>
        <p:spPr>
          <a:xfrm>
            <a:off x="6726725" y="2109456"/>
            <a:ext cx="978408" cy="1319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ccia a destra 7">
            <a:extLst>
              <a:ext uri="{FF2B5EF4-FFF2-40B4-BE49-F238E27FC236}">
                <a16:creationId xmlns:a16="http://schemas.microsoft.com/office/drawing/2014/main" id="{A46A71EA-78E3-06C7-7E44-76A723776E16}"/>
              </a:ext>
            </a:extLst>
          </p:cNvPr>
          <p:cNvSpPr/>
          <p:nvPr/>
        </p:nvSpPr>
        <p:spPr>
          <a:xfrm flipH="1">
            <a:off x="4825495" y="2109457"/>
            <a:ext cx="887241" cy="1319542"/>
          </a:xfrm>
          <a:prstGeom prst="rightArrow">
            <a:avLst>
              <a:gd name="adj1" fmla="val 50000"/>
              <a:gd name="adj2" fmla="val 54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con angoli arrotondati 8">
            <a:extLst>
              <a:ext uri="{FF2B5EF4-FFF2-40B4-BE49-F238E27FC236}">
                <a16:creationId xmlns:a16="http://schemas.microsoft.com/office/drawing/2014/main" id="{3452A0E0-BDFC-104D-F165-355DF9FE9542}"/>
              </a:ext>
            </a:extLst>
          </p:cNvPr>
          <p:cNvSpPr/>
          <p:nvPr/>
        </p:nvSpPr>
        <p:spPr>
          <a:xfrm>
            <a:off x="4273236" y="959667"/>
            <a:ext cx="3965417" cy="959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a:ln>
                  <a:noFill/>
                </a:ln>
                <a:solidFill>
                  <a:prstClr val="white"/>
                </a:solidFill>
                <a:effectLst/>
                <a:uLnTx/>
                <a:uFillTx/>
                <a:latin typeface="Calibri" panose="020F0502020204030204"/>
                <a:ea typeface="+mn-ea"/>
                <a:cs typeface="+mn-cs"/>
              </a:rPr>
              <a:t>FINALITA’</a:t>
            </a:r>
          </a:p>
        </p:txBody>
      </p:sp>
      <p:sp>
        <p:nvSpPr>
          <p:cNvPr id="10" name="CasellaDiTesto 9">
            <a:extLst>
              <a:ext uri="{FF2B5EF4-FFF2-40B4-BE49-F238E27FC236}">
                <a16:creationId xmlns:a16="http://schemas.microsoft.com/office/drawing/2014/main" id="{594255B2-C12F-7B22-370E-142DA90670FA}"/>
              </a:ext>
            </a:extLst>
          </p:cNvPr>
          <p:cNvSpPr txBox="1"/>
          <p:nvPr/>
        </p:nvSpPr>
        <p:spPr>
          <a:xfrm>
            <a:off x="8311082" y="2770359"/>
            <a:ext cx="3880920"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Garantire opere e servizi pubblici, anche in situazione di restrizione del bilancio statale</a:t>
            </a:r>
          </a:p>
        </p:txBody>
      </p:sp>
      <p:sp>
        <p:nvSpPr>
          <p:cNvPr id="11" name="CasellaDiTesto 10">
            <a:extLst>
              <a:ext uri="{FF2B5EF4-FFF2-40B4-BE49-F238E27FC236}">
                <a16:creationId xmlns:a16="http://schemas.microsoft.com/office/drawing/2014/main" id="{ADA4102E-6626-EDA1-D3EF-1C8A03A58C10}"/>
              </a:ext>
            </a:extLst>
          </p:cNvPr>
          <p:cNvSpPr txBox="1"/>
          <p:nvPr/>
        </p:nvSpPr>
        <p:spPr>
          <a:xfrm>
            <a:off x="417092" y="2713993"/>
            <a:ext cx="4236389"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Assicurare l’utilizzo di metodologie proprie del settore privato, per ottenere una migliore combinazione qualità/prezzo senza alcun pregiudizio per l’interesse della collettività</a:t>
            </a:r>
          </a:p>
        </p:txBody>
      </p:sp>
      <p:sp>
        <p:nvSpPr>
          <p:cNvPr id="3" name="Parentesi graffa chiusa 2">
            <a:extLst>
              <a:ext uri="{FF2B5EF4-FFF2-40B4-BE49-F238E27FC236}">
                <a16:creationId xmlns:a16="http://schemas.microsoft.com/office/drawing/2014/main" id="{D3853235-9802-F6F4-54C9-C0B5DA18479F}"/>
              </a:ext>
            </a:extLst>
          </p:cNvPr>
          <p:cNvSpPr/>
          <p:nvPr/>
        </p:nvSpPr>
        <p:spPr>
          <a:xfrm>
            <a:off x="8311081" y="798968"/>
            <a:ext cx="208229" cy="13195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CasellaDiTesto 3">
            <a:extLst>
              <a:ext uri="{FF2B5EF4-FFF2-40B4-BE49-F238E27FC236}">
                <a16:creationId xmlns:a16="http://schemas.microsoft.com/office/drawing/2014/main" id="{9DC37B08-BBEF-82A0-3CC8-A00781F7D255}"/>
              </a:ext>
            </a:extLst>
          </p:cNvPr>
          <p:cNvSpPr txBox="1"/>
          <p:nvPr/>
        </p:nvSpPr>
        <p:spPr>
          <a:xfrm>
            <a:off x="8519310" y="798967"/>
            <a:ext cx="3585173" cy="2031325"/>
          </a:xfrm>
          <a:prstGeom prst="rect">
            <a:avLst/>
          </a:prstGeom>
          <a:noFill/>
        </p:spPr>
        <p:txBody>
          <a:bodyPr wrap="square" rtlCol="0">
            <a:spAutoFit/>
          </a:bodyPr>
          <a:lstStyle/>
          <a:p>
            <a:pPr algn="just"/>
            <a:r>
              <a:rPr lang="it-IT" b="1" dirty="0"/>
              <a:t>Comunicazione della Commissione europea 2009: l’utilizzazione del PPP come strumento per mobilitare investimenti pubblici e privati per favorire la ripresa economica e i cambiamenti strutturali di lungo termine </a:t>
            </a:r>
          </a:p>
        </p:txBody>
      </p:sp>
    </p:spTree>
    <p:extLst>
      <p:ext uri="{BB962C8B-B14F-4D97-AF65-F5344CB8AC3E}">
        <p14:creationId xmlns:p14="http://schemas.microsoft.com/office/powerpoint/2010/main" val="237162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190951-FC10-EF94-BB46-8EBAE123D7C0}"/>
              </a:ext>
            </a:extLst>
          </p:cNvPr>
          <p:cNvSpPr txBox="1"/>
          <p:nvPr/>
        </p:nvSpPr>
        <p:spPr>
          <a:xfrm>
            <a:off x="0" y="769546"/>
            <a:ext cx="12192000" cy="3046988"/>
          </a:xfrm>
          <a:prstGeom prst="rect">
            <a:avLst/>
          </a:prstGeom>
          <a:noFill/>
        </p:spPr>
        <p:txBody>
          <a:bodyPr wrap="square" rtlCol="0">
            <a:spAutoFit/>
          </a:bodyPr>
          <a:lstStyle/>
          <a:p>
            <a:pPr algn="just"/>
            <a:r>
              <a:rPr lang="it-IT" sz="2400" b="1" dirty="0"/>
              <a:t>LA DIRETTIVA 2014/23/UE </a:t>
            </a:r>
            <a:r>
              <a:rPr lang="it-IT" sz="2400" dirty="0"/>
              <a:t>HA INTRODOTTO UN TESTO DI NORME AD HOC PER I CONTRATTI DI CONCESSIONE AVENTI AD OGGETTO SIA LAVORI CHE SERVIZI </a:t>
            </a:r>
            <a:r>
              <a:rPr lang="it-IT" dirty="0"/>
              <a:t>(precedentemente le concessioni dedicate ai servizi erano sottratte alla disciplina delle direttive).</a:t>
            </a:r>
          </a:p>
          <a:p>
            <a:pPr algn="just"/>
            <a:endParaRPr lang="it-IT" dirty="0"/>
          </a:p>
          <a:p>
            <a:pPr algn="ctr"/>
            <a:endParaRPr lang="it-IT" sz="3600" dirty="0"/>
          </a:p>
          <a:p>
            <a:pPr algn="ctr"/>
            <a:endParaRPr lang="it-IT" sz="3600" dirty="0"/>
          </a:p>
          <a:p>
            <a:pPr algn="ctr"/>
            <a:endParaRPr lang="it-IT" sz="3600" dirty="0"/>
          </a:p>
        </p:txBody>
      </p:sp>
      <p:sp>
        <p:nvSpPr>
          <p:cNvPr id="4" name="Ovale 3">
            <a:extLst>
              <a:ext uri="{FF2B5EF4-FFF2-40B4-BE49-F238E27FC236}">
                <a16:creationId xmlns:a16="http://schemas.microsoft.com/office/drawing/2014/main" id="{B1BF76DA-5ED0-DECF-FEF6-1467B29BC9FC}"/>
              </a:ext>
            </a:extLst>
          </p:cNvPr>
          <p:cNvSpPr/>
          <p:nvPr/>
        </p:nvSpPr>
        <p:spPr>
          <a:xfrm>
            <a:off x="1131683" y="2498756"/>
            <a:ext cx="9008197" cy="2037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err="1"/>
              <a:t>Qual’è</a:t>
            </a:r>
            <a:r>
              <a:rPr lang="it-IT" sz="3200" dirty="0"/>
              <a:t> la DIFFERENZA tra APPALTI e CONCESSIONI?</a:t>
            </a:r>
          </a:p>
        </p:txBody>
      </p:sp>
    </p:spTree>
    <p:extLst>
      <p:ext uri="{BB962C8B-B14F-4D97-AF65-F5344CB8AC3E}">
        <p14:creationId xmlns:p14="http://schemas.microsoft.com/office/powerpoint/2010/main" val="362020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4DF0149-A417-CF82-9C87-3FCC3D2079B3}"/>
              </a:ext>
            </a:extLst>
          </p:cNvPr>
          <p:cNvSpPr txBox="1"/>
          <p:nvPr/>
        </p:nvSpPr>
        <p:spPr>
          <a:xfrm>
            <a:off x="0" y="787651"/>
            <a:ext cx="12192000" cy="2236206"/>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CE5635CE-6D85-C5A9-9577-17696754DB80}"/>
              </a:ext>
            </a:extLst>
          </p:cNvPr>
          <p:cNvSpPr txBox="1"/>
          <p:nvPr/>
        </p:nvSpPr>
        <p:spPr>
          <a:xfrm>
            <a:off x="262550" y="1167897"/>
            <a:ext cx="184731" cy="369332"/>
          </a:xfrm>
          <a:prstGeom prst="rect">
            <a:avLst/>
          </a:prstGeom>
          <a:noFill/>
        </p:spPr>
        <p:txBody>
          <a:bodyPr wrap="square" rtlCol="0">
            <a:spAutoFit/>
          </a:bodyPr>
          <a:lstStyle/>
          <a:p>
            <a:endParaRPr lang="it-IT" dirty="0"/>
          </a:p>
        </p:txBody>
      </p:sp>
      <p:sp>
        <p:nvSpPr>
          <p:cNvPr id="4" name="CasellaDiTesto 3">
            <a:extLst>
              <a:ext uri="{FF2B5EF4-FFF2-40B4-BE49-F238E27FC236}">
                <a16:creationId xmlns:a16="http://schemas.microsoft.com/office/drawing/2014/main" id="{50AC4D11-84A0-A395-E942-5DBC4D205AA2}"/>
              </a:ext>
            </a:extLst>
          </p:cNvPr>
          <p:cNvSpPr txBox="1"/>
          <p:nvPr/>
        </p:nvSpPr>
        <p:spPr>
          <a:xfrm>
            <a:off x="0" y="787651"/>
            <a:ext cx="12192000" cy="4524315"/>
          </a:xfrm>
          <a:prstGeom prst="rect">
            <a:avLst/>
          </a:prstGeom>
          <a:noFill/>
        </p:spPr>
        <p:txBody>
          <a:bodyPr wrap="square" rtlCol="0">
            <a:spAutoFit/>
          </a:bodyPr>
          <a:lstStyle/>
          <a:p>
            <a:pPr algn="just"/>
            <a:r>
              <a:rPr lang="it-IT" sz="2400" dirty="0">
                <a:solidFill>
                  <a:srgbClr val="3F5562"/>
                </a:solidFill>
                <a:latin typeface="Calibri" panose="020F0502020204030204" pitchFamily="34" charset="0"/>
                <a:cs typeface="Calibri" panose="020F0502020204030204" pitchFamily="34" charset="0"/>
              </a:rPr>
              <a:t>A</a:t>
            </a:r>
            <a:r>
              <a:rPr lang="it-IT" sz="2400" b="0" i="0" dirty="0">
                <a:solidFill>
                  <a:srgbClr val="3F5562"/>
                </a:solidFill>
                <a:effectLst/>
                <a:latin typeface="Calibri" panose="020F0502020204030204" pitchFamily="34" charset="0"/>
                <a:cs typeface="Calibri" panose="020F0502020204030204" pitchFamily="34" charset="0"/>
              </a:rPr>
              <a:t>i sensi dell’art. 3, lett. ii) del d.lgs. 50/2016,  l’ </a:t>
            </a:r>
            <a:r>
              <a:rPr lang="it-IT" sz="2400" b="1" i="0" dirty="0">
                <a:solidFill>
                  <a:srgbClr val="3F5562"/>
                </a:solidFill>
                <a:effectLst/>
                <a:latin typeface="Calibri" panose="020F0502020204030204" pitchFamily="34" charset="0"/>
                <a:cs typeface="Calibri" panose="020F0502020204030204" pitchFamily="34" charset="0"/>
              </a:rPr>
              <a:t>APPALTO PUBBLICO </a:t>
            </a:r>
            <a:r>
              <a:rPr lang="it-IT" sz="2400" b="0" i="0" dirty="0">
                <a:solidFill>
                  <a:srgbClr val="3F5562"/>
                </a:solidFill>
                <a:effectLst/>
                <a:latin typeface="Calibri" panose="020F0502020204030204" pitchFamily="34" charset="0"/>
                <a:cs typeface="Calibri" panose="020F0502020204030204" pitchFamily="34" charset="0"/>
              </a:rPr>
              <a:t>è un contratto a titolo oneroso, stipulato per iscritto tra una stazione appaltante e un operatore economico, avente ad oggetto l’esecuzione di lavori, la fornitura di prodotti e la prestazione di servizi. Gli elementi distintivi dell’appalto pubblico sono quindi la </a:t>
            </a:r>
            <a:r>
              <a:rPr lang="it-IT" sz="2400" b="1" i="0" dirty="0">
                <a:solidFill>
                  <a:srgbClr val="3F5562"/>
                </a:solidFill>
                <a:effectLst/>
                <a:latin typeface="Calibri" panose="020F0502020204030204" pitchFamily="34" charset="0"/>
                <a:cs typeface="Calibri" panose="020F0502020204030204" pitchFamily="34" charset="0"/>
              </a:rPr>
              <a:t>determinazione di un oggetto</a:t>
            </a:r>
            <a:r>
              <a:rPr lang="it-IT" sz="2400" b="0" i="0" dirty="0">
                <a:solidFill>
                  <a:srgbClr val="3F5562"/>
                </a:solidFill>
                <a:effectLst/>
                <a:latin typeface="Calibri" panose="020F0502020204030204" pitchFamily="34" charset="0"/>
                <a:cs typeface="Calibri" panose="020F0502020204030204" pitchFamily="34" charset="0"/>
              </a:rPr>
              <a:t>, che consiste in una prestazione idonea a realizzare un interesse pubblico che fa capo alla stazione appaltante, e la previsione </a:t>
            </a:r>
            <a:r>
              <a:rPr lang="it-IT" sz="2400" b="1" i="0" dirty="0">
                <a:solidFill>
                  <a:srgbClr val="3F5562"/>
                </a:solidFill>
                <a:effectLst/>
                <a:latin typeface="Calibri" panose="020F0502020204030204" pitchFamily="34" charset="0"/>
                <a:cs typeface="Calibri" panose="020F0502020204030204" pitchFamily="34" charset="0"/>
              </a:rPr>
              <a:t>dell’obbligo di un corrispettivo in capo alla stazione</a:t>
            </a:r>
            <a:r>
              <a:rPr lang="it-IT" sz="2400" b="0" i="0" dirty="0">
                <a:solidFill>
                  <a:srgbClr val="3F5562"/>
                </a:solidFill>
                <a:effectLst/>
                <a:latin typeface="Calibri" panose="020F0502020204030204" pitchFamily="34" charset="0"/>
                <a:cs typeface="Calibri" panose="020F0502020204030204" pitchFamily="34" charset="0"/>
              </a:rPr>
              <a:t> appaltante a favore dell’appaltatore.</a:t>
            </a:r>
          </a:p>
          <a:p>
            <a:pPr algn="just"/>
            <a:endParaRPr lang="it-IT" sz="2400" dirty="0">
              <a:solidFill>
                <a:srgbClr val="3F5562"/>
              </a:solidFill>
              <a:latin typeface="Haboro Slab Normale"/>
            </a:endParaRPr>
          </a:p>
          <a:p>
            <a:pPr algn="just"/>
            <a:r>
              <a:rPr lang="it-IT" sz="2400" dirty="0">
                <a:solidFill>
                  <a:srgbClr val="3F5562"/>
                </a:solidFill>
                <a:latin typeface="Calibri" panose="020F0502020204030204" pitchFamily="34" charset="0"/>
                <a:cs typeface="Calibri" panose="020F0502020204030204" pitchFamily="34" charset="0"/>
              </a:rPr>
              <a:t>In sintesi: </a:t>
            </a:r>
            <a:r>
              <a:rPr lang="it-IT" sz="3200" dirty="0">
                <a:solidFill>
                  <a:srgbClr val="3F5562"/>
                </a:solidFill>
                <a:latin typeface="Calibri" panose="020F0502020204030204" pitchFamily="34" charset="0"/>
                <a:cs typeface="Calibri" panose="020F0502020204030204" pitchFamily="34" charset="0"/>
              </a:rPr>
              <a:t>nell’appalto, la realizzazione dell’opera è finanziariamente a carico dell’Amministrazione appaltante che versa all’appaltatore un corrispettivo in cambio della costruzione della stessa</a:t>
            </a:r>
          </a:p>
        </p:txBody>
      </p:sp>
    </p:spTree>
    <p:extLst>
      <p:ext uri="{BB962C8B-B14F-4D97-AF65-F5344CB8AC3E}">
        <p14:creationId xmlns:p14="http://schemas.microsoft.com/office/powerpoint/2010/main" val="54469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2D21A03-A5C6-B7ED-A250-E0591FE7E570}"/>
              </a:ext>
            </a:extLst>
          </p:cNvPr>
          <p:cNvSpPr txBox="1"/>
          <p:nvPr/>
        </p:nvSpPr>
        <p:spPr>
          <a:xfrm>
            <a:off x="0" y="796706"/>
            <a:ext cx="12192000" cy="5016758"/>
          </a:xfrm>
          <a:prstGeom prst="rect">
            <a:avLst/>
          </a:prstGeom>
          <a:noFill/>
        </p:spPr>
        <p:txBody>
          <a:bodyPr wrap="square" rtlCol="0">
            <a:spAutoFit/>
          </a:bodyPr>
          <a:lstStyle/>
          <a:p>
            <a:pPr algn="just"/>
            <a:r>
              <a:rPr lang="it-IT" sz="2000" b="0" i="0" dirty="0">
                <a:solidFill>
                  <a:srgbClr val="3F5562"/>
                </a:solidFill>
                <a:effectLst/>
                <a:cs typeface="Calibri" panose="020F0502020204030204" pitchFamily="34" charset="0"/>
              </a:rPr>
              <a:t>La </a:t>
            </a:r>
            <a:r>
              <a:rPr lang="it-IT" sz="2000" b="1" i="0" dirty="0">
                <a:solidFill>
                  <a:srgbClr val="3F5562"/>
                </a:solidFill>
                <a:effectLst/>
                <a:cs typeface="Calibri" panose="020F0502020204030204" pitchFamily="34" charset="0"/>
              </a:rPr>
              <a:t>concessione pubblica</a:t>
            </a:r>
            <a:r>
              <a:rPr lang="it-IT" sz="2000" b="0" i="0" dirty="0">
                <a:solidFill>
                  <a:srgbClr val="3F5562"/>
                </a:solidFill>
                <a:effectLst/>
                <a:cs typeface="Calibri" panose="020F0502020204030204" pitchFamily="34" charset="0"/>
              </a:rPr>
              <a:t>, avente ad oggetto </a:t>
            </a:r>
            <a:r>
              <a:rPr lang="it-IT" sz="2000" b="1" i="0" dirty="0">
                <a:solidFill>
                  <a:srgbClr val="3F5562"/>
                </a:solidFill>
                <a:effectLst/>
                <a:cs typeface="Calibri" panose="020F0502020204030204" pitchFamily="34" charset="0"/>
              </a:rPr>
              <a:t>lavori o servizi</a:t>
            </a:r>
            <a:r>
              <a:rPr lang="it-IT" sz="2000" b="0" i="0" dirty="0">
                <a:solidFill>
                  <a:srgbClr val="3F5562"/>
                </a:solidFill>
                <a:effectLst/>
                <a:cs typeface="Calibri" panose="020F0502020204030204" pitchFamily="34" charset="0"/>
              </a:rPr>
              <a:t>, definita all’art. 3, lett. </a:t>
            </a:r>
            <a:r>
              <a:rPr lang="it-IT" sz="2000" b="0" i="0" dirty="0" err="1">
                <a:solidFill>
                  <a:srgbClr val="3F5562"/>
                </a:solidFill>
                <a:effectLst/>
                <a:cs typeface="Calibri" panose="020F0502020204030204" pitchFamily="34" charset="0"/>
              </a:rPr>
              <a:t>uu</a:t>
            </a:r>
            <a:r>
              <a:rPr lang="it-IT" sz="2000" b="0" i="0" dirty="0">
                <a:solidFill>
                  <a:srgbClr val="3F5562"/>
                </a:solidFill>
                <a:effectLst/>
                <a:cs typeface="Calibri" panose="020F0502020204030204" pitchFamily="34" charset="0"/>
              </a:rPr>
              <a:t>) e </a:t>
            </a:r>
            <a:r>
              <a:rPr lang="it-IT" sz="2000" b="0" i="0" dirty="0" err="1">
                <a:solidFill>
                  <a:srgbClr val="3F5562"/>
                </a:solidFill>
                <a:effectLst/>
                <a:cs typeface="Calibri" panose="020F0502020204030204" pitchFamily="34" charset="0"/>
              </a:rPr>
              <a:t>vv</a:t>
            </a:r>
            <a:r>
              <a:rPr lang="it-IT" sz="2000" b="0" i="0" dirty="0">
                <a:solidFill>
                  <a:srgbClr val="3F5562"/>
                </a:solidFill>
                <a:effectLst/>
                <a:cs typeface="Calibri" panose="020F0502020204030204" pitchFamily="34" charset="0"/>
              </a:rPr>
              <a:t>), si distingue dall’appalto per </a:t>
            </a:r>
            <a:r>
              <a:rPr lang="it-IT" sz="2000" b="1" i="0" dirty="0">
                <a:solidFill>
                  <a:srgbClr val="3F5562"/>
                </a:solidFill>
                <a:effectLst/>
                <a:cs typeface="Calibri" panose="020F0502020204030204" pitchFamily="34" charset="0"/>
              </a:rPr>
              <a:t>l’elemento del corrispettivo </a:t>
            </a:r>
            <a:r>
              <a:rPr lang="it-IT" sz="2000" b="0" i="0" dirty="0">
                <a:solidFill>
                  <a:srgbClr val="3F5562"/>
                </a:solidFill>
                <a:effectLst/>
                <a:cs typeface="Calibri" panose="020F0502020204030204" pitchFamily="34" charset="0"/>
              </a:rPr>
              <a:t>e per la </a:t>
            </a:r>
            <a:r>
              <a:rPr lang="it-IT" sz="2000" b="1" i="0" dirty="0">
                <a:solidFill>
                  <a:srgbClr val="3F5562"/>
                </a:solidFill>
                <a:effectLst/>
                <a:cs typeface="Calibri" panose="020F0502020204030204" pitchFamily="34" charset="0"/>
              </a:rPr>
              <a:t>gestione del rischio operativo</a:t>
            </a:r>
            <a:r>
              <a:rPr lang="it-IT" sz="2000" b="0" i="0" dirty="0">
                <a:solidFill>
                  <a:srgbClr val="3F5562"/>
                </a:solidFill>
                <a:effectLst/>
                <a:cs typeface="Calibri" panose="020F0502020204030204" pitchFamily="34" charset="0"/>
              </a:rPr>
              <a:t>. Se nell’appalto il corrispettivo coincide ad un compenso monetario determinato, nelle concessioni pubbliche l’onerosità corrisponde alla previsione del diritto del concessionario di gestire l’opera o il servizio oggetto del contratto, a cui si lega il rischio operativo di gestione. La peculiarità del contratto di concessione risiede infatti in questo profilo aleatorio rappresentato dal </a:t>
            </a:r>
            <a:r>
              <a:rPr lang="it-IT" sz="2000" b="1" i="0" dirty="0">
                <a:solidFill>
                  <a:srgbClr val="3F5562"/>
                </a:solidFill>
                <a:effectLst/>
                <a:cs typeface="Calibri" panose="020F0502020204030204" pitchFamily="34" charset="0"/>
              </a:rPr>
              <a:t>rischio operativo</a:t>
            </a:r>
            <a:r>
              <a:rPr lang="it-IT" sz="2000" b="0" i="0" dirty="0">
                <a:solidFill>
                  <a:srgbClr val="3F5562"/>
                </a:solidFill>
                <a:effectLst/>
                <a:cs typeface="Calibri" panose="020F0502020204030204" pitchFamily="34" charset="0"/>
              </a:rPr>
              <a:t>, inteso dall’art. 3, lett. </a:t>
            </a:r>
            <a:r>
              <a:rPr lang="it-IT" sz="2000" b="0" i="0" dirty="0" err="1">
                <a:solidFill>
                  <a:srgbClr val="3F5562"/>
                </a:solidFill>
                <a:effectLst/>
                <a:cs typeface="Calibri" panose="020F0502020204030204" pitchFamily="34" charset="0"/>
              </a:rPr>
              <a:t>zz</a:t>
            </a:r>
            <a:r>
              <a:rPr lang="it-IT" sz="2000" b="0" i="0" dirty="0">
                <a:solidFill>
                  <a:srgbClr val="3F5562"/>
                </a:solidFill>
                <a:effectLst/>
                <a:cs typeface="Calibri" panose="020F0502020204030204" pitchFamily="34" charset="0"/>
              </a:rPr>
              <a:t>), </a:t>
            </a:r>
            <a:r>
              <a:rPr lang="it-IT" sz="2000" b="0" i="0" dirty="0" err="1">
                <a:solidFill>
                  <a:srgbClr val="3F5562"/>
                </a:solidFill>
                <a:effectLst/>
                <a:cs typeface="Calibri" panose="020F0502020204030204" pitchFamily="34" charset="0"/>
              </a:rPr>
              <a:t>D.Lgs.</a:t>
            </a:r>
            <a:r>
              <a:rPr lang="it-IT" sz="2000" b="0" i="0" dirty="0">
                <a:solidFill>
                  <a:srgbClr val="3F5562"/>
                </a:solidFill>
                <a:effectLst/>
                <a:cs typeface="Calibri" panose="020F0502020204030204" pitchFamily="34" charset="0"/>
              </a:rPr>
              <a:t> 50/2016 come il rischio legato alla gestione dei lavori e dei servizi sul lato della domanda o dell’offerta che incombe sul concessionario. Tale definizione determina l’incertezza per il concessionario di recuperare le spese e gli investimenti attuati per la stipula del contratto nel rapporto con l’utenza. </a:t>
            </a:r>
          </a:p>
          <a:p>
            <a:pPr algn="just"/>
            <a:endParaRPr lang="it-IT" sz="2000" dirty="0">
              <a:solidFill>
                <a:srgbClr val="3F5562"/>
              </a:solidFill>
              <a:latin typeface="Calibri" panose="020F0502020204030204" pitchFamily="34" charset="0"/>
              <a:cs typeface="Calibri" panose="020F0502020204030204" pitchFamily="34" charset="0"/>
            </a:endParaRPr>
          </a:p>
          <a:p>
            <a:pPr algn="just"/>
            <a:r>
              <a:rPr lang="it-IT" sz="2000" b="0" i="0" dirty="0">
                <a:solidFill>
                  <a:srgbClr val="3F5562"/>
                </a:solidFill>
                <a:effectLst/>
                <a:latin typeface="Calibri" panose="020F0502020204030204" pitchFamily="34" charset="0"/>
                <a:cs typeface="Calibri" panose="020F0502020204030204" pitchFamily="34" charset="0"/>
              </a:rPr>
              <a:t>In sintesi: </a:t>
            </a:r>
            <a:r>
              <a:rPr lang="it-IT" sz="2800" dirty="0">
                <a:solidFill>
                  <a:srgbClr val="3F5562"/>
                </a:solidFill>
                <a:latin typeface="Calibri" panose="020F0502020204030204" pitchFamily="34" charset="0"/>
                <a:cs typeface="Calibri" panose="020F0502020204030204" pitchFamily="34" charset="0"/>
              </a:rPr>
              <a:t>nella concessione di lavori e/o servizi, il concessionario non viene retribuito dall’Amministrazione concedente mediante il versamento di un corrispettivo, ma attraverso il riconoscimento del diritto di gestione dell’opera e/o del servizio per un certo periodo di tempo assumendo, di guisa, l’alea della scarsa redditività dell’opera e dell’incremento dei costi di realizzazione e/o c.d. rischio di domanda. </a:t>
            </a:r>
          </a:p>
        </p:txBody>
      </p:sp>
    </p:spTree>
    <p:extLst>
      <p:ext uri="{BB962C8B-B14F-4D97-AF65-F5344CB8AC3E}">
        <p14:creationId xmlns:p14="http://schemas.microsoft.com/office/powerpoint/2010/main" val="38676157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1966</TotalTime>
  <Words>5488</Words>
  <Application>Microsoft Office PowerPoint</Application>
  <PresentationFormat>Widescreen</PresentationFormat>
  <Paragraphs>261</Paragraphs>
  <Slides>45</Slides>
  <Notes>0</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45</vt:i4>
      </vt:variant>
    </vt:vector>
  </HeadingPairs>
  <TitlesOfParts>
    <vt:vector size="55" baseType="lpstr">
      <vt:lpstr>Arial</vt:lpstr>
      <vt:lpstr>Berlin Sans FB Demi</vt:lpstr>
      <vt:lpstr>Calibri</vt:lpstr>
      <vt:lpstr>Calibri Light</vt:lpstr>
      <vt:lpstr>Haboro Slab Normale</vt:lpstr>
      <vt:lpstr>Tahoma</vt:lpstr>
      <vt:lpstr>Titillium Web</vt:lpstr>
      <vt:lpstr>Wingdings</vt:lpstr>
      <vt:lpstr>Tema di Office</vt:lpstr>
      <vt:lpstr>Personalizza struttura</vt:lpstr>
      <vt:lpstr>Il Partenariato Pubblico e Privato in una prospettiva interdisciplinare: la cornice giuridica di riferimento (europea e nazionale), i rapporti con la disciplina in materia di procurement e best-pratice internazionali, i profili economici e finanziari </vt:lpstr>
      <vt:lpstr>PARTENARIATO PUBBLICO E PRIVATO </vt:lpstr>
      <vt:lpstr>PRINCIPALI FONTI NORMATIVE</vt:lpstr>
      <vt:lpstr>ELEMENTI ESSENZIALI DEL PPP – LIBRO VERDE 2004 (approccio sostanziale)  </vt:lpstr>
      <vt:lpstr>FORME PRINCIPALI DI PPP</vt:lpstr>
      <vt:lpstr>Presentazione standard di PowerPoint</vt:lpstr>
      <vt:lpstr>Presentazione standard di PowerPoint</vt:lpstr>
      <vt:lpstr>Presentazione standard di PowerPoint</vt:lpstr>
      <vt:lpstr>Presentazione standard di PowerPoint</vt:lpstr>
      <vt:lpstr>…volendo schematizzare</vt:lpstr>
      <vt:lpstr>Presentazione standard di PowerPoint</vt:lpstr>
      <vt:lpstr>   </vt:lpstr>
      <vt:lpstr>Presentazione standard di PowerPoint</vt:lpstr>
      <vt:lpstr>Presentazione standard di PowerPoint</vt:lpstr>
      <vt:lpstr>CONCETTO Di EQUILIBRIO ECONOMICO – FINANZIARIO da intendersi come contemporanea presenza delle condizioni di convenienza economica e sostenibilità finanziaria. Rappresenta il presupposto per la corretta allocazione dei rischi di progetto e, al fine del raggiungimento di tale equilibrio, in sede di gara l’amministrazione aggiudicatrice può stabilire anche un prezzo consistente in un contributo  pubblico ovvero nella cessione di beni immobili dichiarati non più di interesse pubblico.  N.B. L’eventuale riconoscimento del prezzo, sommato al valore di eventuali garanzie pubbliche o di altri meccanismi di finanziamento a carico della p.a. non può superare il 49% del costo dell’investimento complessivo, comprensivo di eventuali oneri finanziari. </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 L’art 174 del nuovo Codice definisce il PPP come «operazione economica» e non «contratto»:</vt:lpstr>
      <vt:lpstr>B. Previsione di un apposito strumento di programmazione (art 175):</vt:lpstr>
      <vt:lpstr>Presentazione standard di PowerPoint</vt:lpstr>
      <vt:lpstr>Presentazione standard di PowerPoint</vt:lpstr>
      <vt:lpstr>Presentazione standard di PowerPoint</vt:lpstr>
      <vt:lpstr>Concessione di lavori </vt:lpstr>
      <vt:lpstr>Caratteristiche comuni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Aspetti peculiari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Promopa Fondazione</dc:creator>
  <cp:lastModifiedBy>Giovanni Sticco</cp:lastModifiedBy>
  <cp:revision>49</cp:revision>
  <dcterms:created xsi:type="dcterms:W3CDTF">2023-01-17T08:49:31Z</dcterms:created>
  <dcterms:modified xsi:type="dcterms:W3CDTF">2023-03-22T12:08:48Z</dcterms:modified>
</cp:coreProperties>
</file>