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1"/>
  </p:notesMasterIdLst>
  <p:sldIdLst>
    <p:sldId id="256" r:id="rId3"/>
    <p:sldId id="286" r:id="rId4"/>
    <p:sldId id="258" r:id="rId5"/>
    <p:sldId id="3386" r:id="rId6"/>
    <p:sldId id="3412" r:id="rId7"/>
    <p:sldId id="3381" r:id="rId8"/>
    <p:sldId id="3380" r:id="rId9"/>
    <p:sldId id="3383" r:id="rId10"/>
    <p:sldId id="3382" r:id="rId11"/>
    <p:sldId id="3384" r:id="rId12"/>
    <p:sldId id="3385" r:id="rId13"/>
    <p:sldId id="3378" r:id="rId14"/>
    <p:sldId id="3379" r:id="rId15"/>
    <p:sldId id="3427" r:id="rId16"/>
    <p:sldId id="3419" r:id="rId17"/>
    <p:sldId id="3420" r:id="rId18"/>
    <p:sldId id="3421" r:id="rId19"/>
    <p:sldId id="3422" r:id="rId20"/>
    <p:sldId id="3423" r:id="rId21"/>
    <p:sldId id="3417" r:id="rId22"/>
    <p:sldId id="3424" r:id="rId23"/>
    <p:sldId id="3387" r:id="rId24"/>
    <p:sldId id="3388" r:id="rId25"/>
    <p:sldId id="3389" r:id="rId26"/>
    <p:sldId id="3390" r:id="rId27"/>
    <p:sldId id="3391" r:id="rId28"/>
    <p:sldId id="3392" r:id="rId29"/>
    <p:sldId id="3393" r:id="rId30"/>
    <p:sldId id="3409" r:id="rId31"/>
    <p:sldId id="3410" r:id="rId32"/>
    <p:sldId id="3373" r:id="rId33"/>
    <p:sldId id="3395" r:id="rId34"/>
    <p:sldId id="3394" r:id="rId35"/>
    <p:sldId id="3398" r:id="rId36"/>
    <p:sldId id="3236" r:id="rId37"/>
    <p:sldId id="3235" r:id="rId38"/>
    <p:sldId id="3237" r:id="rId39"/>
    <p:sldId id="3403" r:id="rId40"/>
    <p:sldId id="3405" r:id="rId41"/>
    <p:sldId id="3414" r:id="rId42"/>
    <p:sldId id="3415" r:id="rId43"/>
    <p:sldId id="3416" r:id="rId44"/>
    <p:sldId id="3399" r:id="rId45"/>
    <p:sldId id="3400" r:id="rId46"/>
    <p:sldId id="3401" r:id="rId47"/>
    <p:sldId id="3406" r:id="rId48"/>
    <p:sldId id="3407" r:id="rId49"/>
    <p:sldId id="3408" r:id="rId50"/>
    <p:sldId id="275" r:id="rId51"/>
    <p:sldId id="3396" r:id="rId52"/>
    <p:sldId id="307" r:id="rId53"/>
    <p:sldId id="3397" r:id="rId54"/>
    <p:sldId id="3350" r:id="rId55"/>
    <p:sldId id="289" r:id="rId56"/>
    <p:sldId id="3374" r:id="rId57"/>
    <p:sldId id="3377" r:id="rId58"/>
    <p:sldId id="3148" r:id="rId59"/>
    <p:sldId id="3344" r:id="rId60"/>
    <p:sldId id="3345" r:id="rId61"/>
    <p:sldId id="3376" r:id="rId62"/>
    <p:sldId id="3375" r:id="rId63"/>
    <p:sldId id="3346" r:id="rId64"/>
    <p:sldId id="3347" r:id="rId65"/>
    <p:sldId id="3348" r:id="rId66"/>
    <p:sldId id="3326" r:id="rId67"/>
    <p:sldId id="298" r:id="rId68"/>
    <p:sldId id="304" r:id="rId69"/>
    <p:sldId id="299" r:id="rId70"/>
    <p:sldId id="300" r:id="rId71"/>
    <p:sldId id="3425" r:id="rId72"/>
    <p:sldId id="3426" r:id="rId73"/>
    <p:sldId id="3428" r:id="rId74"/>
    <p:sldId id="3429" r:id="rId75"/>
    <p:sldId id="3430" r:id="rId76"/>
    <p:sldId id="3431" r:id="rId77"/>
    <p:sldId id="3432" r:id="rId78"/>
    <p:sldId id="3433" r:id="rId79"/>
    <p:sldId id="3434" r:id="rId8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99"/>
    <a:srgbClr val="B482DA"/>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34" autoAdjust="0"/>
    <p:restoredTop sz="94632" autoAdjust="0"/>
  </p:normalViewPr>
  <p:slideViewPr>
    <p:cSldViewPr snapToGrid="0">
      <p:cViewPr varScale="1">
        <p:scale>
          <a:sx n="94" d="100"/>
          <a:sy n="94" d="100"/>
        </p:scale>
        <p:origin x="1160"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5F7B2-9831-4982-8F92-B0E0E565396C}" type="datetimeFigureOut">
              <a:rPr lang="it-IT" smtClean="0"/>
              <a:t>28/02/2023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1CF819-D131-4274-BBCF-DF7DC18C4BFB}" type="slidenum">
              <a:rPr lang="it-IT" smtClean="0"/>
              <a:t>‹N›</a:t>
            </a:fld>
            <a:endParaRPr lang="it-IT"/>
          </a:p>
        </p:txBody>
      </p:sp>
    </p:spTree>
    <p:extLst>
      <p:ext uri="{BB962C8B-B14F-4D97-AF65-F5344CB8AC3E}">
        <p14:creationId xmlns:p14="http://schemas.microsoft.com/office/powerpoint/2010/main" val="332583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E0C82-440B-4D5B-914D-C4D3A79246D7}" type="slidenum">
              <a:rPr kumimoji="0" lang="it-IT"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it-IT"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16854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5" name="Segnaposto numero diapositiva 4"/>
          <p:cNvSpPr>
            <a:spLocks noGrp="1"/>
          </p:cNvSpPr>
          <p:nvPr>
            <p:ph type="sldNum" sz="quarter" idx="10"/>
          </p:nvPr>
        </p:nvSpPr>
        <p:spPr/>
        <p:txBody>
          <a:bodyPr/>
          <a:lstStyle/>
          <a:p>
            <a:fld id="{81280054-E5A0-4578-BFC0-61B2FD2669FC}" type="slidenum">
              <a:rPr lang="it-IT" smtClean="0"/>
              <a:pPr/>
              <a:t>57</a:t>
            </a:fld>
            <a:endParaRPr lang="it-IT"/>
          </a:p>
        </p:txBody>
      </p:sp>
    </p:spTree>
    <p:extLst>
      <p:ext uri="{BB962C8B-B14F-4D97-AF65-F5344CB8AC3E}">
        <p14:creationId xmlns:p14="http://schemas.microsoft.com/office/powerpoint/2010/main" val="2247273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17E0C82-440B-4D5B-914D-C4D3A79246D7}" type="slidenum">
              <a:rPr lang="it-IT" smtClean="0"/>
              <a:t>58</a:t>
            </a:fld>
            <a:endParaRPr lang="it-IT"/>
          </a:p>
        </p:txBody>
      </p:sp>
    </p:spTree>
    <p:extLst>
      <p:ext uri="{BB962C8B-B14F-4D97-AF65-F5344CB8AC3E}">
        <p14:creationId xmlns:p14="http://schemas.microsoft.com/office/powerpoint/2010/main" val="1735580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17E0C82-440B-4D5B-914D-C4D3A79246D7}" type="slidenum">
              <a:rPr lang="it-IT" smtClean="0"/>
              <a:t>59</a:t>
            </a:fld>
            <a:endParaRPr lang="it-IT"/>
          </a:p>
        </p:txBody>
      </p:sp>
    </p:spTree>
    <p:extLst>
      <p:ext uri="{BB962C8B-B14F-4D97-AF65-F5344CB8AC3E}">
        <p14:creationId xmlns:p14="http://schemas.microsoft.com/office/powerpoint/2010/main" val="1978461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17E0C82-440B-4D5B-914D-C4D3A79246D7}" type="slidenum">
              <a:rPr lang="it-IT" smtClean="0"/>
              <a:t>62</a:t>
            </a:fld>
            <a:endParaRPr lang="it-IT"/>
          </a:p>
        </p:txBody>
      </p:sp>
    </p:spTree>
    <p:extLst>
      <p:ext uri="{BB962C8B-B14F-4D97-AF65-F5344CB8AC3E}">
        <p14:creationId xmlns:p14="http://schemas.microsoft.com/office/powerpoint/2010/main" val="3131465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17E0C82-440B-4D5B-914D-C4D3A79246D7}" type="slidenum">
              <a:rPr lang="it-IT" smtClean="0"/>
              <a:t>63</a:t>
            </a:fld>
            <a:endParaRPr lang="it-IT"/>
          </a:p>
        </p:txBody>
      </p:sp>
    </p:spTree>
    <p:extLst>
      <p:ext uri="{BB962C8B-B14F-4D97-AF65-F5344CB8AC3E}">
        <p14:creationId xmlns:p14="http://schemas.microsoft.com/office/powerpoint/2010/main" val="3030114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17E0C82-440B-4D5B-914D-C4D3A79246D7}" type="slidenum">
              <a:rPr lang="it-IT" smtClean="0"/>
              <a:t>64</a:t>
            </a:fld>
            <a:endParaRPr lang="it-IT"/>
          </a:p>
        </p:txBody>
      </p:sp>
    </p:spTree>
    <p:extLst>
      <p:ext uri="{BB962C8B-B14F-4D97-AF65-F5344CB8AC3E}">
        <p14:creationId xmlns:p14="http://schemas.microsoft.com/office/powerpoint/2010/main" val="1414085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17E0C82-440B-4D5B-914D-C4D3A79246D7}" type="slidenum">
              <a:rPr lang="it-IT" smtClean="0"/>
              <a:t>66</a:t>
            </a:fld>
            <a:endParaRPr lang="it-IT"/>
          </a:p>
        </p:txBody>
      </p:sp>
    </p:spTree>
    <p:extLst>
      <p:ext uri="{BB962C8B-B14F-4D97-AF65-F5344CB8AC3E}">
        <p14:creationId xmlns:p14="http://schemas.microsoft.com/office/powerpoint/2010/main" val="1287112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17E0C82-440B-4D5B-914D-C4D3A79246D7}" type="slidenum">
              <a:rPr lang="it-IT" smtClean="0"/>
              <a:t>67</a:t>
            </a:fld>
            <a:endParaRPr lang="it-IT"/>
          </a:p>
        </p:txBody>
      </p:sp>
    </p:spTree>
    <p:extLst>
      <p:ext uri="{BB962C8B-B14F-4D97-AF65-F5344CB8AC3E}">
        <p14:creationId xmlns:p14="http://schemas.microsoft.com/office/powerpoint/2010/main" val="3451182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17E0C82-440B-4D5B-914D-C4D3A79246D7}" type="slidenum">
              <a:rPr lang="it-IT" smtClean="0"/>
              <a:t>68</a:t>
            </a:fld>
            <a:endParaRPr lang="it-IT"/>
          </a:p>
        </p:txBody>
      </p:sp>
    </p:spTree>
    <p:extLst>
      <p:ext uri="{BB962C8B-B14F-4D97-AF65-F5344CB8AC3E}">
        <p14:creationId xmlns:p14="http://schemas.microsoft.com/office/powerpoint/2010/main" val="459935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17E0C82-440B-4D5B-914D-C4D3A79246D7}" type="slidenum">
              <a:rPr lang="it-IT" smtClean="0"/>
              <a:t>69</a:t>
            </a:fld>
            <a:endParaRPr lang="it-IT"/>
          </a:p>
        </p:txBody>
      </p:sp>
    </p:spTree>
    <p:extLst>
      <p:ext uri="{BB962C8B-B14F-4D97-AF65-F5344CB8AC3E}">
        <p14:creationId xmlns:p14="http://schemas.microsoft.com/office/powerpoint/2010/main" val="2265296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E0C82-440B-4D5B-914D-C4D3A79246D7}" type="slidenum">
              <a:rPr kumimoji="0" lang="it-IT"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it-IT"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593911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17E0C82-440B-4D5B-914D-C4D3A79246D7}" type="slidenum">
              <a:rPr lang="it-IT" smtClean="0"/>
              <a:t>77</a:t>
            </a:fld>
            <a:endParaRPr lang="it-IT"/>
          </a:p>
        </p:txBody>
      </p:sp>
    </p:spTree>
    <p:extLst>
      <p:ext uri="{BB962C8B-B14F-4D97-AF65-F5344CB8AC3E}">
        <p14:creationId xmlns:p14="http://schemas.microsoft.com/office/powerpoint/2010/main" val="408926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17E0C82-440B-4D5B-914D-C4D3A79246D7}" type="slidenum">
              <a:rPr lang="it-IT" smtClean="0"/>
              <a:t>49</a:t>
            </a:fld>
            <a:endParaRPr lang="it-IT" dirty="0"/>
          </a:p>
        </p:txBody>
      </p:sp>
    </p:spTree>
    <p:extLst>
      <p:ext uri="{BB962C8B-B14F-4D97-AF65-F5344CB8AC3E}">
        <p14:creationId xmlns:p14="http://schemas.microsoft.com/office/powerpoint/2010/main" val="2973368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17E0C82-440B-4D5B-914D-C4D3A79246D7}" type="slidenum">
              <a:rPr lang="it-IT" smtClean="0"/>
              <a:t>50</a:t>
            </a:fld>
            <a:endParaRPr lang="it-IT" dirty="0"/>
          </a:p>
        </p:txBody>
      </p:sp>
    </p:spTree>
    <p:extLst>
      <p:ext uri="{BB962C8B-B14F-4D97-AF65-F5344CB8AC3E}">
        <p14:creationId xmlns:p14="http://schemas.microsoft.com/office/powerpoint/2010/main" val="1957058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17E0C82-440B-4D5B-914D-C4D3A79246D7}" type="slidenum">
              <a:rPr lang="it-IT" smtClean="0"/>
              <a:t>51</a:t>
            </a:fld>
            <a:endParaRPr lang="it-IT"/>
          </a:p>
        </p:txBody>
      </p:sp>
    </p:spTree>
    <p:extLst>
      <p:ext uri="{BB962C8B-B14F-4D97-AF65-F5344CB8AC3E}">
        <p14:creationId xmlns:p14="http://schemas.microsoft.com/office/powerpoint/2010/main" val="3939228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17E0C82-440B-4D5B-914D-C4D3A79246D7}" type="slidenum">
              <a:rPr lang="it-IT" smtClean="0"/>
              <a:t>52</a:t>
            </a:fld>
            <a:endParaRPr lang="it-IT"/>
          </a:p>
        </p:txBody>
      </p:sp>
    </p:spTree>
    <p:extLst>
      <p:ext uri="{BB962C8B-B14F-4D97-AF65-F5344CB8AC3E}">
        <p14:creationId xmlns:p14="http://schemas.microsoft.com/office/powerpoint/2010/main" val="2730377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17E0C82-440B-4D5B-914D-C4D3A79246D7}" type="slidenum">
              <a:rPr lang="it-IT" smtClean="0"/>
              <a:t>53</a:t>
            </a:fld>
            <a:endParaRPr lang="it-IT"/>
          </a:p>
        </p:txBody>
      </p:sp>
    </p:spTree>
    <p:extLst>
      <p:ext uri="{BB962C8B-B14F-4D97-AF65-F5344CB8AC3E}">
        <p14:creationId xmlns:p14="http://schemas.microsoft.com/office/powerpoint/2010/main" val="3434735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17E0C82-440B-4D5B-914D-C4D3A79246D7}" type="slidenum">
              <a:rPr lang="it-IT" smtClean="0"/>
              <a:t>54</a:t>
            </a:fld>
            <a:endParaRPr lang="it-IT"/>
          </a:p>
        </p:txBody>
      </p:sp>
    </p:spTree>
    <p:extLst>
      <p:ext uri="{BB962C8B-B14F-4D97-AF65-F5344CB8AC3E}">
        <p14:creationId xmlns:p14="http://schemas.microsoft.com/office/powerpoint/2010/main" val="3077701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17E0C82-440B-4D5B-914D-C4D3A79246D7}" type="slidenum">
              <a:rPr lang="it-IT" smtClean="0"/>
              <a:t>55</a:t>
            </a:fld>
            <a:endParaRPr lang="it-IT"/>
          </a:p>
        </p:txBody>
      </p:sp>
    </p:spTree>
    <p:extLst>
      <p:ext uri="{BB962C8B-B14F-4D97-AF65-F5344CB8AC3E}">
        <p14:creationId xmlns:p14="http://schemas.microsoft.com/office/powerpoint/2010/main" val="378359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22C823-0DCB-8E1A-0871-CED4491167D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2292470-F263-34BD-E400-B439FB011A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5F03975-E6C1-261E-24FF-D95C60807427}"/>
              </a:ext>
            </a:extLst>
          </p:cNvPr>
          <p:cNvSpPr>
            <a:spLocks noGrp="1"/>
          </p:cNvSpPr>
          <p:nvPr>
            <p:ph type="dt" sz="half" idx="10"/>
          </p:nvPr>
        </p:nvSpPr>
        <p:spPr/>
        <p:txBody>
          <a:bodyPr/>
          <a:lstStyle/>
          <a:p>
            <a:fld id="{E5E5CF5B-390D-4505-98E0-26684E9D0B0C}" type="datetimeFigureOut">
              <a:rPr lang="it-IT" smtClean="0"/>
              <a:t>28/02/2023</a:t>
            </a:fld>
            <a:endParaRPr lang="it-IT"/>
          </a:p>
        </p:txBody>
      </p:sp>
      <p:sp>
        <p:nvSpPr>
          <p:cNvPr id="5" name="Segnaposto piè di pagina 4">
            <a:extLst>
              <a:ext uri="{FF2B5EF4-FFF2-40B4-BE49-F238E27FC236}">
                <a16:creationId xmlns:a16="http://schemas.microsoft.com/office/drawing/2014/main" id="{E24650C1-8B77-086C-4869-1056765B506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56A2742-1405-39C6-328F-6AB69738AB0A}"/>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1188387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EC141E-5C1A-06D6-6B69-FAD826CC459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0ABFE9B-F43D-F2B0-9566-B168166C116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D274AA1-44F1-450D-4A91-35D231227A54}"/>
              </a:ext>
            </a:extLst>
          </p:cNvPr>
          <p:cNvSpPr>
            <a:spLocks noGrp="1"/>
          </p:cNvSpPr>
          <p:nvPr>
            <p:ph type="dt" sz="half" idx="10"/>
          </p:nvPr>
        </p:nvSpPr>
        <p:spPr/>
        <p:txBody>
          <a:bodyPr/>
          <a:lstStyle/>
          <a:p>
            <a:fld id="{E5E5CF5B-390D-4505-98E0-26684E9D0B0C}" type="datetimeFigureOut">
              <a:rPr lang="it-IT" smtClean="0"/>
              <a:t>28/02/2023</a:t>
            </a:fld>
            <a:endParaRPr lang="it-IT"/>
          </a:p>
        </p:txBody>
      </p:sp>
      <p:sp>
        <p:nvSpPr>
          <p:cNvPr id="5" name="Segnaposto piè di pagina 4">
            <a:extLst>
              <a:ext uri="{FF2B5EF4-FFF2-40B4-BE49-F238E27FC236}">
                <a16:creationId xmlns:a16="http://schemas.microsoft.com/office/drawing/2014/main" id="{CB685135-4C6E-C933-9AD5-3C26BC4CB93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10FC028-B4BD-451F-22EA-613A515D84FF}"/>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163752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46102A7-1006-A156-8701-342DF770300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0EC1359-E36F-CC8E-B875-759A7AACA8C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0330360-3B2C-580E-FC50-AB05E1EE7985}"/>
              </a:ext>
            </a:extLst>
          </p:cNvPr>
          <p:cNvSpPr>
            <a:spLocks noGrp="1"/>
          </p:cNvSpPr>
          <p:nvPr>
            <p:ph type="dt" sz="half" idx="10"/>
          </p:nvPr>
        </p:nvSpPr>
        <p:spPr/>
        <p:txBody>
          <a:bodyPr/>
          <a:lstStyle/>
          <a:p>
            <a:fld id="{E5E5CF5B-390D-4505-98E0-26684E9D0B0C}" type="datetimeFigureOut">
              <a:rPr lang="it-IT" smtClean="0"/>
              <a:t>28/02/2023</a:t>
            </a:fld>
            <a:endParaRPr lang="it-IT"/>
          </a:p>
        </p:txBody>
      </p:sp>
      <p:sp>
        <p:nvSpPr>
          <p:cNvPr id="5" name="Segnaposto piè di pagina 4">
            <a:extLst>
              <a:ext uri="{FF2B5EF4-FFF2-40B4-BE49-F238E27FC236}">
                <a16:creationId xmlns:a16="http://schemas.microsoft.com/office/drawing/2014/main" id="{16B83097-C40D-C94D-E53A-EFF18065680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CAFE3FC-A471-C2C2-58AE-656DF837F08F}"/>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1475856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FBAED8-7B34-8962-54B9-9480821A68A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11C8294-8D50-B3BF-379D-F83FE3534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560A41F-6148-B519-2BC2-1238DB3490F6}"/>
              </a:ext>
            </a:extLst>
          </p:cNvPr>
          <p:cNvSpPr>
            <a:spLocks noGrp="1"/>
          </p:cNvSpPr>
          <p:nvPr>
            <p:ph type="dt" sz="half" idx="10"/>
          </p:nvPr>
        </p:nvSpPr>
        <p:spPr/>
        <p:txBody>
          <a:bodyPr/>
          <a:lstStyle/>
          <a:p>
            <a:fld id="{ED41A2E0-DDAA-4D21-9B89-6DB0E021BDD2}" type="datetimeFigureOut">
              <a:rPr lang="it-IT" smtClean="0"/>
              <a:t>28/02/2023</a:t>
            </a:fld>
            <a:endParaRPr lang="it-IT"/>
          </a:p>
        </p:txBody>
      </p:sp>
      <p:sp>
        <p:nvSpPr>
          <p:cNvPr id="5" name="Segnaposto piè di pagina 4">
            <a:extLst>
              <a:ext uri="{FF2B5EF4-FFF2-40B4-BE49-F238E27FC236}">
                <a16:creationId xmlns:a16="http://schemas.microsoft.com/office/drawing/2014/main" id="{AD182B78-45EC-5EFE-3D82-D432A51842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AC7F81-CEE6-9407-84E5-4CA9502CBB01}"/>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2132257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7CA601-D1F9-2913-E351-40B1AB3A859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6C40DA1-6CD9-5AA3-F244-990142B0FB4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56F48E9-E0F1-2DB8-AD08-37099EAD2F07}"/>
              </a:ext>
            </a:extLst>
          </p:cNvPr>
          <p:cNvSpPr>
            <a:spLocks noGrp="1"/>
          </p:cNvSpPr>
          <p:nvPr>
            <p:ph type="dt" sz="half" idx="10"/>
          </p:nvPr>
        </p:nvSpPr>
        <p:spPr/>
        <p:txBody>
          <a:bodyPr/>
          <a:lstStyle/>
          <a:p>
            <a:fld id="{ED41A2E0-DDAA-4D21-9B89-6DB0E021BDD2}" type="datetimeFigureOut">
              <a:rPr lang="it-IT" smtClean="0"/>
              <a:t>28/02/2023</a:t>
            </a:fld>
            <a:endParaRPr lang="it-IT"/>
          </a:p>
        </p:txBody>
      </p:sp>
      <p:sp>
        <p:nvSpPr>
          <p:cNvPr id="5" name="Segnaposto piè di pagina 4">
            <a:extLst>
              <a:ext uri="{FF2B5EF4-FFF2-40B4-BE49-F238E27FC236}">
                <a16:creationId xmlns:a16="http://schemas.microsoft.com/office/drawing/2014/main" id="{E7E940F6-61E4-C32E-24BE-B72C840A28B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D4C39A8-45D5-68AE-B5F4-565D6AE275EF}"/>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3594350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AB54D6-301B-260B-8EF3-8780FD5F99F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B35477C-8BD3-D161-9473-4EBB7F1430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1FE25A3-6BA5-2E85-0FAB-C4D76FDA637E}"/>
              </a:ext>
            </a:extLst>
          </p:cNvPr>
          <p:cNvSpPr>
            <a:spLocks noGrp="1"/>
          </p:cNvSpPr>
          <p:nvPr>
            <p:ph type="dt" sz="half" idx="10"/>
          </p:nvPr>
        </p:nvSpPr>
        <p:spPr/>
        <p:txBody>
          <a:bodyPr/>
          <a:lstStyle/>
          <a:p>
            <a:fld id="{ED41A2E0-DDAA-4D21-9B89-6DB0E021BDD2}" type="datetimeFigureOut">
              <a:rPr lang="it-IT" smtClean="0"/>
              <a:t>28/02/2023</a:t>
            </a:fld>
            <a:endParaRPr lang="it-IT"/>
          </a:p>
        </p:txBody>
      </p:sp>
      <p:sp>
        <p:nvSpPr>
          <p:cNvPr id="5" name="Segnaposto piè di pagina 4">
            <a:extLst>
              <a:ext uri="{FF2B5EF4-FFF2-40B4-BE49-F238E27FC236}">
                <a16:creationId xmlns:a16="http://schemas.microsoft.com/office/drawing/2014/main" id="{62E324BB-1B14-EB66-073C-D725882A72C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3025CCB-FFD2-C41E-814B-2664EE154757}"/>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3152473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C27F73-F167-AF61-DBCE-212B9183FC4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9569D70-F559-A6ED-153E-1D83EDEBB93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9923B85-F3B3-BFF3-01E5-FC4CD808135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38112C5-D78E-E513-58D3-12B2C1A80119}"/>
              </a:ext>
            </a:extLst>
          </p:cNvPr>
          <p:cNvSpPr>
            <a:spLocks noGrp="1"/>
          </p:cNvSpPr>
          <p:nvPr>
            <p:ph type="dt" sz="half" idx="10"/>
          </p:nvPr>
        </p:nvSpPr>
        <p:spPr/>
        <p:txBody>
          <a:bodyPr/>
          <a:lstStyle/>
          <a:p>
            <a:fld id="{ED41A2E0-DDAA-4D21-9B89-6DB0E021BDD2}" type="datetimeFigureOut">
              <a:rPr lang="it-IT" smtClean="0"/>
              <a:t>28/02/2023</a:t>
            </a:fld>
            <a:endParaRPr lang="it-IT"/>
          </a:p>
        </p:txBody>
      </p:sp>
      <p:sp>
        <p:nvSpPr>
          <p:cNvPr id="6" name="Segnaposto piè di pagina 5">
            <a:extLst>
              <a:ext uri="{FF2B5EF4-FFF2-40B4-BE49-F238E27FC236}">
                <a16:creationId xmlns:a16="http://schemas.microsoft.com/office/drawing/2014/main" id="{B3042C3A-6ABF-EC05-8DF8-B1C4278841D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FCF5E6E-C35C-D226-C053-2AA4A5EF24B7}"/>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3780547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5C1842-D093-1DE8-BD4B-BDA5C68CD54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C9376D5-380B-9656-8B10-F9F77FCF56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D928FA2-864E-AE53-7258-BCB1F2E8FFE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6EC1A7D-E168-8AD1-6AA5-125B0CEDAB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4E80BBD-613E-5713-B6AC-AE115CFB199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396F1CC-3865-D2E1-A212-E1CE23F36C40}"/>
              </a:ext>
            </a:extLst>
          </p:cNvPr>
          <p:cNvSpPr>
            <a:spLocks noGrp="1"/>
          </p:cNvSpPr>
          <p:nvPr>
            <p:ph type="dt" sz="half" idx="10"/>
          </p:nvPr>
        </p:nvSpPr>
        <p:spPr/>
        <p:txBody>
          <a:bodyPr/>
          <a:lstStyle/>
          <a:p>
            <a:fld id="{ED41A2E0-DDAA-4D21-9B89-6DB0E021BDD2}" type="datetimeFigureOut">
              <a:rPr lang="it-IT" smtClean="0"/>
              <a:t>28/02/2023</a:t>
            </a:fld>
            <a:endParaRPr lang="it-IT"/>
          </a:p>
        </p:txBody>
      </p:sp>
      <p:sp>
        <p:nvSpPr>
          <p:cNvPr id="8" name="Segnaposto piè di pagina 7">
            <a:extLst>
              <a:ext uri="{FF2B5EF4-FFF2-40B4-BE49-F238E27FC236}">
                <a16:creationId xmlns:a16="http://schemas.microsoft.com/office/drawing/2014/main" id="{26E82316-2B60-8CA1-6180-AEA24CB4AE8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9333BF9-4811-33C4-8AB4-5D490226B4F2}"/>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3828620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76B5F0-327E-DF13-1BD8-F338D8DFC58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E80AAD6-34F2-4BC8-ACF9-C2AD7A4DA895}"/>
              </a:ext>
            </a:extLst>
          </p:cNvPr>
          <p:cNvSpPr>
            <a:spLocks noGrp="1"/>
          </p:cNvSpPr>
          <p:nvPr>
            <p:ph type="dt" sz="half" idx="10"/>
          </p:nvPr>
        </p:nvSpPr>
        <p:spPr/>
        <p:txBody>
          <a:bodyPr/>
          <a:lstStyle/>
          <a:p>
            <a:fld id="{ED41A2E0-DDAA-4D21-9B89-6DB0E021BDD2}" type="datetimeFigureOut">
              <a:rPr lang="it-IT" smtClean="0"/>
              <a:t>28/02/2023</a:t>
            </a:fld>
            <a:endParaRPr lang="it-IT"/>
          </a:p>
        </p:txBody>
      </p:sp>
      <p:sp>
        <p:nvSpPr>
          <p:cNvPr id="4" name="Segnaposto piè di pagina 3">
            <a:extLst>
              <a:ext uri="{FF2B5EF4-FFF2-40B4-BE49-F238E27FC236}">
                <a16:creationId xmlns:a16="http://schemas.microsoft.com/office/drawing/2014/main" id="{931EB4BE-9F18-5F31-9069-A395607342E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1333249-6B2D-E5F3-6317-BE2CBAEF2B18}"/>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615886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F143CB3-6D80-E254-93BE-4F288A71FD8D}"/>
              </a:ext>
            </a:extLst>
          </p:cNvPr>
          <p:cNvSpPr>
            <a:spLocks noGrp="1"/>
          </p:cNvSpPr>
          <p:nvPr>
            <p:ph type="dt" sz="half" idx="10"/>
          </p:nvPr>
        </p:nvSpPr>
        <p:spPr/>
        <p:txBody>
          <a:bodyPr/>
          <a:lstStyle/>
          <a:p>
            <a:fld id="{ED41A2E0-DDAA-4D21-9B89-6DB0E021BDD2}" type="datetimeFigureOut">
              <a:rPr lang="it-IT" smtClean="0"/>
              <a:t>28/02/2023</a:t>
            </a:fld>
            <a:endParaRPr lang="it-IT"/>
          </a:p>
        </p:txBody>
      </p:sp>
      <p:sp>
        <p:nvSpPr>
          <p:cNvPr id="3" name="Segnaposto piè di pagina 2">
            <a:extLst>
              <a:ext uri="{FF2B5EF4-FFF2-40B4-BE49-F238E27FC236}">
                <a16:creationId xmlns:a16="http://schemas.microsoft.com/office/drawing/2014/main" id="{3C28EC07-99FE-2942-4547-1BCD769C877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6C09FB8-9A9B-C22F-1438-36D99EF37125}"/>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671552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C8446B-A8EC-9DB7-A593-C232DD2821E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9F6E476-DFF9-606A-0CC1-C100D576BD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FB93103-14E4-ED97-7BF1-24D4EF549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0E03C72-AE2E-7141-5F89-6FFC9EE6AF56}"/>
              </a:ext>
            </a:extLst>
          </p:cNvPr>
          <p:cNvSpPr>
            <a:spLocks noGrp="1"/>
          </p:cNvSpPr>
          <p:nvPr>
            <p:ph type="dt" sz="half" idx="10"/>
          </p:nvPr>
        </p:nvSpPr>
        <p:spPr/>
        <p:txBody>
          <a:bodyPr/>
          <a:lstStyle/>
          <a:p>
            <a:fld id="{ED41A2E0-DDAA-4D21-9B89-6DB0E021BDD2}" type="datetimeFigureOut">
              <a:rPr lang="it-IT" smtClean="0"/>
              <a:t>28/02/2023</a:t>
            </a:fld>
            <a:endParaRPr lang="it-IT"/>
          </a:p>
        </p:txBody>
      </p:sp>
      <p:sp>
        <p:nvSpPr>
          <p:cNvPr id="6" name="Segnaposto piè di pagina 5">
            <a:extLst>
              <a:ext uri="{FF2B5EF4-FFF2-40B4-BE49-F238E27FC236}">
                <a16:creationId xmlns:a16="http://schemas.microsoft.com/office/drawing/2014/main" id="{45FFAB59-3332-2CC5-68C3-3350DEC8FCA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354B740-4857-16A0-F79F-0499ACD5450F}"/>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244003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537CF-1A3B-3FF0-2425-F2670CC2D00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43F0CD4-1176-4DEF-B675-60994E76512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5DFDEBC-E3B3-D52C-8A8D-DB254770A45A}"/>
              </a:ext>
            </a:extLst>
          </p:cNvPr>
          <p:cNvSpPr>
            <a:spLocks noGrp="1"/>
          </p:cNvSpPr>
          <p:nvPr>
            <p:ph type="dt" sz="half" idx="10"/>
          </p:nvPr>
        </p:nvSpPr>
        <p:spPr/>
        <p:txBody>
          <a:bodyPr/>
          <a:lstStyle/>
          <a:p>
            <a:fld id="{E5E5CF5B-390D-4505-98E0-26684E9D0B0C}" type="datetimeFigureOut">
              <a:rPr lang="it-IT" smtClean="0"/>
              <a:t>28/02/2023</a:t>
            </a:fld>
            <a:endParaRPr lang="it-IT"/>
          </a:p>
        </p:txBody>
      </p:sp>
      <p:sp>
        <p:nvSpPr>
          <p:cNvPr id="5" name="Segnaposto piè di pagina 4">
            <a:extLst>
              <a:ext uri="{FF2B5EF4-FFF2-40B4-BE49-F238E27FC236}">
                <a16:creationId xmlns:a16="http://schemas.microsoft.com/office/drawing/2014/main" id="{A6CEFA00-126C-356C-C611-01FB37C0635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C07BFB6-7DE4-95A0-9329-1896BD693071}"/>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2160138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59D778-0435-32D1-A274-49E8778A910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F9F0124-0D00-B008-FA86-D87D31D526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AAB9FEC-98B1-BCFC-394F-BDD3143A30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17D171A-A92A-F3E2-FB3E-DDCA7ADCBBF3}"/>
              </a:ext>
            </a:extLst>
          </p:cNvPr>
          <p:cNvSpPr>
            <a:spLocks noGrp="1"/>
          </p:cNvSpPr>
          <p:nvPr>
            <p:ph type="dt" sz="half" idx="10"/>
          </p:nvPr>
        </p:nvSpPr>
        <p:spPr/>
        <p:txBody>
          <a:bodyPr/>
          <a:lstStyle/>
          <a:p>
            <a:fld id="{ED41A2E0-DDAA-4D21-9B89-6DB0E021BDD2}" type="datetimeFigureOut">
              <a:rPr lang="it-IT" smtClean="0"/>
              <a:t>28/02/2023</a:t>
            </a:fld>
            <a:endParaRPr lang="it-IT"/>
          </a:p>
        </p:txBody>
      </p:sp>
      <p:sp>
        <p:nvSpPr>
          <p:cNvPr id="6" name="Segnaposto piè di pagina 5">
            <a:extLst>
              <a:ext uri="{FF2B5EF4-FFF2-40B4-BE49-F238E27FC236}">
                <a16:creationId xmlns:a16="http://schemas.microsoft.com/office/drawing/2014/main" id="{CA35BE18-E9B0-4FCB-D128-722E1ECC1D0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6E9ABBA-A398-B04D-9EB8-CFC7A85D72F4}"/>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3618145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56DD27-F095-7CE2-C62D-AE53522D81A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E056277-C987-0559-AE6B-EAB34E76C29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7885F6A-82E5-2A6D-EB69-CCC9A81D2DD3}"/>
              </a:ext>
            </a:extLst>
          </p:cNvPr>
          <p:cNvSpPr>
            <a:spLocks noGrp="1"/>
          </p:cNvSpPr>
          <p:nvPr>
            <p:ph type="dt" sz="half" idx="10"/>
          </p:nvPr>
        </p:nvSpPr>
        <p:spPr/>
        <p:txBody>
          <a:bodyPr/>
          <a:lstStyle/>
          <a:p>
            <a:fld id="{ED41A2E0-DDAA-4D21-9B89-6DB0E021BDD2}" type="datetimeFigureOut">
              <a:rPr lang="it-IT" smtClean="0"/>
              <a:t>28/02/2023</a:t>
            </a:fld>
            <a:endParaRPr lang="it-IT"/>
          </a:p>
        </p:txBody>
      </p:sp>
      <p:sp>
        <p:nvSpPr>
          <p:cNvPr id="5" name="Segnaposto piè di pagina 4">
            <a:extLst>
              <a:ext uri="{FF2B5EF4-FFF2-40B4-BE49-F238E27FC236}">
                <a16:creationId xmlns:a16="http://schemas.microsoft.com/office/drawing/2014/main" id="{A3618D5A-A456-4695-CE2B-DF732F4CC53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46CB79B-1666-3561-8F3E-586C046AD792}"/>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4058030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89A14C8-C250-3D4B-E151-D480FE90A3A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422DEE5-D18B-FBF7-556E-CE5274C3993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D755D91-FC0D-7754-AE2A-0E23638E4A2C}"/>
              </a:ext>
            </a:extLst>
          </p:cNvPr>
          <p:cNvSpPr>
            <a:spLocks noGrp="1"/>
          </p:cNvSpPr>
          <p:nvPr>
            <p:ph type="dt" sz="half" idx="10"/>
          </p:nvPr>
        </p:nvSpPr>
        <p:spPr/>
        <p:txBody>
          <a:bodyPr/>
          <a:lstStyle/>
          <a:p>
            <a:fld id="{ED41A2E0-DDAA-4D21-9B89-6DB0E021BDD2}" type="datetimeFigureOut">
              <a:rPr lang="it-IT" smtClean="0"/>
              <a:t>28/02/2023</a:t>
            </a:fld>
            <a:endParaRPr lang="it-IT"/>
          </a:p>
        </p:txBody>
      </p:sp>
      <p:sp>
        <p:nvSpPr>
          <p:cNvPr id="5" name="Segnaposto piè di pagina 4">
            <a:extLst>
              <a:ext uri="{FF2B5EF4-FFF2-40B4-BE49-F238E27FC236}">
                <a16:creationId xmlns:a16="http://schemas.microsoft.com/office/drawing/2014/main" id="{3207AB20-2F4D-1A96-DF1A-07E6136C6AF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C7CB5C5-9D77-4B2F-2268-CDECC430C437}"/>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3407096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784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334974-7577-F39F-6426-521F91D4119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5D53F16-C129-CF63-F06F-DF3D3A93C2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1355B7A-2A56-CDCA-B660-5B3A9C2AE409}"/>
              </a:ext>
            </a:extLst>
          </p:cNvPr>
          <p:cNvSpPr>
            <a:spLocks noGrp="1"/>
          </p:cNvSpPr>
          <p:nvPr>
            <p:ph type="dt" sz="half" idx="10"/>
          </p:nvPr>
        </p:nvSpPr>
        <p:spPr/>
        <p:txBody>
          <a:bodyPr/>
          <a:lstStyle/>
          <a:p>
            <a:fld id="{E5E5CF5B-390D-4505-98E0-26684E9D0B0C}" type="datetimeFigureOut">
              <a:rPr lang="it-IT" smtClean="0"/>
              <a:t>28/02/2023</a:t>
            </a:fld>
            <a:endParaRPr lang="it-IT"/>
          </a:p>
        </p:txBody>
      </p:sp>
      <p:sp>
        <p:nvSpPr>
          <p:cNvPr id="5" name="Segnaposto piè di pagina 4">
            <a:extLst>
              <a:ext uri="{FF2B5EF4-FFF2-40B4-BE49-F238E27FC236}">
                <a16:creationId xmlns:a16="http://schemas.microsoft.com/office/drawing/2014/main" id="{FDD42F21-54EA-8F5C-6F40-B8F99294402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8F8AB6B-1E46-661E-2B64-95B78B5E7BB1}"/>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427810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BA0590-B0D3-E2E7-8A68-3970F2928D5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A88A48D-6124-48A4-4E34-5FA85B1866F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47B454B-5D8F-6B17-28A8-F56FB14AE24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053F77D-5283-3273-B9A0-1EF94BE4A89D}"/>
              </a:ext>
            </a:extLst>
          </p:cNvPr>
          <p:cNvSpPr>
            <a:spLocks noGrp="1"/>
          </p:cNvSpPr>
          <p:nvPr>
            <p:ph type="dt" sz="half" idx="10"/>
          </p:nvPr>
        </p:nvSpPr>
        <p:spPr/>
        <p:txBody>
          <a:bodyPr/>
          <a:lstStyle/>
          <a:p>
            <a:fld id="{E5E5CF5B-390D-4505-98E0-26684E9D0B0C}" type="datetimeFigureOut">
              <a:rPr lang="it-IT" smtClean="0"/>
              <a:t>28/02/2023</a:t>
            </a:fld>
            <a:endParaRPr lang="it-IT"/>
          </a:p>
        </p:txBody>
      </p:sp>
      <p:sp>
        <p:nvSpPr>
          <p:cNvPr id="6" name="Segnaposto piè di pagina 5">
            <a:extLst>
              <a:ext uri="{FF2B5EF4-FFF2-40B4-BE49-F238E27FC236}">
                <a16:creationId xmlns:a16="http://schemas.microsoft.com/office/drawing/2014/main" id="{251581AA-A255-8BF8-8633-F3A603852FB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7116990-58BC-388B-BEE3-7BB99F6E9CEE}"/>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1635584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88EA15-EF2B-512A-186C-235C92DFC24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7B08511-6A98-7E05-1F88-A1873B297E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F4478C1-35D1-DF1D-1A64-530C1C4CE07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9BD3FC5-519F-B8F8-20F0-442BC7C9C0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24BF89B-DF6D-A2EB-751E-827347EB409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A2ED57D-B014-76F9-C71F-666D84DC6C0A}"/>
              </a:ext>
            </a:extLst>
          </p:cNvPr>
          <p:cNvSpPr>
            <a:spLocks noGrp="1"/>
          </p:cNvSpPr>
          <p:nvPr>
            <p:ph type="dt" sz="half" idx="10"/>
          </p:nvPr>
        </p:nvSpPr>
        <p:spPr/>
        <p:txBody>
          <a:bodyPr/>
          <a:lstStyle/>
          <a:p>
            <a:fld id="{E5E5CF5B-390D-4505-98E0-26684E9D0B0C}" type="datetimeFigureOut">
              <a:rPr lang="it-IT" smtClean="0"/>
              <a:t>28/02/2023</a:t>
            </a:fld>
            <a:endParaRPr lang="it-IT"/>
          </a:p>
        </p:txBody>
      </p:sp>
      <p:sp>
        <p:nvSpPr>
          <p:cNvPr id="8" name="Segnaposto piè di pagina 7">
            <a:extLst>
              <a:ext uri="{FF2B5EF4-FFF2-40B4-BE49-F238E27FC236}">
                <a16:creationId xmlns:a16="http://schemas.microsoft.com/office/drawing/2014/main" id="{00480D5D-5286-AB1D-B8C4-CD46FE8EA34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1D0EDB2-0D31-809B-4AAB-64A66CCC1088}"/>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335203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9C9C89-8A75-160A-9AAA-69CFAA3D4E2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D982D03-4960-91C2-563B-FC1A62A45F23}"/>
              </a:ext>
            </a:extLst>
          </p:cNvPr>
          <p:cNvSpPr>
            <a:spLocks noGrp="1"/>
          </p:cNvSpPr>
          <p:nvPr>
            <p:ph type="dt" sz="half" idx="10"/>
          </p:nvPr>
        </p:nvSpPr>
        <p:spPr/>
        <p:txBody>
          <a:bodyPr/>
          <a:lstStyle/>
          <a:p>
            <a:fld id="{E5E5CF5B-390D-4505-98E0-26684E9D0B0C}" type="datetimeFigureOut">
              <a:rPr lang="it-IT" smtClean="0"/>
              <a:t>28/02/2023</a:t>
            </a:fld>
            <a:endParaRPr lang="it-IT"/>
          </a:p>
        </p:txBody>
      </p:sp>
      <p:sp>
        <p:nvSpPr>
          <p:cNvPr id="4" name="Segnaposto piè di pagina 3">
            <a:extLst>
              <a:ext uri="{FF2B5EF4-FFF2-40B4-BE49-F238E27FC236}">
                <a16:creationId xmlns:a16="http://schemas.microsoft.com/office/drawing/2014/main" id="{0ECA8A13-8805-159F-9C69-AB37AE6F2B8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C558FA1-69C6-20A8-BBFD-62528ECDB422}"/>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3663832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B3D5326-E345-8F0C-B29B-E4F988446631}"/>
              </a:ext>
            </a:extLst>
          </p:cNvPr>
          <p:cNvSpPr>
            <a:spLocks noGrp="1"/>
          </p:cNvSpPr>
          <p:nvPr>
            <p:ph type="dt" sz="half" idx="10"/>
          </p:nvPr>
        </p:nvSpPr>
        <p:spPr/>
        <p:txBody>
          <a:bodyPr/>
          <a:lstStyle/>
          <a:p>
            <a:fld id="{E5E5CF5B-390D-4505-98E0-26684E9D0B0C}" type="datetimeFigureOut">
              <a:rPr lang="it-IT" smtClean="0"/>
              <a:t>28/02/2023</a:t>
            </a:fld>
            <a:endParaRPr lang="it-IT"/>
          </a:p>
        </p:txBody>
      </p:sp>
      <p:sp>
        <p:nvSpPr>
          <p:cNvPr id="3" name="Segnaposto piè di pagina 2">
            <a:extLst>
              <a:ext uri="{FF2B5EF4-FFF2-40B4-BE49-F238E27FC236}">
                <a16:creationId xmlns:a16="http://schemas.microsoft.com/office/drawing/2014/main" id="{398AC20A-37E6-9684-1A50-ECC2D8240B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40CCBF5-4B2C-4A2A-61C9-75146CBB26B0}"/>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113246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F58FCE-0BDF-BBDA-30FD-511B1FFB371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ABEAD63-F921-EA2C-3576-51AD068446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7447858-7E48-7C94-AA49-487B67ABD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33DC30E-2AC5-4CBB-1245-072844B49741}"/>
              </a:ext>
            </a:extLst>
          </p:cNvPr>
          <p:cNvSpPr>
            <a:spLocks noGrp="1"/>
          </p:cNvSpPr>
          <p:nvPr>
            <p:ph type="dt" sz="half" idx="10"/>
          </p:nvPr>
        </p:nvSpPr>
        <p:spPr/>
        <p:txBody>
          <a:bodyPr/>
          <a:lstStyle/>
          <a:p>
            <a:fld id="{E5E5CF5B-390D-4505-98E0-26684E9D0B0C}" type="datetimeFigureOut">
              <a:rPr lang="it-IT" smtClean="0"/>
              <a:t>28/02/2023</a:t>
            </a:fld>
            <a:endParaRPr lang="it-IT"/>
          </a:p>
        </p:txBody>
      </p:sp>
      <p:sp>
        <p:nvSpPr>
          <p:cNvPr id="6" name="Segnaposto piè di pagina 5">
            <a:extLst>
              <a:ext uri="{FF2B5EF4-FFF2-40B4-BE49-F238E27FC236}">
                <a16:creationId xmlns:a16="http://schemas.microsoft.com/office/drawing/2014/main" id="{C1E63C26-8D20-CF5E-B956-31295ECF477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791B899-B2E5-2A99-B34B-55D4CE921E37}"/>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2766834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B19B4C-186B-D718-F45F-C70C0B420A2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0CC503A-D017-695C-8847-9FD3C7510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E0CE0A5-A3A6-7A81-E929-B6CA0465B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ABB0D48-0042-E75F-E71A-7F3A623E2001}"/>
              </a:ext>
            </a:extLst>
          </p:cNvPr>
          <p:cNvSpPr>
            <a:spLocks noGrp="1"/>
          </p:cNvSpPr>
          <p:nvPr>
            <p:ph type="dt" sz="half" idx="10"/>
          </p:nvPr>
        </p:nvSpPr>
        <p:spPr/>
        <p:txBody>
          <a:bodyPr/>
          <a:lstStyle/>
          <a:p>
            <a:fld id="{E5E5CF5B-390D-4505-98E0-26684E9D0B0C}" type="datetimeFigureOut">
              <a:rPr lang="it-IT" smtClean="0"/>
              <a:t>28/02/2023</a:t>
            </a:fld>
            <a:endParaRPr lang="it-IT"/>
          </a:p>
        </p:txBody>
      </p:sp>
      <p:sp>
        <p:nvSpPr>
          <p:cNvPr id="6" name="Segnaposto piè di pagina 5">
            <a:extLst>
              <a:ext uri="{FF2B5EF4-FFF2-40B4-BE49-F238E27FC236}">
                <a16:creationId xmlns:a16="http://schemas.microsoft.com/office/drawing/2014/main" id="{5001806D-2A5B-7F9E-D471-94DDD290940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57E608F-CFB1-4E15-48C4-5A32C497C314}"/>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2021009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E5FD773-FB61-4962-1DEF-14D5986F3F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1281D89-29F4-C6EC-5686-B6A4967FB4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FCEBDDB-D54A-76F2-4154-95497E8EF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5CF5B-390D-4505-98E0-26684E9D0B0C}" type="datetimeFigureOut">
              <a:rPr lang="it-IT" smtClean="0"/>
              <a:t>28/02/2023</a:t>
            </a:fld>
            <a:endParaRPr lang="it-IT"/>
          </a:p>
        </p:txBody>
      </p:sp>
      <p:sp>
        <p:nvSpPr>
          <p:cNvPr id="5" name="Segnaposto piè di pagina 4">
            <a:extLst>
              <a:ext uri="{FF2B5EF4-FFF2-40B4-BE49-F238E27FC236}">
                <a16:creationId xmlns:a16="http://schemas.microsoft.com/office/drawing/2014/main" id="{36D9BFFB-88DD-A5D7-B140-9F370D5A74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03F8B4C-1631-A7E5-04CF-3A168FA011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F3D9A-AB32-4D84-A49F-BA27EAB3247A}" type="slidenum">
              <a:rPr lang="it-IT" smtClean="0"/>
              <a:t>‹N›</a:t>
            </a:fld>
            <a:endParaRPr lang="it-IT"/>
          </a:p>
        </p:txBody>
      </p:sp>
      <p:pic>
        <p:nvPicPr>
          <p:cNvPr id="8" name="Immagine 7">
            <a:extLst>
              <a:ext uri="{FF2B5EF4-FFF2-40B4-BE49-F238E27FC236}">
                <a16:creationId xmlns:a16="http://schemas.microsoft.com/office/drawing/2014/main" id="{18F49176-87C3-92D8-2B37-30A59C12660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49384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2D7DB5B-0F8D-E2E7-0CCD-0DDD02C080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43157A2-6B67-BB75-8791-89E99E821D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9E27C70-D64C-76BD-EDD8-D17C1BE80B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1A2E0-DDAA-4D21-9B89-6DB0E021BDD2}" type="datetimeFigureOut">
              <a:rPr lang="it-IT" smtClean="0"/>
              <a:t>28/02/2023</a:t>
            </a:fld>
            <a:endParaRPr lang="it-IT"/>
          </a:p>
        </p:txBody>
      </p:sp>
      <p:sp>
        <p:nvSpPr>
          <p:cNvPr id="5" name="Segnaposto piè di pagina 4">
            <a:extLst>
              <a:ext uri="{FF2B5EF4-FFF2-40B4-BE49-F238E27FC236}">
                <a16:creationId xmlns:a16="http://schemas.microsoft.com/office/drawing/2014/main" id="{E73A4C7E-5F32-92E4-09D7-E8A4C290C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534CF0F-0DE9-2849-8F82-0A9A4D32B2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329A2-E6DC-45C9-85CA-C8628B78D4CD}" type="slidenum">
              <a:rPr lang="it-IT" smtClean="0"/>
              <a:t>‹N›</a:t>
            </a:fld>
            <a:endParaRPr lang="it-IT"/>
          </a:p>
        </p:txBody>
      </p:sp>
      <p:pic>
        <p:nvPicPr>
          <p:cNvPr id="9" name="Immagine 8">
            <a:extLst>
              <a:ext uri="{FF2B5EF4-FFF2-40B4-BE49-F238E27FC236}">
                <a16:creationId xmlns:a16="http://schemas.microsoft.com/office/drawing/2014/main" id="{EBBB26C7-0EEB-C270-2DE4-36852E223DD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Tree>
    <p:extLst>
      <p:ext uri="{BB962C8B-B14F-4D97-AF65-F5344CB8AC3E}">
        <p14:creationId xmlns:p14="http://schemas.microsoft.com/office/powerpoint/2010/main" val="494990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osta@studiodiienno.com" TargetMode="External"/><Relationship Id="rId2" Type="http://schemas.openxmlformats.org/officeDocument/2006/relationships/hyperlink" Target="http://www.studiodiienno.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www.giustizia-amministrativa.it/portale/pages/istituzionale/visualizza?nodeRef=&amp;schema=cds&amp;nrg=202003268&amp;nomeFile=202007471_11.html&amp;subDir=Provvedimenti" TargetMode="External"/><Relationship Id="rId7" Type="http://schemas.openxmlformats.org/officeDocument/2006/relationships/hyperlink" Target="https://www.giustizia-amministrativa.it/portale/pages/istituzionale/visualizza?nodeRef=&amp;schema=cds&amp;nrg=202005291&amp;nomeFile=202007730_11.html&amp;subDir=Provvedimenti" TargetMode="External"/><Relationship Id="rId2" Type="http://schemas.openxmlformats.org/officeDocument/2006/relationships/hyperlink" Target="https://www.giustizia-amministrativa.it/portale/pages/istituzionale/visualizza?nodeRef=&amp;schema=cds&amp;nrg=201305037&amp;nomeFile=201300024_11.html&amp;subDir=Provvedimenti" TargetMode="External"/><Relationship Id="rId1" Type="http://schemas.openxmlformats.org/officeDocument/2006/relationships/slideLayout" Target="../slideLayouts/slideLayout13.xml"/><Relationship Id="rId6" Type="http://schemas.openxmlformats.org/officeDocument/2006/relationships/hyperlink" Target="https://www.giustizia-amministrativa.it/portale/pages/istituzionale/visualizza/?nodeRef=&amp;schema=cds&amp;nrg=201909437&amp;nomeFile=202003507_11.html&amp;subDir=Provvedimenti" TargetMode="External"/><Relationship Id="rId5" Type="http://schemas.openxmlformats.org/officeDocument/2006/relationships/hyperlink" Target="https://www.giustizia-amministrativa.it/portale/pages/istituzionale/visualizza?nodeRef=&amp;schema=cds&amp;nrg=201104044&amp;nomeFile=201200010_11.html&amp;subDir=Provvedimenti" TargetMode="External"/><Relationship Id="rId4" Type="http://schemas.openxmlformats.org/officeDocument/2006/relationships/hyperlink" Target="https://www.giustizia-amministrativa.it/portale/pages/istituzionale/visualizza?nodeRef=&amp;schema=cds&amp;nrg=202001645&amp;nomeFile=202005782_11.html&amp;subDir=Provvedimenti"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giustizia-amministrativa.it/portale/pages/istituzionale/visualizza?nodeRef=&amp;schema=cds&amp;nrg=201305037&amp;nomeFile=201300024_11.html&amp;subDir=Provvedimenti" TargetMode="External"/><Relationship Id="rId2" Type="http://schemas.openxmlformats.org/officeDocument/2006/relationships/hyperlink" Target="https://www.giustizia-amministrativa.it/portale/pages/istituzionale/visualizza?nodeRef=&amp;schema=cds&amp;nrg=201104044&amp;nomeFile=201200010_11.html&amp;subDir=Provvedimenti"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s://www.giustizia-amministrativa.it/portale/pages/istituzionale/visualizza?nodeRef=&amp;schema=cds&amp;nrg=202003268&amp;nomeFile=202007471_11.html&amp;subDir=Provvedimenti" TargetMode="External"/><Relationship Id="rId2" Type="http://schemas.openxmlformats.org/officeDocument/2006/relationships/hyperlink" Target="https://www.giustizia-amministrativa.it/portale/pages/istituzionale/visualizza?nodeRef=&amp;schema=cds&amp;nrg=202001645&amp;nomeFile=202005782_11.html&amp;subDir=Provvedimenti"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hyperlink" Target="https://www.giustizia-amministrativa.it/portale/pages/istituzionale/visualizza?nodeRef=&amp;schema=cds&amp;nrg=202005291&amp;nomeFile=202007730_11.html&amp;subDir=Provvedimenti"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hyperlink" Target="https://www.giustizia-amministrativa.it/portale/pages/istituzionale/visualizza?nodeRef=&amp;schema=cds&amp;nrg=201709161&amp;nomeFile=201803628_11.html&amp;subDir=Provvedimenti"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it.wikipedia.org/wiki/Diritti_relativi" TargetMode="External"/><Relationship Id="rId2" Type="http://schemas.openxmlformats.org/officeDocument/2006/relationships/hyperlink" Target="https://it.wikipedia.org/wiki/Diritti_assoluti" TargetMode="Externa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s://www.giustizia-amministrativa.it/portale/pages/istituzionale/visualizza?nodeRef=&amp;schema=cds&amp;nrg=202006051&amp;nomeFile=202100804_11.html&amp;subDir=Provvedimenti"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www.giustizia-amministrativa.it/portale/pages/istituzionale/visualizza?nodeRef=&amp;schema=cds&amp;nrg=201908654&amp;nomeFile=202002245_11.html&amp;subDir=Provvedimenti" TargetMode="External"/><Relationship Id="rId2" Type="http://schemas.openxmlformats.org/officeDocument/2006/relationships/hyperlink" Target="https://www.giustizia-amministrativa.it/portale/pages/istituzionale/visualizza?nodeRef=&amp;schema=cds&amp;nrg=202000813&amp;nomeFile=202100833_11.html&amp;subDir=Provvedimenti" TargetMode="External"/><Relationship Id="rId1" Type="http://schemas.openxmlformats.org/officeDocument/2006/relationships/slideLayout" Target="../slideLayouts/slideLayout13.xml"/><Relationship Id="rId4" Type="http://schemas.openxmlformats.org/officeDocument/2006/relationships/hyperlink" Target="https://www.giustizia-amministrativa.it/portale/pages/istituzionale/visualizza?nodeRef=&amp;schema=tar_fi&amp;nrg=202001323&amp;nomeFile=202100217_20.html&amp;subDir=Provvedimenti"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hyperlink" Target="https://www.giustizia-amministrativa.it/portale/pages/istituzionale/visualizza?nodeRef=&amp;schema=tar_ge&amp;nrg=202000629&amp;nomeFile=202100078_01.html&amp;subDir=Provvedimenti" TargetMode="Externa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www.giustizia-amministrativa.it/portale/pages/istituzionale/visualizza?nodeRef=&amp;schema=cds&amp;nrg=201603224&amp;nomeFile=201605419_11.html&amp;subDir=Provvedimenti" TargetMode="External"/><Relationship Id="rId2" Type="http://schemas.openxmlformats.org/officeDocument/2006/relationships/hyperlink" Target="https://www.giustizia-amministrativa.it/portale/pages/istituzionale/visualizza?nodeRef=&amp;schema=cds&amp;nrg=201410260&amp;nomeFile=201501422_23.html&amp;subDir=Provvedimenti" TargetMode="External"/><Relationship Id="rId1" Type="http://schemas.openxmlformats.org/officeDocument/2006/relationships/slideLayout" Target="../slideLayouts/slideLayout13.xml"/><Relationship Id="rId6" Type="http://schemas.openxmlformats.org/officeDocument/2006/relationships/hyperlink" Target="https://www.giustizia-amministrativa.it/portale/pages/istituzionale/visualizza?nodeRef=&amp;schema=cds&amp;nrg=202007289&amp;nomeFile=202102526_11.html&amp;subDir=Provvedimenti" TargetMode="External"/><Relationship Id="rId5" Type="http://schemas.openxmlformats.org/officeDocument/2006/relationships/hyperlink" Target="https://www.giustizia-amministrativa.it/portale/pages/istituzionale/visualizza?nodeRef=&amp;schema=cds&amp;nrg=201902301&amp;nomeFile=202001916_11.html&amp;subDir=Provvedimenti" TargetMode="External"/><Relationship Id="rId4" Type="http://schemas.openxmlformats.org/officeDocument/2006/relationships/hyperlink" Target="https://www.giustizia-amministrativa.it/portale/pages/istituzionale/visualizza?nodeRef=&amp;schema=cds&amp;nrg=202009880&amp;nomeFile=202101514_11.html&amp;subDir=Provvedimenti"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hyperlink" Target="mailto:posta@studiodiienno.com" TargetMode="External"/><Relationship Id="rId2" Type="http://schemas.openxmlformats.org/officeDocument/2006/relationships/hyperlink" Target="http://www.studiodiienno.com/"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429F12-E421-7837-A181-DD4A9AF6CB93}"/>
              </a:ext>
            </a:extLst>
          </p:cNvPr>
          <p:cNvSpPr>
            <a:spLocks noGrp="1"/>
          </p:cNvSpPr>
          <p:nvPr>
            <p:ph type="ctrTitle"/>
          </p:nvPr>
        </p:nvSpPr>
        <p:spPr>
          <a:xfrm>
            <a:off x="1416424" y="1292693"/>
            <a:ext cx="9144000" cy="2387600"/>
          </a:xfrm>
        </p:spPr>
        <p:txBody>
          <a:bodyPr>
            <a:normAutofit/>
          </a:bodyPr>
          <a:lstStyle/>
          <a:p>
            <a:r>
              <a:rPr lang="it-IT" sz="4800" dirty="0">
                <a:solidFill>
                  <a:schemeClr val="bg1"/>
                </a:solidFill>
                <a:latin typeface="Georgia Pro" panose="02040502050405020303" pitchFamily="18" charset="0"/>
              </a:rPr>
              <a:t>Le cause di contenzioso nelle procedure di affidamento</a:t>
            </a:r>
          </a:p>
        </p:txBody>
      </p:sp>
      <p:sp>
        <p:nvSpPr>
          <p:cNvPr id="3" name="Sottotitolo 2">
            <a:extLst>
              <a:ext uri="{FF2B5EF4-FFF2-40B4-BE49-F238E27FC236}">
                <a16:creationId xmlns:a16="http://schemas.microsoft.com/office/drawing/2014/main" id="{350A6AC7-1F85-6C60-79E2-D41509DE8943}"/>
              </a:ext>
            </a:extLst>
          </p:cNvPr>
          <p:cNvSpPr>
            <a:spLocks noGrp="1"/>
          </p:cNvSpPr>
          <p:nvPr>
            <p:ph type="subTitle" idx="1"/>
          </p:nvPr>
        </p:nvSpPr>
        <p:spPr>
          <a:xfrm>
            <a:off x="1066800" y="3790297"/>
            <a:ext cx="9601200" cy="2242950"/>
          </a:xfrm>
        </p:spPr>
        <p:txBody>
          <a:bodyPr>
            <a:normAutofit fontScale="70000" lnSpcReduction="20000"/>
          </a:bodyPr>
          <a:lstStyle/>
          <a:p>
            <a:r>
              <a:rPr lang="it-IT" sz="4600" dirty="0">
                <a:solidFill>
                  <a:schemeClr val="bg1"/>
                </a:solidFill>
                <a:latin typeface="Georgia Pro" panose="02040502050405020303" pitchFamily="18" charset="0"/>
              </a:rPr>
              <a:t>e il ricorso a rimedi giurisdizionali</a:t>
            </a:r>
          </a:p>
          <a:p>
            <a:endParaRPr lang="it-IT" sz="4000" dirty="0">
              <a:solidFill>
                <a:schemeClr val="bg1"/>
              </a:solidFill>
            </a:endParaRPr>
          </a:p>
          <a:p>
            <a:endParaRPr lang="it-IT" b="1" dirty="0">
              <a:solidFill>
                <a:schemeClr val="bg1"/>
              </a:solidFill>
              <a:latin typeface="Book Antiqua" panose="02040602050305030304" pitchFamily="18" charset="0"/>
            </a:endParaRPr>
          </a:p>
          <a:p>
            <a:r>
              <a:rPr lang="it-IT" b="1" dirty="0">
                <a:solidFill>
                  <a:schemeClr val="bg1"/>
                </a:solidFill>
                <a:latin typeface="Book Antiqua" panose="02040602050305030304" pitchFamily="18" charset="0"/>
              </a:rPr>
              <a:t>Studio legale Di Ienno</a:t>
            </a:r>
          </a:p>
          <a:p>
            <a:r>
              <a:rPr lang="it-IT" dirty="0">
                <a:solidFill>
                  <a:schemeClr val="bg1"/>
                </a:solidFill>
                <a:latin typeface="Book Antiqua" panose="02040602050305030304" pitchFamily="18" charset="0"/>
              </a:rPr>
              <a:t>Viale Giuseppe Mazzini 33 – 00195 Roma</a:t>
            </a:r>
          </a:p>
          <a:p>
            <a:r>
              <a:rPr lang="it-IT" dirty="0">
                <a:solidFill>
                  <a:schemeClr val="bg1"/>
                </a:solidFill>
                <a:latin typeface="Book Antiqua" panose="02040602050305030304" pitchFamily="18" charset="0"/>
                <a:hlinkClick r:id="rId2">
                  <a:extLst>
                    <a:ext uri="{A12FA001-AC4F-418D-AE19-62706E023703}">
                      <ahyp:hlinkClr xmlns:ahyp="http://schemas.microsoft.com/office/drawing/2018/hyperlinkcolor" val="tx"/>
                    </a:ext>
                  </a:extLst>
                </a:hlinkClick>
              </a:rPr>
              <a:t>www.studiodiienno.com</a:t>
            </a:r>
            <a:r>
              <a:rPr lang="it-IT" dirty="0">
                <a:solidFill>
                  <a:schemeClr val="bg1"/>
                </a:solidFill>
                <a:latin typeface="Book Antiqua" panose="02040602050305030304" pitchFamily="18" charset="0"/>
              </a:rPr>
              <a:t>  – </a:t>
            </a:r>
            <a:r>
              <a:rPr lang="it-IT" dirty="0">
                <a:solidFill>
                  <a:schemeClr val="bg1"/>
                </a:solidFill>
                <a:latin typeface="Book Antiqua" panose="02040602050305030304" pitchFamily="18" charset="0"/>
                <a:hlinkClick r:id="rId3">
                  <a:extLst>
                    <a:ext uri="{A12FA001-AC4F-418D-AE19-62706E023703}">
                      <ahyp:hlinkClr xmlns:ahyp="http://schemas.microsoft.com/office/drawing/2018/hyperlinkcolor" val="tx"/>
                    </a:ext>
                  </a:extLst>
                </a:hlinkClick>
              </a:rPr>
              <a:t>posta@studiodiienno.com</a:t>
            </a:r>
            <a:r>
              <a:rPr lang="it-IT" dirty="0">
                <a:solidFill>
                  <a:schemeClr val="bg1"/>
                </a:solidFill>
                <a:latin typeface="Book Antiqua" panose="02040602050305030304" pitchFamily="18" charset="0"/>
              </a:rPr>
              <a:t> </a:t>
            </a:r>
          </a:p>
        </p:txBody>
      </p:sp>
    </p:spTree>
    <p:extLst>
      <p:ext uri="{BB962C8B-B14F-4D97-AF65-F5344CB8AC3E}">
        <p14:creationId xmlns:p14="http://schemas.microsoft.com/office/powerpoint/2010/main" val="2684595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4E43F3-6761-CBB3-A138-43D2C18032BA}"/>
              </a:ext>
            </a:extLst>
          </p:cNvPr>
          <p:cNvSpPr>
            <a:spLocks noGrp="1"/>
          </p:cNvSpPr>
          <p:nvPr>
            <p:ph type="title"/>
          </p:nvPr>
        </p:nvSpPr>
        <p:spPr>
          <a:xfrm>
            <a:off x="1442519" y="691051"/>
            <a:ext cx="8778844" cy="422525"/>
          </a:xfrm>
        </p:spPr>
        <p:txBody>
          <a:bodyPr>
            <a:normAutofit fontScale="90000"/>
          </a:bodyPr>
          <a:lstStyle/>
          <a:p>
            <a:r>
              <a:rPr lang="it-IT" sz="2800" dirty="0">
                <a:solidFill>
                  <a:srgbClr val="000099"/>
                </a:solidFill>
                <a:latin typeface="Cooper Black" panose="0208090404030B020404" pitchFamily="18" charset="0"/>
              </a:rPr>
              <a:t> </a:t>
            </a:r>
          </a:p>
        </p:txBody>
      </p:sp>
      <p:sp>
        <p:nvSpPr>
          <p:cNvPr id="3" name="Segnaposto contenuto 2">
            <a:extLst>
              <a:ext uri="{FF2B5EF4-FFF2-40B4-BE49-F238E27FC236}">
                <a16:creationId xmlns:a16="http://schemas.microsoft.com/office/drawing/2014/main" id="{EEA79BF6-01F7-2E7E-EDE1-51AE953BAD27}"/>
              </a:ext>
            </a:extLst>
          </p:cNvPr>
          <p:cNvSpPr>
            <a:spLocks noGrp="1"/>
          </p:cNvSpPr>
          <p:nvPr>
            <p:ph idx="1"/>
          </p:nvPr>
        </p:nvSpPr>
        <p:spPr>
          <a:xfrm>
            <a:off x="733331" y="1276876"/>
            <a:ext cx="10800784" cy="4304247"/>
          </a:xfrm>
        </p:spPr>
        <p:txBody>
          <a:bodyPr>
            <a:normAutofit fontScale="25000" lnSpcReduction="20000"/>
          </a:bodyPr>
          <a:lstStyle/>
          <a:p>
            <a:pPr marL="0" indent="0" algn="just">
              <a:lnSpc>
                <a:spcPct val="150000"/>
              </a:lnSpc>
              <a:buNone/>
            </a:pPr>
            <a:endParaRPr lang="it-IT" sz="3600" dirty="0">
              <a:solidFill>
                <a:srgbClr val="000099"/>
              </a:solidFill>
              <a:latin typeface="Georgia Pro" panose="02040502050405020303" pitchFamily="18" charset="0"/>
            </a:endParaRPr>
          </a:p>
          <a:p>
            <a:pPr marL="0" indent="0" algn="just">
              <a:lnSpc>
                <a:spcPct val="150000"/>
              </a:lnSpc>
              <a:buNone/>
            </a:pPr>
            <a:r>
              <a:rPr lang="it-IT" sz="8000" dirty="0">
                <a:solidFill>
                  <a:srgbClr val="000099"/>
                </a:solidFill>
                <a:latin typeface="Georgia Pro" panose="02040502050405020303" pitchFamily="18" charset="0"/>
              </a:rPr>
              <a:t>Solo nel 2019 sempre la Cassazione a SS.UU. (18676/2019) affermava</a:t>
            </a:r>
          </a:p>
          <a:p>
            <a:pPr marL="0" indent="0" algn="just">
              <a:lnSpc>
                <a:spcPct val="150000"/>
              </a:lnSpc>
              <a:buNone/>
            </a:pPr>
            <a:r>
              <a:rPr lang="it-IT" sz="8000" dirty="0">
                <a:solidFill>
                  <a:srgbClr val="000099"/>
                </a:solidFill>
                <a:latin typeface="Georgia Pro" panose="02040502050405020303" pitchFamily="18" charset="0"/>
              </a:rPr>
              <a:t>«</a:t>
            </a:r>
            <a:r>
              <a:rPr lang="it-IT" sz="8000" i="1" dirty="0">
                <a:solidFill>
                  <a:srgbClr val="000099"/>
                </a:solidFill>
                <a:latin typeface="Georgia Pro" panose="02040502050405020303" pitchFamily="18" charset="0"/>
              </a:rPr>
              <a:t>In materia di concessioni amministrative, </a:t>
            </a:r>
            <a:r>
              <a:rPr lang="it-IT" sz="8000" b="1" i="1" dirty="0">
                <a:solidFill>
                  <a:srgbClr val="000099"/>
                </a:solidFill>
                <a:highlight>
                  <a:srgbClr val="FFFF00"/>
                </a:highlight>
                <a:latin typeface="Georgia Pro" panose="02040502050405020303" pitchFamily="18" charset="0"/>
              </a:rPr>
              <a:t>le controversie concernenti indennità, canoni od altri corrispettivi, riservate alla giurisdizione del giudice ordinario sono solo quelle con un contenuto meramente patrimoniale</a:t>
            </a:r>
            <a:r>
              <a:rPr lang="it-IT" sz="8000" i="1" dirty="0">
                <a:solidFill>
                  <a:srgbClr val="000099"/>
                </a:solidFill>
                <a:latin typeface="Georgia Pro" panose="02040502050405020303" pitchFamily="18" charset="0"/>
              </a:rPr>
              <a:t>, senza che assuma rilievo un potere di intervento della P.A. a tutela di interessi generali; quando, invece, la controversia coinvolga </a:t>
            </a:r>
            <a:r>
              <a:rPr lang="it-IT" sz="8000" b="1" i="1" u="sng" dirty="0">
                <a:solidFill>
                  <a:srgbClr val="000099"/>
                </a:solidFill>
                <a:highlight>
                  <a:srgbClr val="FFFF00"/>
                </a:highlight>
                <a:latin typeface="Georgia Pro" panose="02040502050405020303" pitchFamily="18" charset="0"/>
              </a:rPr>
              <a:t>la verifica dell'azione autoritativa</a:t>
            </a:r>
            <a:r>
              <a:rPr lang="it-IT" sz="8000" i="1" u="sng" dirty="0">
                <a:solidFill>
                  <a:srgbClr val="000099"/>
                </a:solidFill>
                <a:highlight>
                  <a:srgbClr val="FFFF00"/>
                </a:highlight>
                <a:latin typeface="Georgia Pro" panose="02040502050405020303" pitchFamily="18" charset="0"/>
              </a:rPr>
              <a:t> </a:t>
            </a:r>
            <a:r>
              <a:rPr lang="it-IT" sz="8000" i="1" dirty="0">
                <a:solidFill>
                  <a:srgbClr val="000099"/>
                </a:solidFill>
                <a:highlight>
                  <a:srgbClr val="FFFF00"/>
                </a:highlight>
                <a:latin typeface="Georgia Pro" panose="02040502050405020303" pitchFamily="18" charset="0"/>
              </a:rPr>
              <a:t>della P.A. sul rapporto concessorio sottostante, ovvero quando investa l'esercizio di poteri discrezionali-valutativi</a:t>
            </a:r>
            <a:r>
              <a:rPr lang="it-IT" sz="8000" i="1" dirty="0">
                <a:solidFill>
                  <a:srgbClr val="000099"/>
                </a:solidFill>
                <a:latin typeface="Georgia Pro" panose="02040502050405020303" pitchFamily="18" charset="0"/>
              </a:rPr>
              <a:t> nella determinazione del canone e non semplicemente di accertamento tecnico dei presupposti fattuali economico-aziendali (sia </a:t>
            </a:r>
            <a:r>
              <a:rPr lang="it-IT" sz="8000" i="1" dirty="0" err="1">
                <a:solidFill>
                  <a:srgbClr val="000099"/>
                </a:solidFill>
                <a:latin typeface="Georgia Pro" panose="02040502050405020303" pitchFamily="18" charset="0"/>
              </a:rPr>
              <a:t>sull'an</a:t>
            </a:r>
            <a:r>
              <a:rPr lang="it-IT" sz="8000" i="1" dirty="0">
                <a:solidFill>
                  <a:srgbClr val="000099"/>
                </a:solidFill>
                <a:latin typeface="Georgia Pro" panose="02040502050405020303" pitchFamily="18" charset="0"/>
              </a:rPr>
              <a:t> che sul quantum), la medesima è attratta nella sfera di competenza </a:t>
            </a:r>
            <a:r>
              <a:rPr lang="it-IT" sz="8000" b="1" i="1" dirty="0">
                <a:solidFill>
                  <a:srgbClr val="000099"/>
                </a:solidFill>
                <a:latin typeface="Georgia Pro" panose="02040502050405020303" pitchFamily="18" charset="0"/>
              </a:rPr>
              <a:t>giurisdizionale del giudice amministrativo</a:t>
            </a:r>
            <a:r>
              <a:rPr lang="it-IT" sz="7200" dirty="0">
                <a:solidFill>
                  <a:srgbClr val="000099"/>
                </a:solidFill>
                <a:latin typeface="Georgia Pro" panose="02040502050405020303" pitchFamily="18" charset="0"/>
              </a:rPr>
              <a:t>»</a:t>
            </a:r>
          </a:p>
        </p:txBody>
      </p:sp>
      <p:sp>
        <p:nvSpPr>
          <p:cNvPr id="4" name="Titolo 1">
            <a:extLst>
              <a:ext uri="{FF2B5EF4-FFF2-40B4-BE49-F238E27FC236}">
                <a16:creationId xmlns:a16="http://schemas.microsoft.com/office/drawing/2014/main" id="{17B09880-D57E-2257-4327-A03F7ECAE681}"/>
              </a:ext>
            </a:extLst>
          </p:cNvPr>
          <p:cNvSpPr txBox="1">
            <a:spLocks/>
          </p:cNvSpPr>
          <p:nvPr/>
        </p:nvSpPr>
        <p:spPr>
          <a:xfrm>
            <a:off x="3580645" y="691051"/>
            <a:ext cx="6569799" cy="7937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solidFill>
                  <a:srgbClr val="D60093"/>
                </a:solidFill>
                <a:latin typeface="Cooper Black" panose="0208090404030B020404" pitchFamily="18" charset="0"/>
              </a:rPr>
              <a:t>Non è stato sempre così</a:t>
            </a:r>
          </a:p>
        </p:txBody>
      </p:sp>
      <p:sp>
        <p:nvSpPr>
          <p:cNvPr id="5" name="Segnaposto numero diapositiva 4">
            <a:extLst>
              <a:ext uri="{FF2B5EF4-FFF2-40B4-BE49-F238E27FC236}">
                <a16:creationId xmlns:a16="http://schemas.microsoft.com/office/drawing/2014/main" id="{6EDECC43-06F7-F67C-88EF-21B16E63DFDD}"/>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10</a:t>
            </a:fld>
            <a:endParaRPr lang="it-IT" dirty="0">
              <a:solidFill>
                <a:srgbClr val="156013"/>
              </a:solidFill>
            </a:endParaRPr>
          </a:p>
        </p:txBody>
      </p:sp>
    </p:spTree>
    <p:extLst>
      <p:ext uri="{BB962C8B-B14F-4D97-AF65-F5344CB8AC3E}">
        <p14:creationId xmlns:p14="http://schemas.microsoft.com/office/powerpoint/2010/main" val="2123973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4E43F3-6761-CBB3-A138-43D2C18032BA}"/>
              </a:ext>
            </a:extLst>
          </p:cNvPr>
          <p:cNvSpPr>
            <a:spLocks noGrp="1"/>
          </p:cNvSpPr>
          <p:nvPr>
            <p:ph type="title"/>
          </p:nvPr>
        </p:nvSpPr>
        <p:spPr>
          <a:xfrm>
            <a:off x="1442519" y="691051"/>
            <a:ext cx="8778844" cy="422525"/>
          </a:xfrm>
        </p:spPr>
        <p:txBody>
          <a:bodyPr>
            <a:normAutofit fontScale="90000"/>
          </a:bodyPr>
          <a:lstStyle/>
          <a:p>
            <a:r>
              <a:rPr lang="it-IT" sz="2800" dirty="0">
                <a:solidFill>
                  <a:srgbClr val="000099"/>
                </a:solidFill>
                <a:latin typeface="Cooper Black" panose="0208090404030B020404" pitchFamily="18" charset="0"/>
              </a:rPr>
              <a:t> </a:t>
            </a:r>
          </a:p>
        </p:txBody>
      </p:sp>
      <p:sp>
        <p:nvSpPr>
          <p:cNvPr id="3" name="Segnaposto contenuto 2">
            <a:extLst>
              <a:ext uri="{FF2B5EF4-FFF2-40B4-BE49-F238E27FC236}">
                <a16:creationId xmlns:a16="http://schemas.microsoft.com/office/drawing/2014/main" id="{EEA79BF6-01F7-2E7E-EDE1-51AE953BAD27}"/>
              </a:ext>
            </a:extLst>
          </p:cNvPr>
          <p:cNvSpPr>
            <a:spLocks noGrp="1"/>
          </p:cNvSpPr>
          <p:nvPr>
            <p:ph idx="1"/>
          </p:nvPr>
        </p:nvSpPr>
        <p:spPr>
          <a:xfrm>
            <a:off x="733331" y="1276876"/>
            <a:ext cx="10800784" cy="4304247"/>
          </a:xfrm>
        </p:spPr>
        <p:txBody>
          <a:bodyPr>
            <a:normAutofit fontScale="32500" lnSpcReduction="20000"/>
          </a:bodyPr>
          <a:lstStyle/>
          <a:p>
            <a:pPr marL="0" indent="0" algn="just">
              <a:lnSpc>
                <a:spcPct val="150000"/>
              </a:lnSpc>
              <a:buNone/>
            </a:pPr>
            <a:endParaRPr lang="it-IT" sz="3600" dirty="0">
              <a:solidFill>
                <a:srgbClr val="000099"/>
              </a:solidFill>
              <a:latin typeface="Georgia Pro" panose="02040502050405020303" pitchFamily="18" charset="0"/>
            </a:endParaRPr>
          </a:p>
          <a:p>
            <a:pPr marL="0" indent="0" algn="just">
              <a:lnSpc>
                <a:spcPct val="150000"/>
              </a:lnSpc>
              <a:buNone/>
            </a:pPr>
            <a:r>
              <a:rPr lang="it-IT" sz="8000" dirty="0">
                <a:solidFill>
                  <a:srgbClr val="000099"/>
                </a:solidFill>
                <a:latin typeface="Georgia Pro" panose="02040502050405020303" pitchFamily="18" charset="0"/>
              </a:rPr>
              <a:t>«</a:t>
            </a:r>
            <a:r>
              <a:rPr lang="it-IT" sz="8000" i="1" dirty="0">
                <a:solidFill>
                  <a:srgbClr val="000099"/>
                </a:solidFill>
                <a:latin typeface="Georgia Pro" panose="02040502050405020303" pitchFamily="18" charset="0"/>
              </a:rPr>
              <a:t>Per radicare la giurisdizione esclusiva, infatti, non è sufficiente la mera attinenza della controversia ad una determinata materia (ad esempio, nella specie, a quella concernente i servizi pubblici), occorrendo pur sempre che la controversia abbia ad oggetto, in concreto, </a:t>
            </a:r>
            <a:r>
              <a:rPr lang="it-IT" sz="8000" i="1" dirty="0">
                <a:solidFill>
                  <a:srgbClr val="000099"/>
                </a:solidFill>
                <a:highlight>
                  <a:srgbClr val="FFFF00"/>
                </a:highlight>
                <a:latin typeface="Georgia Pro" panose="02040502050405020303" pitchFamily="18" charset="0"/>
              </a:rPr>
              <a:t>la valutazione di legittimità di provvedimenti amministrativi che siano espressione di pubblici poteri</a:t>
            </a:r>
            <a:r>
              <a:rPr lang="it-IT" sz="8000" i="1" dirty="0">
                <a:solidFill>
                  <a:srgbClr val="000099"/>
                </a:solidFill>
                <a:latin typeface="Georgia Pro" panose="02040502050405020303" pitchFamily="18" charset="0"/>
              </a:rPr>
              <a:t> (Cass., Sez. Un., n. 4614 del 2011</a:t>
            </a:r>
            <a:r>
              <a:rPr lang="it-IT" sz="7200" dirty="0">
                <a:solidFill>
                  <a:srgbClr val="000099"/>
                </a:solidFill>
                <a:latin typeface="Georgia Pro" panose="02040502050405020303" pitchFamily="18" charset="0"/>
              </a:rPr>
              <a:t>»</a:t>
            </a:r>
          </a:p>
        </p:txBody>
      </p:sp>
      <p:sp>
        <p:nvSpPr>
          <p:cNvPr id="4" name="Titolo 1">
            <a:extLst>
              <a:ext uri="{FF2B5EF4-FFF2-40B4-BE49-F238E27FC236}">
                <a16:creationId xmlns:a16="http://schemas.microsoft.com/office/drawing/2014/main" id="{17B09880-D57E-2257-4327-A03F7ECAE681}"/>
              </a:ext>
            </a:extLst>
          </p:cNvPr>
          <p:cNvSpPr txBox="1">
            <a:spLocks/>
          </p:cNvSpPr>
          <p:nvPr/>
        </p:nvSpPr>
        <p:spPr>
          <a:xfrm>
            <a:off x="3756212" y="627677"/>
            <a:ext cx="4706470" cy="7937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solidFill>
                  <a:srgbClr val="D60093"/>
                </a:solidFill>
                <a:latin typeface="Cooper Black" panose="0208090404030B020404" pitchFamily="18" charset="0"/>
              </a:rPr>
              <a:t>Comunque in generale</a:t>
            </a:r>
          </a:p>
        </p:txBody>
      </p:sp>
      <p:sp>
        <p:nvSpPr>
          <p:cNvPr id="5" name="Segnaposto numero diapositiva 4">
            <a:extLst>
              <a:ext uri="{FF2B5EF4-FFF2-40B4-BE49-F238E27FC236}">
                <a16:creationId xmlns:a16="http://schemas.microsoft.com/office/drawing/2014/main" id="{5BC89910-ACF1-B105-3C6D-2B1ABBFEA9A2}"/>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11</a:t>
            </a:fld>
            <a:endParaRPr lang="it-IT" dirty="0">
              <a:solidFill>
                <a:srgbClr val="156013"/>
              </a:solidFill>
            </a:endParaRPr>
          </a:p>
        </p:txBody>
      </p:sp>
    </p:spTree>
    <p:extLst>
      <p:ext uri="{BB962C8B-B14F-4D97-AF65-F5344CB8AC3E}">
        <p14:creationId xmlns:p14="http://schemas.microsoft.com/office/powerpoint/2010/main" val="95070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627905-0FA6-0AB3-BC69-6CCE1A588E8F}"/>
              </a:ext>
            </a:extLst>
          </p:cNvPr>
          <p:cNvSpPr>
            <a:spLocks noGrp="1"/>
          </p:cNvSpPr>
          <p:nvPr>
            <p:ph type="title"/>
          </p:nvPr>
        </p:nvSpPr>
        <p:spPr>
          <a:xfrm>
            <a:off x="1762261" y="1263934"/>
            <a:ext cx="9410323" cy="776288"/>
          </a:xfrm>
        </p:spPr>
        <p:txBody>
          <a:bodyPr>
            <a:normAutofit fontScale="90000"/>
          </a:bodyPr>
          <a:lstStyle/>
          <a:p>
            <a:pPr algn="ctr"/>
            <a:br>
              <a:rPr lang="it-IT" dirty="0">
                <a:latin typeface="Georgia Pro" panose="02040502050405020303" pitchFamily="18" charset="0"/>
              </a:rPr>
            </a:br>
            <a:r>
              <a:rPr lang="it-IT" sz="4000" dirty="0">
                <a:latin typeface="Georgia Pro" panose="02040502050405020303" pitchFamily="18" charset="0"/>
              </a:rPr>
              <a:t>Innanzi al Giudice amministrativo</a:t>
            </a:r>
            <a:endParaRPr lang="it-IT" dirty="0">
              <a:latin typeface="Georgia Pro" panose="02040502050405020303" pitchFamily="18" charset="0"/>
            </a:endParaRPr>
          </a:p>
        </p:txBody>
      </p:sp>
      <p:sp>
        <p:nvSpPr>
          <p:cNvPr id="3" name="Segnaposto contenuto 2">
            <a:extLst>
              <a:ext uri="{FF2B5EF4-FFF2-40B4-BE49-F238E27FC236}">
                <a16:creationId xmlns:a16="http://schemas.microsoft.com/office/drawing/2014/main" id="{0985F8C3-CE30-AC89-271B-FF7A80D855B7}"/>
              </a:ext>
            </a:extLst>
          </p:cNvPr>
          <p:cNvSpPr>
            <a:spLocks noGrp="1"/>
          </p:cNvSpPr>
          <p:nvPr>
            <p:ph idx="1"/>
          </p:nvPr>
        </p:nvSpPr>
        <p:spPr>
          <a:xfrm>
            <a:off x="352100" y="2152419"/>
            <a:ext cx="5372477" cy="4068181"/>
          </a:xfrm>
        </p:spPr>
        <p:txBody>
          <a:bodyPr>
            <a:normAutofit fontScale="70000" lnSpcReduction="20000"/>
          </a:bodyPr>
          <a:lstStyle/>
          <a:p>
            <a:pPr marL="0">
              <a:lnSpc>
                <a:spcPct val="150000"/>
              </a:lnSpc>
              <a:spcBef>
                <a:spcPts val="600"/>
              </a:spcBef>
            </a:pPr>
            <a:r>
              <a:rPr lang="en-US" sz="3400" b="0" i="0" spc="0" baseline="0" dirty="0" err="1">
                <a:latin typeface="Georgia Pro" panose="02040502050405020303" pitchFamily="18" charset="0"/>
              </a:rPr>
              <a:t>Pubblicazione</a:t>
            </a:r>
            <a:r>
              <a:rPr lang="en-US" sz="3400" b="0" i="0" spc="0" baseline="0" dirty="0">
                <a:latin typeface="Georgia Pro" panose="02040502050405020303" pitchFamily="18" charset="0"/>
              </a:rPr>
              <a:t> o </a:t>
            </a:r>
            <a:r>
              <a:rPr lang="en-US" sz="3400" b="0" i="0" spc="0" baseline="0" dirty="0" err="1">
                <a:latin typeface="Georgia Pro" panose="02040502050405020303" pitchFamily="18" charset="0"/>
              </a:rPr>
              <a:t>invito</a:t>
            </a:r>
            <a:r>
              <a:rPr lang="en-US" sz="3400" b="0" i="0" spc="0" baseline="0" dirty="0">
                <a:latin typeface="Georgia Pro" panose="02040502050405020303" pitchFamily="18" charset="0"/>
              </a:rPr>
              <a:t> a fare </a:t>
            </a:r>
            <a:r>
              <a:rPr lang="en-US" sz="3400" b="0" i="0" spc="0" baseline="0" dirty="0" err="1">
                <a:latin typeface="Georgia Pro" panose="02040502050405020303" pitchFamily="18" charset="0"/>
              </a:rPr>
              <a:t>l’offerta</a:t>
            </a:r>
            <a:endParaRPr lang="en-US" sz="3400" b="0" i="0" spc="0" baseline="0" dirty="0">
              <a:latin typeface="Georgia Pro" panose="02040502050405020303" pitchFamily="18" charset="0"/>
            </a:endParaRPr>
          </a:p>
          <a:p>
            <a:pPr marL="0">
              <a:lnSpc>
                <a:spcPct val="150000"/>
              </a:lnSpc>
              <a:spcBef>
                <a:spcPts val="600"/>
              </a:spcBef>
            </a:pPr>
            <a:r>
              <a:rPr lang="en-US" sz="3400" b="0" i="0" spc="0" baseline="0" dirty="0" err="1">
                <a:latin typeface="Georgia Pro" panose="02040502050405020303" pitchFamily="18" charset="0"/>
              </a:rPr>
              <a:t>Ricezione</a:t>
            </a:r>
            <a:r>
              <a:rPr lang="en-US" sz="3400" b="0" i="0" spc="0" baseline="0" dirty="0">
                <a:latin typeface="Georgia Pro" panose="02040502050405020303" pitchFamily="18" charset="0"/>
              </a:rPr>
              <a:t> </a:t>
            </a:r>
            <a:r>
              <a:rPr lang="en-US" sz="3400" b="0" i="0" spc="0" baseline="0" dirty="0" err="1">
                <a:latin typeface="Georgia Pro" panose="02040502050405020303" pitchFamily="18" charset="0"/>
              </a:rPr>
              <a:t>offerte</a:t>
            </a:r>
            <a:endParaRPr lang="en-US" sz="3400" b="0" i="0" spc="0" baseline="0" dirty="0">
              <a:latin typeface="Georgia Pro" panose="02040502050405020303" pitchFamily="18" charset="0"/>
            </a:endParaRPr>
          </a:p>
          <a:p>
            <a:pPr marL="0">
              <a:lnSpc>
                <a:spcPct val="150000"/>
              </a:lnSpc>
              <a:spcBef>
                <a:spcPts val="600"/>
              </a:spcBef>
            </a:pPr>
            <a:r>
              <a:rPr lang="en-US" sz="3400" b="0" i="0" spc="0" baseline="0" dirty="0" err="1">
                <a:latin typeface="Georgia Pro" panose="02040502050405020303" pitchFamily="18" charset="0"/>
              </a:rPr>
              <a:t>Nomina</a:t>
            </a:r>
            <a:r>
              <a:rPr lang="en-US" sz="3400" b="0" i="0" spc="0" baseline="0" dirty="0">
                <a:latin typeface="Georgia Pro" panose="02040502050405020303" pitchFamily="18" charset="0"/>
              </a:rPr>
              <a:t> </a:t>
            </a:r>
            <a:r>
              <a:rPr lang="en-US" sz="3400" b="0" i="0" spc="0" baseline="0" dirty="0" err="1">
                <a:latin typeface="Georgia Pro" panose="02040502050405020303" pitchFamily="18" charset="0"/>
              </a:rPr>
              <a:t>commissione</a:t>
            </a:r>
            <a:endParaRPr lang="en-US" sz="3400" b="0" i="0" spc="0" baseline="0" dirty="0">
              <a:latin typeface="Georgia Pro" panose="02040502050405020303" pitchFamily="18" charset="0"/>
            </a:endParaRPr>
          </a:p>
          <a:p>
            <a:pPr marL="0">
              <a:lnSpc>
                <a:spcPct val="150000"/>
              </a:lnSpc>
              <a:spcBef>
                <a:spcPts val="600"/>
              </a:spcBef>
            </a:pPr>
            <a:r>
              <a:rPr lang="en-US" sz="3400" b="0" i="0" spc="0" baseline="0" dirty="0" err="1">
                <a:latin typeface="Georgia Pro" panose="02040502050405020303" pitchFamily="18" charset="0"/>
              </a:rPr>
              <a:t>Ammissione</a:t>
            </a:r>
            <a:r>
              <a:rPr lang="en-US" sz="3400" b="0" i="0" spc="0" baseline="0" dirty="0">
                <a:latin typeface="Georgia Pro" panose="02040502050405020303" pitchFamily="18" charset="0"/>
              </a:rPr>
              <a:t>/</a:t>
            </a:r>
            <a:r>
              <a:rPr lang="en-US" sz="3400" b="0" i="0" spc="0" baseline="0" dirty="0" err="1">
                <a:latin typeface="Georgia Pro" panose="02040502050405020303" pitchFamily="18" charset="0"/>
              </a:rPr>
              <a:t>esclusione</a:t>
            </a:r>
            <a:endParaRPr lang="en-US" sz="3400" b="0" i="0" spc="0" baseline="0" dirty="0">
              <a:latin typeface="Georgia Pro" panose="02040502050405020303" pitchFamily="18" charset="0"/>
            </a:endParaRPr>
          </a:p>
          <a:p>
            <a:pPr marL="0">
              <a:lnSpc>
                <a:spcPct val="150000"/>
              </a:lnSpc>
              <a:spcBef>
                <a:spcPts val="600"/>
              </a:spcBef>
            </a:pPr>
            <a:r>
              <a:rPr lang="en-US" sz="3400" b="0" i="0" spc="0" baseline="0" dirty="0" err="1">
                <a:latin typeface="Georgia Pro" panose="02040502050405020303" pitchFamily="18" charset="0"/>
              </a:rPr>
              <a:t>Valutazione</a:t>
            </a:r>
            <a:r>
              <a:rPr lang="en-US" sz="3400" b="0" i="0" spc="0" baseline="0" dirty="0">
                <a:latin typeface="Georgia Pro" panose="02040502050405020303" pitchFamily="18" charset="0"/>
              </a:rPr>
              <a:t> </a:t>
            </a:r>
            <a:r>
              <a:rPr lang="en-US" sz="3400" b="0" i="0" spc="0" baseline="0" dirty="0" err="1">
                <a:latin typeface="Georgia Pro" panose="02040502050405020303" pitchFamily="18" charset="0"/>
              </a:rPr>
              <a:t>offerte</a:t>
            </a:r>
            <a:endParaRPr lang="en-US" sz="3400" b="0" i="0" spc="0" baseline="0" dirty="0">
              <a:latin typeface="Georgia Pro" panose="02040502050405020303" pitchFamily="18" charset="0"/>
            </a:endParaRPr>
          </a:p>
          <a:p>
            <a:pPr marL="0">
              <a:lnSpc>
                <a:spcPct val="150000"/>
              </a:lnSpc>
              <a:spcBef>
                <a:spcPts val="600"/>
              </a:spcBef>
            </a:pPr>
            <a:r>
              <a:rPr lang="en-US" sz="3400" b="0" i="0" spc="0" baseline="0" dirty="0" err="1">
                <a:latin typeface="Georgia Pro" panose="02040502050405020303" pitchFamily="18" charset="0"/>
              </a:rPr>
              <a:t>Aggiudicazione</a:t>
            </a:r>
            <a:endParaRPr lang="en-US" sz="3400" b="0" i="0" spc="0" baseline="0" dirty="0">
              <a:latin typeface="Georgia Pro" panose="02040502050405020303" pitchFamily="18" charset="0"/>
            </a:endParaRPr>
          </a:p>
          <a:p>
            <a:endParaRPr lang="it-IT" dirty="0"/>
          </a:p>
        </p:txBody>
      </p:sp>
      <p:sp>
        <p:nvSpPr>
          <p:cNvPr id="5" name="Esplosione: 14 punte 4">
            <a:extLst>
              <a:ext uri="{FF2B5EF4-FFF2-40B4-BE49-F238E27FC236}">
                <a16:creationId xmlns:a16="http://schemas.microsoft.com/office/drawing/2014/main" id="{F2B4333B-05F9-79D5-C6A9-C2C28DA0D9DB}"/>
              </a:ext>
            </a:extLst>
          </p:cNvPr>
          <p:cNvSpPr/>
          <p:nvPr/>
        </p:nvSpPr>
        <p:spPr>
          <a:xfrm rot="939384">
            <a:off x="6642574" y="2080334"/>
            <a:ext cx="4992166" cy="414925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Rettangolo 5">
            <a:extLst>
              <a:ext uri="{FF2B5EF4-FFF2-40B4-BE49-F238E27FC236}">
                <a16:creationId xmlns:a16="http://schemas.microsoft.com/office/drawing/2014/main" id="{37F3A99F-80E2-B02A-4147-1C1ADEEEB6BD}"/>
              </a:ext>
            </a:extLst>
          </p:cNvPr>
          <p:cNvSpPr/>
          <p:nvPr/>
        </p:nvSpPr>
        <p:spPr>
          <a:xfrm>
            <a:off x="7858409" y="3729308"/>
            <a:ext cx="250781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rgbClr val="C00000"/>
                </a:solidFill>
                <a:latin typeface="Georgia Pro" panose="02040502050405020303" pitchFamily="18" charset="0"/>
              </a:rPr>
              <a:t>Sono tutti atti espressione del potere autoritativo della PA  </a:t>
            </a:r>
          </a:p>
        </p:txBody>
      </p:sp>
      <p:sp>
        <p:nvSpPr>
          <p:cNvPr id="8" name="CasellaDiTesto 7">
            <a:extLst>
              <a:ext uri="{FF2B5EF4-FFF2-40B4-BE49-F238E27FC236}">
                <a16:creationId xmlns:a16="http://schemas.microsoft.com/office/drawing/2014/main" id="{E7D1F266-8670-E617-12BD-79CECBE7D555}"/>
              </a:ext>
            </a:extLst>
          </p:cNvPr>
          <p:cNvSpPr txBox="1"/>
          <p:nvPr/>
        </p:nvSpPr>
        <p:spPr>
          <a:xfrm>
            <a:off x="3259248" y="749763"/>
            <a:ext cx="6237838" cy="646331"/>
          </a:xfrm>
          <a:prstGeom prst="rect">
            <a:avLst/>
          </a:prstGeom>
          <a:noFill/>
        </p:spPr>
        <p:txBody>
          <a:bodyPr wrap="square">
            <a:spAutoFit/>
          </a:bodyPr>
          <a:lstStyle/>
          <a:p>
            <a:r>
              <a:rPr lang="it-IT" sz="3600" b="1" dirty="0">
                <a:ln w="13462">
                  <a:solidFill>
                    <a:schemeClr val="tx1"/>
                  </a:solidFill>
                  <a:prstDash val="solid"/>
                </a:ln>
                <a:solidFill>
                  <a:srgbClr val="FF0000"/>
                </a:solidFill>
                <a:effectLst>
                  <a:outerShdw dist="38100" dir="2700000" algn="bl" rotWithShape="0">
                    <a:schemeClr val="accent5"/>
                  </a:outerShdw>
                </a:effectLst>
                <a:latin typeface="Cooper Black" panose="0208090404030B020404" pitchFamily="18" charset="0"/>
              </a:rPr>
              <a:t>Quindi per macro aree </a:t>
            </a:r>
          </a:p>
        </p:txBody>
      </p:sp>
      <p:sp>
        <p:nvSpPr>
          <p:cNvPr id="9" name="Segnaposto numero diapositiva 4">
            <a:extLst>
              <a:ext uri="{FF2B5EF4-FFF2-40B4-BE49-F238E27FC236}">
                <a16:creationId xmlns:a16="http://schemas.microsoft.com/office/drawing/2014/main" id="{59A466B5-8F64-3D13-4118-729E076C04AD}"/>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12</a:t>
            </a:fld>
            <a:endParaRPr lang="it-IT" dirty="0">
              <a:solidFill>
                <a:srgbClr val="156013"/>
              </a:solidFill>
            </a:endParaRPr>
          </a:p>
        </p:txBody>
      </p:sp>
    </p:spTree>
    <p:extLst>
      <p:ext uri="{BB962C8B-B14F-4D97-AF65-F5344CB8AC3E}">
        <p14:creationId xmlns:p14="http://schemas.microsoft.com/office/powerpoint/2010/main" val="1638284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627905-0FA6-0AB3-BC69-6CCE1A588E8F}"/>
              </a:ext>
            </a:extLst>
          </p:cNvPr>
          <p:cNvSpPr>
            <a:spLocks noGrp="1"/>
          </p:cNvSpPr>
          <p:nvPr>
            <p:ph type="title"/>
          </p:nvPr>
        </p:nvSpPr>
        <p:spPr>
          <a:xfrm>
            <a:off x="838200" y="914400"/>
            <a:ext cx="10515600" cy="776288"/>
          </a:xfrm>
        </p:spPr>
        <p:txBody>
          <a:bodyPr>
            <a:normAutofit/>
          </a:bodyPr>
          <a:lstStyle/>
          <a:p>
            <a:pPr algn="ctr"/>
            <a:r>
              <a:rPr lang="it-IT" sz="4000" dirty="0">
                <a:latin typeface="Georgia Pro" panose="02040502050405020303" pitchFamily="18" charset="0"/>
              </a:rPr>
              <a:t>Innanzi al Giudice ordinario</a:t>
            </a:r>
          </a:p>
        </p:txBody>
      </p:sp>
      <p:sp>
        <p:nvSpPr>
          <p:cNvPr id="3" name="Segnaposto contenuto 2">
            <a:extLst>
              <a:ext uri="{FF2B5EF4-FFF2-40B4-BE49-F238E27FC236}">
                <a16:creationId xmlns:a16="http://schemas.microsoft.com/office/drawing/2014/main" id="{0985F8C3-CE30-AC89-271B-FF7A80D855B7}"/>
              </a:ext>
            </a:extLst>
          </p:cNvPr>
          <p:cNvSpPr>
            <a:spLocks noGrp="1"/>
          </p:cNvSpPr>
          <p:nvPr>
            <p:ph idx="1"/>
          </p:nvPr>
        </p:nvSpPr>
        <p:spPr>
          <a:xfrm>
            <a:off x="412687" y="1631131"/>
            <a:ext cx="5853641" cy="4478581"/>
          </a:xfrm>
        </p:spPr>
        <p:txBody>
          <a:bodyPr>
            <a:normAutofit fontScale="77500" lnSpcReduction="20000"/>
          </a:bodyPr>
          <a:lstStyle/>
          <a:p>
            <a:pPr marL="0">
              <a:lnSpc>
                <a:spcPct val="150000"/>
              </a:lnSpc>
            </a:pPr>
            <a:r>
              <a:rPr lang="en-US" sz="3000" dirty="0" err="1">
                <a:latin typeface="Georgia Pro" panose="02040502050405020303" pitchFamily="18" charset="0"/>
              </a:rPr>
              <a:t>Modifica</a:t>
            </a:r>
            <a:r>
              <a:rPr lang="en-US" sz="3000" dirty="0">
                <a:latin typeface="Georgia Pro" panose="02040502050405020303" pitchFamily="18" charset="0"/>
              </a:rPr>
              <a:t> </a:t>
            </a:r>
            <a:r>
              <a:rPr lang="en-US" sz="3000" dirty="0" err="1">
                <a:latin typeface="Georgia Pro" panose="02040502050405020303" pitchFamily="18" charset="0"/>
              </a:rPr>
              <a:t>contratto</a:t>
            </a:r>
            <a:endParaRPr lang="en-US" sz="3000" b="0" i="0" spc="0" baseline="0" dirty="0">
              <a:latin typeface="Georgia Pro" panose="02040502050405020303" pitchFamily="18" charset="0"/>
            </a:endParaRPr>
          </a:p>
          <a:p>
            <a:pPr marL="0">
              <a:lnSpc>
                <a:spcPct val="150000"/>
              </a:lnSpc>
            </a:pPr>
            <a:r>
              <a:rPr lang="en-US" sz="3000" dirty="0" err="1">
                <a:latin typeface="Georgia Pro" panose="02040502050405020303" pitchFamily="18" charset="0"/>
              </a:rPr>
              <a:t>Esecuzione</a:t>
            </a:r>
            <a:r>
              <a:rPr lang="en-US" sz="3000" dirty="0">
                <a:latin typeface="Georgia Pro" panose="02040502050405020303" pitchFamily="18" charset="0"/>
              </a:rPr>
              <a:t> (</a:t>
            </a:r>
            <a:r>
              <a:rPr lang="en-US" sz="3000" dirty="0" err="1">
                <a:latin typeface="Georgia Pro" panose="02040502050405020303" pitchFamily="18" charset="0"/>
              </a:rPr>
              <a:t>mancata</a:t>
            </a:r>
            <a:r>
              <a:rPr lang="en-US" sz="3000" dirty="0">
                <a:latin typeface="Georgia Pro" panose="02040502050405020303" pitchFamily="18" charset="0"/>
              </a:rPr>
              <a:t>, </a:t>
            </a:r>
            <a:r>
              <a:rPr lang="en-US" sz="3000" dirty="0" err="1">
                <a:latin typeface="Georgia Pro" panose="02040502050405020303" pitchFamily="18" charset="0"/>
              </a:rPr>
              <a:t>inesatta</a:t>
            </a:r>
            <a:r>
              <a:rPr lang="en-US" sz="3000" dirty="0">
                <a:latin typeface="Georgia Pro" panose="02040502050405020303" pitchFamily="18" charset="0"/>
              </a:rPr>
              <a:t>, </a:t>
            </a:r>
            <a:r>
              <a:rPr lang="en-US" sz="3000" dirty="0" err="1">
                <a:latin typeface="Georgia Pro" panose="02040502050405020303" pitchFamily="18" charset="0"/>
              </a:rPr>
              <a:t>tardiva</a:t>
            </a:r>
            <a:r>
              <a:rPr lang="en-US" sz="3000" dirty="0">
                <a:latin typeface="Georgia Pro" panose="02040502050405020303" pitchFamily="18" charset="0"/>
              </a:rPr>
              <a:t>)</a:t>
            </a:r>
          </a:p>
          <a:p>
            <a:pPr marL="0">
              <a:lnSpc>
                <a:spcPct val="150000"/>
              </a:lnSpc>
            </a:pPr>
            <a:r>
              <a:rPr lang="en-US" sz="3000" dirty="0" err="1">
                <a:latin typeface="Georgia Pro" panose="02040502050405020303" pitchFamily="18" charset="0"/>
              </a:rPr>
              <a:t>Eccessiva</a:t>
            </a:r>
            <a:r>
              <a:rPr lang="en-US" sz="3000" dirty="0">
                <a:latin typeface="Georgia Pro" panose="02040502050405020303" pitchFamily="18" charset="0"/>
              </a:rPr>
              <a:t> </a:t>
            </a:r>
            <a:r>
              <a:rPr lang="en-US" sz="3000" dirty="0" err="1">
                <a:latin typeface="Georgia Pro" panose="02040502050405020303" pitchFamily="18" charset="0"/>
              </a:rPr>
              <a:t>onerosità</a:t>
            </a:r>
            <a:endParaRPr lang="en-US" sz="3000" dirty="0">
              <a:latin typeface="Georgia Pro" panose="02040502050405020303" pitchFamily="18" charset="0"/>
            </a:endParaRPr>
          </a:p>
          <a:p>
            <a:pPr marL="0">
              <a:lnSpc>
                <a:spcPct val="150000"/>
              </a:lnSpc>
            </a:pPr>
            <a:r>
              <a:rPr lang="en-US" sz="3000" dirty="0" err="1">
                <a:latin typeface="Georgia Pro" panose="02040502050405020303" pitchFamily="18" charset="0"/>
              </a:rPr>
              <a:t>C</a:t>
            </a:r>
            <a:r>
              <a:rPr lang="en-US" sz="3000" b="0" i="0" spc="0" baseline="0" dirty="0" err="1">
                <a:latin typeface="Georgia Pro" panose="02040502050405020303" pitchFamily="18" charset="0"/>
              </a:rPr>
              <a:t>ontestazioni</a:t>
            </a:r>
            <a:endParaRPr lang="en-US" sz="3000" b="0" i="0" spc="0" baseline="0" dirty="0">
              <a:latin typeface="Georgia Pro" panose="02040502050405020303" pitchFamily="18" charset="0"/>
            </a:endParaRPr>
          </a:p>
          <a:p>
            <a:pPr marL="0">
              <a:lnSpc>
                <a:spcPct val="150000"/>
              </a:lnSpc>
            </a:pPr>
            <a:r>
              <a:rPr lang="en-US" sz="3000" dirty="0" err="1">
                <a:latin typeface="Georgia Pro" panose="02040502050405020303" pitchFamily="18" charset="0"/>
              </a:rPr>
              <a:t>S</a:t>
            </a:r>
            <a:r>
              <a:rPr lang="en-US" sz="3000" b="0" i="0" spc="0" baseline="0" dirty="0" err="1">
                <a:latin typeface="Georgia Pro" panose="02040502050405020303" pitchFamily="18" charset="0"/>
              </a:rPr>
              <a:t>ospensioni</a:t>
            </a:r>
            <a:r>
              <a:rPr lang="en-US" sz="3000" b="0" i="0" spc="0" baseline="0" dirty="0">
                <a:latin typeface="Georgia Pro" panose="02040502050405020303" pitchFamily="18" charset="0"/>
              </a:rPr>
              <a:t>, </a:t>
            </a:r>
            <a:r>
              <a:rPr lang="en-US" sz="3000" b="0" i="0" spc="0" baseline="0" dirty="0" err="1">
                <a:latin typeface="Georgia Pro" panose="02040502050405020303" pitchFamily="18" charset="0"/>
              </a:rPr>
              <a:t>recesso</a:t>
            </a:r>
            <a:r>
              <a:rPr lang="en-US" sz="3000" b="0" i="0" spc="0" baseline="0" dirty="0">
                <a:latin typeface="Georgia Pro" panose="02040502050405020303" pitchFamily="18" charset="0"/>
              </a:rPr>
              <a:t>, </a:t>
            </a:r>
            <a:r>
              <a:rPr lang="en-US" sz="3000" b="0" i="0" spc="0" baseline="0" dirty="0" err="1">
                <a:latin typeface="Georgia Pro" panose="02040502050405020303" pitchFamily="18" charset="0"/>
              </a:rPr>
              <a:t>risoluzione</a:t>
            </a:r>
            <a:endParaRPr lang="en-US" sz="3000" b="0" i="0" spc="0" baseline="0" dirty="0">
              <a:latin typeface="Georgia Pro" panose="02040502050405020303" pitchFamily="18" charset="0"/>
            </a:endParaRPr>
          </a:p>
          <a:p>
            <a:pPr marL="271463" indent="-271463">
              <a:lnSpc>
                <a:spcPct val="150000"/>
              </a:lnSpc>
            </a:pPr>
            <a:r>
              <a:rPr lang="en-US" sz="3000" dirty="0" err="1">
                <a:latin typeface="Georgia Pro" panose="02040502050405020303" pitchFamily="18" charset="0"/>
              </a:rPr>
              <a:t>Pagamenti</a:t>
            </a:r>
            <a:r>
              <a:rPr lang="en-US" sz="3000" dirty="0">
                <a:latin typeface="Georgia Pro" panose="02040502050405020303" pitchFamily="18" charset="0"/>
              </a:rPr>
              <a:t> </a:t>
            </a:r>
          </a:p>
          <a:p>
            <a:pPr marL="0" indent="0">
              <a:lnSpc>
                <a:spcPct val="150000"/>
              </a:lnSpc>
              <a:spcBef>
                <a:spcPts val="0"/>
              </a:spcBef>
              <a:buNone/>
            </a:pPr>
            <a:r>
              <a:rPr lang="en-US" sz="3000" dirty="0">
                <a:latin typeface="Georgia Pro" panose="02040502050405020303" pitchFamily="18" charset="0"/>
              </a:rPr>
              <a:t>(</a:t>
            </a:r>
            <a:r>
              <a:rPr lang="en-US" sz="3000" dirty="0" err="1">
                <a:latin typeface="Georgia Pro" panose="02040502050405020303" pitchFamily="18" charset="0"/>
              </a:rPr>
              <a:t>mancati</a:t>
            </a:r>
            <a:r>
              <a:rPr lang="en-US" sz="3000" dirty="0">
                <a:latin typeface="Georgia Pro" panose="02040502050405020303" pitchFamily="18" charset="0"/>
              </a:rPr>
              <a:t>/</a:t>
            </a:r>
            <a:r>
              <a:rPr lang="en-US" sz="3000" dirty="0" err="1">
                <a:latin typeface="Georgia Pro" panose="02040502050405020303" pitchFamily="18" charset="0"/>
              </a:rPr>
              <a:t>ritardi</a:t>
            </a:r>
            <a:r>
              <a:rPr lang="en-US" sz="3000" dirty="0">
                <a:latin typeface="Georgia Pro" panose="02040502050405020303" pitchFamily="18" charset="0"/>
              </a:rPr>
              <a:t>/</a:t>
            </a:r>
            <a:r>
              <a:rPr lang="en-US" sz="3000" dirty="0" err="1">
                <a:latin typeface="Georgia Pro" panose="02040502050405020303" pitchFamily="18" charset="0"/>
              </a:rPr>
              <a:t>importo</a:t>
            </a:r>
            <a:r>
              <a:rPr lang="en-US" sz="3000" dirty="0">
                <a:latin typeface="Georgia Pro" panose="02040502050405020303" pitchFamily="18" charset="0"/>
              </a:rPr>
              <a:t> </a:t>
            </a:r>
            <a:r>
              <a:rPr lang="en-US" sz="3000" dirty="0" err="1">
                <a:latin typeface="Georgia Pro" panose="02040502050405020303" pitchFamily="18" charset="0"/>
              </a:rPr>
              <a:t>revisione</a:t>
            </a:r>
            <a:r>
              <a:rPr lang="en-US" sz="3000" dirty="0">
                <a:latin typeface="Georgia Pro" panose="02040502050405020303" pitchFamily="18" charset="0"/>
              </a:rPr>
              <a:t> </a:t>
            </a:r>
            <a:r>
              <a:rPr lang="en-US" sz="3000" dirty="0" err="1">
                <a:latin typeface="Georgia Pro" panose="02040502050405020303" pitchFamily="18" charset="0"/>
              </a:rPr>
              <a:t>prezzo</a:t>
            </a:r>
            <a:r>
              <a:rPr lang="en-US" sz="3000" dirty="0">
                <a:latin typeface="Georgia Pro" panose="02040502050405020303" pitchFamily="18" charset="0"/>
              </a:rPr>
              <a:t>)</a:t>
            </a:r>
            <a:endParaRPr lang="en-US" sz="3000" b="0" i="0" spc="0" baseline="0" dirty="0">
              <a:latin typeface="Georgia Pro" panose="02040502050405020303" pitchFamily="18" charset="0"/>
            </a:endParaRPr>
          </a:p>
        </p:txBody>
      </p:sp>
      <p:sp>
        <p:nvSpPr>
          <p:cNvPr id="5" name="Esplosione: 14 punte 4">
            <a:extLst>
              <a:ext uri="{FF2B5EF4-FFF2-40B4-BE49-F238E27FC236}">
                <a16:creationId xmlns:a16="http://schemas.microsoft.com/office/drawing/2014/main" id="{F2B4333B-05F9-79D5-C6A9-C2C28DA0D9DB}"/>
              </a:ext>
            </a:extLst>
          </p:cNvPr>
          <p:cNvSpPr/>
          <p:nvPr/>
        </p:nvSpPr>
        <p:spPr>
          <a:xfrm rot="545052">
            <a:off x="6760942" y="1817944"/>
            <a:ext cx="4869532" cy="4104957"/>
          </a:xfrm>
          <a:prstGeom prst="irregularSeal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highlight>
                <a:srgbClr val="FF0000"/>
              </a:highlight>
            </a:endParaRPr>
          </a:p>
        </p:txBody>
      </p:sp>
      <p:sp>
        <p:nvSpPr>
          <p:cNvPr id="6" name="Rettangolo 5">
            <a:extLst>
              <a:ext uri="{FF2B5EF4-FFF2-40B4-BE49-F238E27FC236}">
                <a16:creationId xmlns:a16="http://schemas.microsoft.com/office/drawing/2014/main" id="{37F3A99F-80E2-B02A-4147-1C1ADEEEB6BD}"/>
              </a:ext>
            </a:extLst>
          </p:cNvPr>
          <p:cNvSpPr/>
          <p:nvPr/>
        </p:nvSpPr>
        <p:spPr>
          <a:xfrm>
            <a:off x="7804088" y="3429000"/>
            <a:ext cx="250781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rgbClr val="FFFF00"/>
                </a:solidFill>
                <a:latin typeface="Georgia Pro" panose="02040502050405020303" pitchFamily="18" charset="0"/>
              </a:rPr>
              <a:t>Amministrazione e</a:t>
            </a:r>
          </a:p>
          <a:p>
            <a:pPr algn="ctr"/>
            <a:r>
              <a:rPr lang="it-IT" sz="2000" dirty="0">
                <a:solidFill>
                  <a:srgbClr val="FFFF00"/>
                </a:solidFill>
                <a:latin typeface="Georgia Pro" panose="02040502050405020303" pitchFamily="18" charset="0"/>
              </a:rPr>
              <a:t>Operatore </a:t>
            </a:r>
          </a:p>
          <a:p>
            <a:pPr algn="ctr"/>
            <a:r>
              <a:rPr lang="it-IT" sz="2000" dirty="0">
                <a:solidFill>
                  <a:srgbClr val="FFFF00"/>
                </a:solidFill>
                <a:latin typeface="Georgia Pro" panose="02040502050405020303" pitchFamily="18" charset="0"/>
              </a:rPr>
              <a:t>sono sullo stesso piano</a:t>
            </a:r>
          </a:p>
        </p:txBody>
      </p:sp>
      <p:sp>
        <p:nvSpPr>
          <p:cNvPr id="4" name="Segnaposto numero diapositiva 4">
            <a:extLst>
              <a:ext uri="{FF2B5EF4-FFF2-40B4-BE49-F238E27FC236}">
                <a16:creationId xmlns:a16="http://schemas.microsoft.com/office/drawing/2014/main" id="{99FE093D-E7CB-74A2-FBF5-A39B40ABB6AE}"/>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13</a:t>
            </a:fld>
            <a:endParaRPr lang="it-IT" dirty="0">
              <a:solidFill>
                <a:srgbClr val="156013"/>
              </a:solidFill>
            </a:endParaRPr>
          </a:p>
        </p:txBody>
      </p:sp>
    </p:spTree>
    <p:extLst>
      <p:ext uri="{BB962C8B-B14F-4D97-AF65-F5344CB8AC3E}">
        <p14:creationId xmlns:p14="http://schemas.microsoft.com/office/powerpoint/2010/main" val="2106312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126547-ADF7-0C6C-95D5-BC7240461B2E}"/>
              </a:ext>
            </a:extLst>
          </p:cNvPr>
          <p:cNvSpPr>
            <a:spLocks noGrp="1"/>
          </p:cNvSpPr>
          <p:nvPr>
            <p:ph type="title"/>
          </p:nvPr>
        </p:nvSpPr>
        <p:spPr>
          <a:xfrm>
            <a:off x="4164105" y="0"/>
            <a:ext cx="3321424" cy="773393"/>
          </a:xfrm>
        </p:spPr>
        <p:txBody>
          <a:bodyPr>
            <a:noAutofit/>
          </a:bodyPr>
          <a:lstStyle/>
          <a:p>
            <a:r>
              <a:rPr lang="it-IT" sz="2800" dirty="0">
                <a:latin typeface="Cooper Black" panose="0208090404030B020404" pitchFamily="18" charset="0"/>
              </a:rPr>
              <a:t>Esercitazione</a:t>
            </a:r>
          </a:p>
        </p:txBody>
      </p:sp>
      <p:sp>
        <p:nvSpPr>
          <p:cNvPr id="3" name="Segnaposto contenuto 2">
            <a:extLst>
              <a:ext uri="{FF2B5EF4-FFF2-40B4-BE49-F238E27FC236}">
                <a16:creationId xmlns:a16="http://schemas.microsoft.com/office/drawing/2014/main" id="{6ABEF04F-22F2-B120-BDF0-362A16D4C93C}"/>
              </a:ext>
            </a:extLst>
          </p:cNvPr>
          <p:cNvSpPr>
            <a:spLocks noGrp="1"/>
          </p:cNvSpPr>
          <p:nvPr>
            <p:ph idx="1"/>
          </p:nvPr>
        </p:nvSpPr>
        <p:spPr>
          <a:xfrm>
            <a:off x="744071" y="869576"/>
            <a:ext cx="10609729" cy="5307387"/>
          </a:xfrm>
        </p:spPr>
        <p:txBody>
          <a:bodyPr>
            <a:normAutofit/>
          </a:bodyPr>
          <a:lstStyle/>
          <a:p>
            <a:r>
              <a:rPr lang="it-IT" sz="2000" dirty="0">
                <a:solidFill>
                  <a:srgbClr val="000099"/>
                </a:solidFill>
                <a:latin typeface="Book Antiqua" panose="02040602050305030304" pitchFamily="18" charset="0"/>
              </a:rPr>
              <a:t>Una centrale di committenza regionale indice una gara per la stipula di distinti accordi quadro suddivida in 7 lotti funzionali una fornitura di apparati tecnici complementari tra loro da distribuire sui diversi ambiti territoriali provinciali</a:t>
            </a:r>
          </a:p>
          <a:p>
            <a:endParaRPr lang="it-IT" sz="2000" dirty="0">
              <a:solidFill>
                <a:srgbClr val="000099"/>
              </a:solidFill>
              <a:latin typeface="Book Antiqua" panose="02040602050305030304" pitchFamily="18" charset="0"/>
            </a:endParaRPr>
          </a:p>
          <a:p>
            <a:r>
              <a:rPr lang="it-IT" sz="2000" dirty="0">
                <a:solidFill>
                  <a:srgbClr val="000099"/>
                </a:solidFill>
                <a:latin typeface="Book Antiqua" panose="02040602050305030304" pitchFamily="18" charset="0"/>
              </a:rPr>
              <a:t>La gara viene aggiudicata a più soggetti </a:t>
            </a:r>
          </a:p>
          <a:p>
            <a:pPr marL="0" indent="0">
              <a:buNone/>
            </a:pPr>
            <a:r>
              <a:rPr lang="it-IT" sz="2000" dirty="0">
                <a:solidFill>
                  <a:srgbClr val="000099"/>
                </a:solidFill>
                <a:latin typeface="Book Antiqua" panose="02040602050305030304" pitchFamily="18" charset="0"/>
              </a:rPr>
              <a:t>    (</a:t>
            </a:r>
            <a:r>
              <a:rPr lang="it-IT" sz="2000" b="1" dirty="0">
                <a:solidFill>
                  <a:srgbClr val="C00000"/>
                </a:solidFill>
                <a:latin typeface="Book Antiqua" panose="02040602050305030304" pitchFamily="18" charset="0"/>
              </a:rPr>
              <a:t>Lotto 1, 2, 6 e 7 ad ALFA</a:t>
            </a:r>
            <a:r>
              <a:rPr lang="it-IT" sz="2000" dirty="0">
                <a:solidFill>
                  <a:srgbClr val="C00000"/>
                </a:solidFill>
                <a:latin typeface="Book Antiqua" panose="02040602050305030304" pitchFamily="18" charset="0"/>
              </a:rPr>
              <a:t>;</a:t>
            </a:r>
            <a:r>
              <a:rPr lang="it-IT" sz="2000" dirty="0">
                <a:solidFill>
                  <a:srgbClr val="000099"/>
                </a:solidFill>
                <a:latin typeface="Book Antiqua" panose="02040602050305030304" pitchFamily="18" charset="0"/>
              </a:rPr>
              <a:t> </a:t>
            </a:r>
            <a:r>
              <a:rPr lang="it-IT" sz="2000" dirty="0">
                <a:solidFill>
                  <a:srgbClr val="00B050"/>
                </a:solidFill>
                <a:latin typeface="Book Antiqua" panose="02040602050305030304" pitchFamily="18" charset="0"/>
              </a:rPr>
              <a:t>Lotto 3 e 4 a Beta,</a:t>
            </a:r>
            <a:r>
              <a:rPr lang="it-IT" sz="2000" dirty="0">
                <a:solidFill>
                  <a:srgbClr val="000099"/>
                </a:solidFill>
                <a:latin typeface="Book Antiqua" panose="02040602050305030304" pitchFamily="18" charset="0"/>
              </a:rPr>
              <a:t> </a:t>
            </a:r>
            <a:r>
              <a:rPr lang="it-IT" sz="2000" b="1" dirty="0">
                <a:latin typeface="Book Antiqua" panose="02040602050305030304" pitchFamily="18" charset="0"/>
              </a:rPr>
              <a:t>lotto 5 a GAMMA</a:t>
            </a:r>
            <a:r>
              <a:rPr lang="it-IT" sz="2000" dirty="0">
                <a:solidFill>
                  <a:srgbClr val="000099"/>
                </a:solidFill>
                <a:latin typeface="Book Antiqua" panose="02040602050305030304" pitchFamily="18" charset="0"/>
              </a:rPr>
              <a:t>)  </a:t>
            </a:r>
          </a:p>
          <a:p>
            <a:endParaRPr lang="it-IT" sz="2000" dirty="0">
              <a:solidFill>
                <a:srgbClr val="000099"/>
              </a:solidFill>
              <a:latin typeface="Book Antiqua" panose="02040602050305030304" pitchFamily="18" charset="0"/>
            </a:endParaRPr>
          </a:p>
          <a:p>
            <a:r>
              <a:rPr lang="it-IT" sz="2000" dirty="0">
                <a:solidFill>
                  <a:srgbClr val="000099"/>
                </a:solidFill>
                <a:latin typeface="Book Antiqua" panose="02040602050305030304" pitchFamily="18" charset="0"/>
              </a:rPr>
              <a:t>Aggiudicata la gara, e firmate le convenzioni, una provincia aderente alla convenzione modifica il contratto attuativo con Gamma aumentando il quantitativo della fornitura e modificandolo anche nei suoi distinti beni andando a inserire all’interno della fornitura dei dispositivi presenti nei lotti 6 e 7 di ALFA  (peraltro 2 in graduatoria nella gara vinta da GAMMA) che quindi è pregiudicata perché vende meno </a:t>
            </a:r>
          </a:p>
          <a:p>
            <a:endParaRPr lang="it-IT" sz="2000" dirty="0">
              <a:solidFill>
                <a:srgbClr val="000099"/>
              </a:solidFill>
              <a:latin typeface="Book Antiqua" panose="02040602050305030304" pitchFamily="18" charset="0"/>
            </a:endParaRPr>
          </a:p>
          <a:p>
            <a:r>
              <a:rPr lang="it-IT" sz="2000" dirty="0">
                <a:solidFill>
                  <a:srgbClr val="000099"/>
                </a:solidFill>
                <a:latin typeface="Book Antiqua" panose="02040602050305030304" pitchFamily="18" charset="0"/>
              </a:rPr>
              <a:t>A chi si rivolge ALFA?</a:t>
            </a:r>
          </a:p>
        </p:txBody>
      </p:sp>
    </p:spTree>
    <p:extLst>
      <p:ext uri="{BB962C8B-B14F-4D97-AF65-F5344CB8AC3E}">
        <p14:creationId xmlns:p14="http://schemas.microsoft.com/office/powerpoint/2010/main" val="3206749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35D5C56-EB2E-09A3-A794-CD863A0E79DF}"/>
              </a:ext>
            </a:extLst>
          </p:cNvPr>
          <p:cNvSpPr>
            <a:spLocks noGrp="1"/>
          </p:cNvSpPr>
          <p:nvPr>
            <p:ph idx="1"/>
          </p:nvPr>
        </p:nvSpPr>
        <p:spPr>
          <a:xfrm>
            <a:off x="551328" y="875365"/>
            <a:ext cx="10986247" cy="5183879"/>
          </a:xfrm>
        </p:spPr>
        <p:txBody>
          <a:bodyPr>
            <a:normAutofit fontScale="92500" lnSpcReduction="10000"/>
          </a:bodyPr>
          <a:lstStyle/>
          <a:p>
            <a:pPr marL="0" indent="0">
              <a:buNone/>
            </a:pPr>
            <a:r>
              <a:rPr lang="it-IT" sz="2000" b="1" dirty="0">
                <a:solidFill>
                  <a:srgbClr val="D60093"/>
                </a:solidFill>
                <a:latin typeface="Constantia" panose="02030602050306030303" pitchFamily="18" charset="0"/>
              </a:rPr>
              <a:t>Il caso Vallo della Lucania</a:t>
            </a:r>
          </a:p>
          <a:p>
            <a:pPr marL="0" indent="0">
              <a:buNone/>
            </a:pPr>
            <a:endParaRPr lang="it-IT" sz="2000" dirty="0">
              <a:latin typeface="Constantia" panose="02030602050306030303" pitchFamily="18" charset="0"/>
            </a:endParaRPr>
          </a:p>
          <a:p>
            <a:pPr algn="just">
              <a:buFont typeface="Wingdings" panose="05000000000000000000" pitchFamily="2" charset="2"/>
              <a:buChar char="Ø"/>
            </a:pPr>
            <a:r>
              <a:rPr lang="it-IT" sz="2000" dirty="0">
                <a:solidFill>
                  <a:srgbClr val="000099"/>
                </a:solidFill>
                <a:latin typeface="Constantia" panose="02030602050306030303" pitchFamily="18" charset="0"/>
              </a:rPr>
              <a:t>L’operatore economico vince la gara per l’esecuzione di servizi socio assistenziali presso una RSA nel 2005 della dura di 5 anni eventualmente rinnovabile e nel 2006 sottoscrive il contratto dotato nella clausola di revisione del prezzo ex art. 115 del 163/2006 nel frattempo entrato in vigore. Pertanto l’importo viene via via revisionato</a:t>
            </a:r>
          </a:p>
          <a:p>
            <a:pPr algn="just">
              <a:buFont typeface="Wingdings" panose="05000000000000000000" pitchFamily="2" charset="2"/>
              <a:buChar char="Ø"/>
            </a:pPr>
            <a:r>
              <a:rPr lang="it-IT" sz="2000" dirty="0">
                <a:solidFill>
                  <a:srgbClr val="000099"/>
                </a:solidFill>
                <a:latin typeface="Constantia" panose="02030602050306030303" pitchFamily="18" charset="0"/>
              </a:rPr>
              <a:t>Scaduto il contratto, esso viene rinnovato per 5 anni attraverso una procedura negoziata «diretta» (ex art. 57 d.lgs. 163/2006) ad un importo più alto rispetto a quello di aggiudicazione per effetto delle revisioni</a:t>
            </a:r>
          </a:p>
          <a:p>
            <a:pPr algn="just">
              <a:buFont typeface="Wingdings" panose="05000000000000000000" pitchFamily="2" charset="2"/>
              <a:buChar char="Ø"/>
            </a:pPr>
            <a:r>
              <a:rPr lang="it-IT" sz="2000" dirty="0">
                <a:solidFill>
                  <a:srgbClr val="000099"/>
                </a:solidFill>
                <a:latin typeface="Constantia" panose="02030602050306030303" pitchFamily="18" charset="0"/>
              </a:rPr>
              <a:t>Scadut0 anche il rinnovo (2015) il contratto viene «prorogato» agli stessi patti e condizioni poiché la P.A. non ha fatto in tempo a rifare la gara. </a:t>
            </a:r>
          </a:p>
          <a:p>
            <a:pPr algn="just">
              <a:buFont typeface="Wingdings" panose="05000000000000000000" pitchFamily="2" charset="2"/>
              <a:buChar char="Ø"/>
            </a:pPr>
            <a:r>
              <a:rPr lang="it-IT" sz="2000" dirty="0">
                <a:solidFill>
                  <a:srgbClr val="000099"/>
                </a:solidFill>
                <a:latin typeface="Constantia" panose="02030602050306030303" pitchFamily="18" charset="0"/>
              </a:rPr>
              <a:t>Nel 2018 l’operatore chiede la revisione del prezzo (con riferimento alla data di rinnovo del 2015) ma la stazione appaltante non risponde </a:t>
            </a:r>
          </a:p>
          <a:p>
            <a:pPr algn="just">
              <a:buFont typeface="Wingdings" panose="05000000000000000000" pitchFamily="2" charset="2"/>
              <a:buChar char="Ø"/>
            </a:pPr>
            <a:endParaRPr lang="it-IT" sz="2000" dirty="0">
              <a:latin typeface="Constantia" panose="02030602050306030303" pitchFamily="18" charset="0"/>
            </a:endParaRPr>
          </a:p>
          <a:p>
            <a:pPr marL="0" indent="0" algn="ctr">
              <a:buNone/>
            </a:pPr>
            <a:r>
              <a:rPr lang="it-IT" dirty="0">
                <a:solidFill>
                  <a:srgbClr val="FF0000"/>
                </a:solidFill>
                <a:latin typeface="Matura MT Script Capitals" panose="03020802060602070202" pitchFamily="66" charset="0"/>
              </a:rPr>
              <a:t>l’operatore propone quindi ricorso avverso al silenzio-inadempimento chiedendo altresì il pagamento della somma che si ritiene dovuta sulla base dell’</a:t>
            </a:r>
            <a:r>
              <a:rPr lang="it-IT" dirty="0">
                <a:solidFill>
                  <a:srgbClr val="FF0000"/>
                </a:solidFill>
                <a:latin typeface="Cooper Black" panose="0208090404030B020404" pitchFamily="18" charset="0"/>
              </a:rPr>
              <a:t>ISTAT</a:t>
            </a:r>
          </a:p>
          <a:p>
            <a:pPr algn="just">
              <a:buFont typeface="Wingdings" panose="05000000000000000000" pitchFamily="2" charset="2"/>
              <a:buChar char="Ø"/>
            </a:pPr>
            <a:endParaRPr lang="it-IT" sz="2000" dirty="0">
              <a:latin typeface="Constantia" panose="02030602050306030303" pitchFamily="18" charset="0"/>
            </a:endParaRPr>
          </a:p>
        </p:txBody>
      </p:sp>
      <p:sp>
        <p:nvSpPr>
          <p:cNvPr id="4" name="Titolo 1">
            <a:extLst>
              <a:ext uri="{FF2B5EF4-FFF2-40B4-BE49-F238E27FC236}">
                <a16:creationId xmlns:a16="http://schemas.microsoft.com/office/drawing/2014/main" id="{938645B9-8283-F19D-37C0-56C9F8091190}"/>
              </a:ext>
            </a:extLst>
          </p:cNvPr>
          <p:cNvSpPr>
            <a:spLocks noGrp="1"/>
          </p:cNvSpPr>
          <p:nvPr>
            <p:ph type="title"/>
          </p:nvPr>
        </p:nvSpPr>
        <p:spPr>
          <a:xfrm>
            <a:off x="676835" y="392019"/>
            <a:ext cx="10107706" cy="45719"/>
          </a:xfrm>
        </p:spPr>
        <p:txBody>
          <a:bodyPr>
            <a:normAutofit fontScale="90000"/>
          </a:bodyPr>
          <a:lstStyle/>
          <a:p>
            <a:pPr algn="ctr"/>
            <a:r>
              <a:rPr lang="it-IT" sz="2400" dirty="0">
                <a:latin typeface="Cooper Black" panose="0208090404030B020404" pitchFamily="18" charset="0"/>
              </a:rPr>
              <a:t>Il problema della </a:t>
            </a:r>
            <a:br>
              <a:rPr lang="it-IT" sz="2400" dirty="0">
                <a:latin typeface="Cooper Black" panose="0208090404030B020404" pitchFamily="18" charset="0"/>
              </a:rPr>
            </a:br>
            <a:r>
              <a:rPr lang="it-IT" sz="2400" dirty="0">
                <a:latin typeface="Cooper Black" panose="0208090404030B020404" pitchFamily="18" charset="0"/>
              </a:rPr>
              <a:t>revisione prezzi</a:t>
            </a:r>
          </a:p>
        </p:txBody>
      </p:sp>
    </p:spTree>
    <p:extLst>
      <p:ext uri="{BB962C8B-B14F-4D97-AF65-F5344CB8AC3E}">
        <p14:creationId xmlns:p14="http://schemas.microsoft.com/office/powerpoint/2010/main" val="1975380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35D5C56-EB2E-09A3-A794-CD863A0E79DF}"/>
              </a:ext>
            </a:extLst>
          </p:cNvPr>
          <p:cNvSpPr>
            <a:spLocks noGrp="1"/>
          </p:cNvSpPr>
          <p:nvPr>
            <p:ph idx="1"/>
          </p:nvPr>
        </p:nvSpPr>
        <p:spPr>
          <a:xfrm>
            <a:off x="602876" y="837060"/>
            <a:ext cx="10986247" cy="5183879"/>
          </a:xfrm>
        </p:spPr>
        <p:txBody>
          <a:bodyPr>
            <a:normAutofit fontScale="92500" lnSpcReduction="10000"/>
          </a:bodyPr>
          <a:lstStyle/>
          <a:p>
            <a:pPr marL="0" indent="0">
              <a:buNone/>
            </a:pPr>
            <a:r>
              <a:rPr lang="it-IT" sz="2000" b="1" dirty="0">
                <a:solidFill>
                  <a:srgbClr val="D60093"/>
                </a:solidFill>
                <a:latin typeface="Constantia" panose="02030602050306030303" pitchFamily="18" charset="0"/>
              </a:rPr>
              <a:t>Il caso Vallo della Lucania</a:t>
            </a:r>
          </a:p>
          <a:p>
            <a:pPr marL="0" indent="0">
              <a:buNone/>
            </a:pPr>
            <a:endParaRPr lang="it-IT" sz="2000" dirty="0">
              <a:latin typeface="Constantia" panose="02030602050306030303" pitchFamily="18" charset="0"/>
            </a:endParaRPr>
          </a:p>
          <a:p>
            <a:pPr algn="just"/>
            <a:r>
              <a:rPr lang="it-IT" sz="2000" dirty="0">
                <a:solidFill>
                  <a:srgbClr val="000099"/>
                </a:solidFill>
                <a:latin typeface="Constantia" panose="02030602050306030303" pitchFamily="18" charset="0"/>
              </a:rPr>
              <a:t>Con sentenza del 2018 il TAR accoglie il ricorso e obbliga la ASL a esprimersi sulla doverosità o meno della revisione del prezzo mentre non accoglie la richiesta di condanna al pagamento delle somme  perché «</a:t>
            </a:r>
            <a:r>
              <a:rPr lang="it-IT" sz="2000" b="0" i="1" u="none" strike="noStrike" baseline="0" dirty="0">
                <a:solidFill>
                  <a:srgbClr val="000099"/>
                </a:solidFill>
                <a:latin typeface="Constantia" panose="02030602050306030303" pitchFamily="18" charset="0"/>
              </a:rPr>
              <a:t>citate disposizioni prescrivono che la determinazione sia effettuata dalla stazione appaltante all'esito di un'istruttoria condotta dai dirigenti responsabili dell'acquisizione di beni e servizi»</a:t>
            </a:r>
          </a:p>
          <a:p>
            <a:pPr algn="just"/>
            <a:r>
              <a:rPr lang="it-IT" sz="2000" dirty="0">
                <a:solidFill>
                  <a:srgbClr val="000099"/>
                </a:solidFill>
                <a:latin typeface="Constantia" panose="02030602050306030303" pitchFamily="18" charset="0"/>
              </a:rPr>
              <a:t> comunque ad esito la P.A. non adempie alla diffida inoltrata; </a:t>
            </a:r>
          </a:p>
          <a:p>
            <a:pPr algn="just"/>
            <a:endParaRPr lang="it-IT" sz="2000" dirty="0">
              <a:solidFill>
                <a:srgbClr val="000099"/>
              </a:solidFill>
              <a:latin typeface="Constantia" panose="02030602050306030303" pitchFamily="18" charset="0"/>
            </a:endParaRPr>
          </a:p>
          <a:p>
            <a:pPr algn="just"/>
            <a:r>
              <a:rPr lang="it-IT" sz="2000" dirty="0">
                <a:solidFill>
                  <a:srgbClr val="000099"/>
                </a:solidFill>
                <a:latin typeface="Constantia" panose="02030602050306030303" pitchFamily="18" charset="0"/>
              </a:rPr>
              <a:t>L’operatore notifica un ricorso, sempre davanti allo stesso giudice per l’ottemperanza della sentenza</a:t>
            </a:r>
          </a:p>
          <a:p>
            <a:pPr algn="just"/>
            <a:endParaRPr lang="it-IT" sz="2000" dirty="0">
              <a:solidFill>
                <a:srgbClr val="000099"/>
              </a:solidFill>
              <a:latin typeface="Constantia" panose="02030602050306030303" pitchFamily="18" charset="0"/>
            </a:endParaRPr>
          </a:p>
          <a:p>
            <a:pPr algn="just"/>
            <a:r>
              <a:rPr lang="it-IT" sz="2000" dirty="0">
                <a:solidFill>
                  <a:srgbClr val="000099"/>
                </a:solidFill>
                <a:latin typeface="Constantia" panose="02030602050306030303" pitchFamily="18" charset="0"/>
              </a:rPr>
              <a:t>Il giorno prima dell’udienza la P.a. adempie alla sentenza e rigetta la richiesta di revisione del prezzo asserendo che «</a:t>
            </a:r>
            <a:r>
              <a:rPr lang="it-IT" sz="2000" b="0" i="1" u="none" strike="noStrike" baseline="0" dirty="0">
                <a:solidFill>
                  <a:srgbClr val="000000"/>
                </a:solidFill>
                <a:latin typeface="Book Antiqua" panose="02040602050305030304" pitchFamily="18" charset="0"/>
              </a:rPr>
              <a:t>prezzi orari per le figure professionali utilizzate dalla ditta citata nei servizi di cui trattasi non hanno subito sostanziali scostamenti in aumento, dalla data del succitato rinnovo all’attualità, come verificato dalle specifiche tabelle del Ministero del lavoro e delle Politiche Sociali» </a:t>
            </a:r>
            <a:endParaRPr lang="it-IT" sz="2000" b="0" i="0" u="none" strike="noStrike" baseline="0" dirty="0">
              <a:solidFill>
                <a:srgbClr val="000000"/>
              </a:solidFill>
              <a:latin typeface="Book Antiqua" panose="02040602050305030304" pitchFamily="18" charset="0"/>
            </a:endParaRPr>
          </a:p>
          <a:p>
            <a:pPr algn="just"/>
            <a:endParaRPr lang="it-IT" sz="2000" dirty="0">
              <a:solidFill>
                <a:srgbClr val="000099"/>
              </a:solidFill>
              <a:latin typeface="Constantia" panose="02030602050306030303" pitchFamily="18" charset="0"/>
            </a:endParaRPr>
          </a:p>
          <a:p>
            <a:pPr algn="just"/>
            <a:r>
              <a:rPr lang="it-IT" sz="2000" dirty="0">
                <a:solidFill>
                  <a:srgbClr val="000099"/>
                </a:solidFill>
                <a:latin typeface="Constantia" panose="02030602050306030303" pitchFamily="18" charset="0"/>
              </a:rPr>
              <a:t>Pertanto il ricorso per ottemperanza diventa improcedibile; il TAR (2020) emette la sentenza di improcedibilità </a:t>
            </a:r>
          </a:p>
          <a:p>
            <a:pPr marL="0" indent="0" algn="l">
              <a:buNone/>
            </a:pPr>
            <a:endParaRPr lang="it-IT" sz="2000" dirty="0">
              <a:latin typeface="Times New Roman" panose="02020603050405020304" pitchFamily="18" charset="0"/>
            </a:endParaRPr>
          </a:p>
          <a:p>
            <a:pPr marL="0" indent="0" algn="l">
              <a:buNone/>
            </a:pPr>
            <a:endParaRPr lang="it-IT" sz="2000" dirty="0">
              <a:latin typeface="Times New Roman" panose="02020603050405020304" pitchFamily="18" charset="0"/>
            </a:endParaRPr>
          </a:p>
        </p:txBody>
      </p:sp>
      <p:sp>
        <p:nvSpPr>
          <p:cNvPr id="4" name="Titolo 1">
            <a:extLst>
              <a:ext uri="{FF2B5EF4-FFF2-40B4-BE49-F238E27FC236}">
                <a16:creationId xmlns:a16="http://schemas.microsoft.com/office/drawing/2014/main" id="{938645B9-8283-F19D-37C0-56C9F8091190}"/>
              </a:ext>
            </a:extLst>
          </p:cNvPr>
          <p:cNvSpPr>
            <a:spLocks noGrp="1"/>
          </p:cNvSpPr>
          <p:nvPr>
            <p:ph type="title"/>
          </p:nvPr>
        </p:nvSpPr>
        <p:spPr>
          <a:xfrm>
            <a:off x="838200" y="365125"/>
            <a:ext cx="10107706" cy="45719"/>
          </a:xfrm>
        </p:spPr>
        <p:txBody>
          <a:bodyPr>
            <a:normAutofit fontScale="90000"/>
          </a:bodyPr>
          <a:lstStyle/>
          <a:p>
            <a:pPr algn="ctr"/>
            <a:r>
              <a:rPr lang="it-IT" sz="2400" dirty="0">
                <a:latin typeface="Cooper Black" panose="0208090404030B020404" pitchFamily="18" charset="0"/>
              </a:rPr>
              <a:t>Il problema della </a:t>
            </a:r>
            <a:br>
              <a:rPr lang="it-IT" sz="2400" dirty="0">
                <a:latin typeface="Cooper Black" panose="0208090404030B020404" pitchFamily="18" charset="0"/>
              </a:rPr>
            </a:br>
            <a:r>
              <a:rPr lang="it-IT" sz="2400" dirty="0">
                <a:latin typeface="Cooper Black" panose="0208090404030B020404" pitchFamily="18" charset="0"/>
              </a:rPr>
              <a:t>revisione prezzi</a:t>
            </a:r>
          </a:p>
        </p:txBody>
      </p:sp>
    </p:spTree>
    <p:extLst>
      <p:ext uri="{BB962C8B-B14F-4D97-AF65-F5344CB8AC3E}">
        <p14:creationId xmlns:p14="http://schemas.microsoft.com/office/powerpoint/2010/main" val="1481413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35D5C56-EB2E-09A3-A794-CD863A0E79DF}"/>
              </a:ext>
            </a:extLst>
          </p:cNvPr>
          <p:cNvSpPr>
            <a:spLocks noGrp="1"/>
          </p:cNvSpPr>
          <p:nvPr>
            <p:ph idx="1"/>
          </p:nvPr>
        </p:nvSpPr>
        <p:spPr>
          <a:xfrm>
            <a:off x="602876" y="837060"/>
            <a:ext cx="10986247" cy="5183879"/>
          </a:xfrm>
        </p:spPr>
        <p:txBody>
          <a:bodyPr>
            <a:normAutofit fontScale="92500" lnSpcReduction="10000"/>
          </a:bodyPr>
          <a:lstStyle/>
          <a:p>
            <a:pPr marL="0" indent="0">
              <a:buNone/>
            </a:pPr>
            <a:r>
              <a:rPr lang="it-IT" sz="2000" b="1" dirty="0">
                <a:solidFill>
                  <a:srgbClr val="D60093"/>
                </a:solidFill>
                <a:latin typeface="Constantia" panose="02030602050306030303" pitchFamily="18" charset="0"/>
              </a:rPr>
              <a:t>Il caso Vallo della Lucania</a:t>
            </a:r>
          </a:p>
          <a:p>
            <a:pPr marL="0" indent="0">
              <a:buNone/>
            </a:pPr>
            <a:endParaRPr lang="it-IT" sz="2000" dirty="0">
              <a:latin typeface="Constantia" panose="02030602050306030303" pitchFamily="18" charset="0"/>
            </a:endParaRPr>
          </a:p>
          <a:p>
            <a:pPr algn="just"/>
            <a:r>
              <a:rPr lang="it-IT" sz="2000" dirty="0">
                <a:solidFill>
                  <a:srgbClr val="000099"/>
                </a:solidFill>
                <a:latin typeface="Constantia" panose="02030602050306030303" pitchFamily="18" charset="0"/>
              </a:rPr>
              <a:t>Nel 2021 l’operatore di trova pertanto costretto a notificare un nuovo ricorso avverso alla determinazione dell’Amministrazione che ha negato la revisione manifestando da un lato che sono stati prodotti i nuovi importi delle tabelle ministeriali di aumenti del costo del lavoro e dell’altro chiedendo altresì la condanna al pagamento delle differenze maturate </a:t>
            </a:r>
          </a:p>
          <a:p>
            <a:pPr algn="just"/>
            <a:r>
              <a:rPr lang="it-IT" sz="2000" dirty="0">
                <a:solidFill>
                  <a:srgbClr val="000099"/>
                </a:solidFill>
                <a:latin typeface="Constantia" panose="02030602050306030303" pitchFamily="18" charset="0"/>
              </a:rPr>
              <a:t>Nel 2023 il medesimo TAR accoglie il ricorso affermando che il motivo di rifiuto è illegittimo vista la prova degli intervenuti aumenti del costo del lavoro ma rimanda alla determinazione della P.A. l’individuazione dell’importo concreto</a:t>
            </a:r>
            <a:endParaRPr lang="it-IT" sz="2000" dirty="0">
              <a:latin typeface="Times New Roman" panose="02020603050405020304" pitchFamily="18" charset="0"/>
            </a:endParaRPr>
          </a:p>
          <a:p>
            <a:pPr algn="just"/>
            <a:r>
              <a:rPr lang="it-IT" sz="2000" b="0" i="0" u="none" strike="noStrike" baseline="0" dirty="0">
                <a:latin typeface="Times New Roman" panose="02020603050405020304" pitchFamily="18" charset="0"/>
              </a:rPr>
              <a:t>In ragione del concorso di situazioni di interesse legittimo e di diritto soggettivo, l'intera disciplina della revisione prezzi rientra nella giurisdizione esclusiva del giudice amministrativo, così come disegnata dall’art. 133 </a:t>
            </a:r>
            <a:r>
              <a:rPr lang="it-IT" sz="2000" b="0" i="0" u="none" strike="noStrike" baseline="0" dirty="0" err="1">
                <a:latin typeface="Times New Roman" panose="02020603050405020304" pitchFamily="18" charset="0"/>
              </a:rPr>
              <a:t>c.p.a</a:t>
            </a:r>
            <a:r>
              <a:rPr lang="it-IT" sz="2000" b="0" i="0" u="none" strike="noStrike" baseline="0" dirty="0">
                <a:latin typeface="Times New Roman" panose="02020603050405020304" pitchFamily="18" charset="0"/>
              </a:rPr>
              <a:t>., comma 1, lett. e) n. 2, (ma già precedentemente attribuite a detta giurisdizione esclusiva ai sensi dell’art. 244, terzo comma, del decreto legislativo 12 aprile 2006, n. 163). </a:t>
            </a:r>
          </a:p>
          <a:p>
            <a:pPr marL="179388" indent="0" algn="just">
              <a:buNone/>
            </a:pPr>
            <a:r>
              <a:rPr lang="it-IT" sz="2000" b="0" i="0" u="none" strike="noStrike" baseline="0" dirty="0">
                <a:latin typeface="Times New Roman" panose="02020603050405020304" pitchFamily="18" charset="0"/>
              </a:rPr>
              <a:t>Tuttavia, l’individuazione del giudice amministrativo, quale giudice competente per le questioni relative alla “clausola di revisione del prezzo e al relativo provvedimento applicativo” nonché “ai provvedimenti applicativi dell'adeguamento prezzi ai sensi dell'art. 133, commi 3 e 4 del d.lgs. n. 163 del 2006”, non certo incide sui mezzi di difesa offerti alla parte che chiede tutela giurisdizionale, atteso che le azioni esperibili restano scriminabili a seconda della natura della posizione soggettiva che si assume lesa.</a:t>
            </a:r>
            <a:endParaRPr lang="it-IT" sz="2000" dirty="0">
              <a:latin typeface="Times New Roman" panose="02020603050405020304" pitchFamily="18" charset="0"/>
            </a:endParaRPr>
          </a:p>
        </p:txBody>
      </p:sp>
      <p:sp>
        <p:nvSpPr>
          <p:cNvPr id="4" name="Titolo 1">
            <a:extLst>
              <a:ext uri="{FF2B5EF4-FFF2-40B4-BE49-F238E27FC236}">
                <a16:creationId xmlns:a16="http://schemas.microsoft.com/office/drawing/2014/main" id="{938645B9-8283-F19D-37C0-56C9F8091190}"/>
              </a:ext>
            </a:extLst>
          </p:cNvPr>
          <p:cNvSpPr>
            <a:spLocks noGrp="1"/>
          </p:cNvSpPr>
          <p:nvPr>
            <p:ph type="title"/>
          </p:nvPr>
        </p:nvSpPr>
        <p:spPr>
          <a:xfrm>
            <a:off x="838200" y="365125"/>
            <a:ext cx="10107706" cy="45719"/>
          </a:xfrm>
        </p:spPr>
        <p:txBody>
          <a:bodyPr>
            <a:normAutofit fontScale="90000"/>
          </a:bodyPr>
          <a:lstStyle/>
          <a:p>
            <a:pPr algn="ctr"/>
            <a:r>
              <a:rPr lang="it-IT" sz="2400" dirty="0">
                <a:latin typeface="Cooper Black" panose="0208090404030B020404" pitchFamily="18" charset="0"/>
              </a:rPr>
              <a:t>Il problema della </a:t>
            </a:r>
            <a:br>
              <a:rPr lang="it-IT" sz="2400" dirty="0">
                <a:latin typeface="Cooper Black" panose="0208090404030B020404" pitchFamily="18" charset="0"/>
              </a:rPr>
            </a:br>
            <a:r>
              <a:rPr lang="it-IT" sz="2400" dirty="0">
                <a:latin typeface="Cooper Black" panose="0208090404030B020404" pitchFamily="18" charset="0"/>
              </a:rPr>
              <a:t>revisione prezzi</a:t>
            </a:r>
          </a:p>
        </p:txBody>
      </p:sp>
    </p:spTree>
    <p:extLst>
      <p:ext uri="{BB962C8B-B14F-4D97-AF65-F5344CB8AC3E}">
        <p14:creationId xmlns:p14="http://schemas.microsoft.com/office/powerpoint/2010/main" val="191597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35D5C56-EB2E-09A3-A794-CD863A0E79DF}"/>
              </a:ext>
            </a:extLst>
          </p:cNvPr>
          <p:cNvSpPr>
            <a:spLocks noGrp="1"/>
          </p:cNvSpPr>
          <p:nvPr>
            <p:ph idx="1"/>
          </p:nvPr>
        </p:nvSpPr>
        <p:spPr>
          <a:xfrm>
            <a:off x="277906" y="791341"/>
            <a:ext cx="11559988" cy="5975221"/>
          </a:xfrm>
        </p:spPr>
        <p:txBody>
          <a:bodyPr>
            <a:normAutofit/>
          </a:bodyPr>
          <a:lstStyle/>
          <a:p>
            <a:pPr marL="0" indent="0">
              <a:buNone/>
            </a:pPr>
            <a:r>
              <a:rPr lang="it-IT" sz="1600" b="1" dirty="0">
                <a:solidFill>
                  <a:srgbClr val="D60093"/>
                </a:solidFill>
                <a:latin typeface="Constantia" panose="02030602050306030303" pitchFamily="18" charset="0"/>
              </a:rPr>
              <a:t>Il caso Vallo della Lucania</a:t>
            </a:r>
          </a:p>
          <a:p>
            <a:pPr algn="just">
              <a:lnSpc>
                <a:spcPts val="2400"/>
              </a:lnSpc>
              <a:spcBef>
                <a:spcPts val="600"/>
              </a:spcBef>
            </a:pPr>
            <a:r>
              <a:rPr lang="it-IT" sz="1600" b="0" i="0" u="none" strike="noStrike" baseline="0" dirty="0">
                <a:solidFill>
                  <a:srgbClr val="000099"/>
                </a:solidFill>
                <a:latin typeface="Constantia" panose="02030602050306030303" pitchFamily="18" charset="0"/>
              </a:rPr>
              <a:t>Dunque, onde individuare gli appropriati strumenti di tutela giurisdizionale offerti dal sistema e azionabili dall’appaltatore che invoca il diritto alla revisione prezzi, occorrerà precisare quale sia la consistenza della posizione giuridica di cui è titolare.</a:t>
            </a:r>
          </a:p>
          <a:p>
            <a:pPr algn="just">
              <a:lnSpc>
                <a:spcPts val="2400"/>
              </a:lnSpc>
              <a:spcBef>
                <a:spcPts val="600"/>
              </a:spcBef>
            </a:pPr>
            <a:r>
              <a:rPr lang="it-IT" sz="1600" b="0" i="0" u="none" strike="noStrike" baseline="0" dirty="0">
                <a:solidFill>
                  <a:srgbClr val="000099"/>
                </a:solidFill>
                <a:latin typeface="Constantia" panose="02030602050306030303" pitchFamily="18" charset="0"/>
              </a:rPr>
              <a:t>Sul punto, il Collegio intende richiamare </a:t>
            </a:r>
            <a:r>
              <a:rPr lang="it-IT" sz="1600" b="0" i="0" u="none" strike="noStrike" baseline="0" dirty="0">
                <a:solidFill>
                  <a:srgbClr val="000099"/>
                </a:solidFill>
                <a:highlight>
                  <a:srgbClr val="FFFF00"/>
                </a:highlight>
                <a:latin typeface="Constantia" panose="02030602050306030303" pitchFamily="18" charset="0"/>
              </a:rPr>
              <a:t>la consolidata giurisprudenza la quale, rimarcando la struttura bifasica del procedimento di revisione prezzi,</a:t>
            </a:r>
            <a:r>
              <a:rPr lang="it-IT" sz="1600" b="0" i="0" u="none" strike="noStrike" baseline="0" dirty="0">
                <a:solidFill>
                  <a:srgbClr val="000099"/>
                </a:solidFill>
                <a:latin typeface="Constantia" panose="02030602050306030303" pitchFamily="18" charset="0"/>
              </a:rPr>
              <a:t> afferma che, in capo all’appaltatore, è configurabile una posizione di interesse rispetto all’attività autoritativa dell’amministrazione, in quanto volta all’accertamento </a:t>
            </a:r>
            <a:r>
              <a:rPr lang="it-IT" sz="1600" b="0" i="0" u="none" strike="noStrike" baseline="0" dirty="0" err="1">
                <a:solidFill>
                  <a:srgbClr val="000099"/>
                </a:solidFill>
                <a:latin typeface="Constantia" panose="02030602050306030303" pitchFamily="18" charset="0"/>
              </a:rPr>
              <a:t>dell’an</a:t>
            </a:r>
            <a:r>
              <a:rPr lang="it-IT" sz="1600" b="0" i="0" u="none" strike="noStrike" baseline="0" dirty="0">
                <a:solidFill>
                  <a:srgbClr val="000099"/>
                </a:solidFill>
                <a:latin typeface="Constantia" panose="02030602050306030303" pitchFamily="18" charset="0"/>
              </a:rPr>
              <a:t> della pretesa e di diritto soggettivo rispetto al quantum, una volta riconosciuta la spettanza di un compenso revisionale (cfr. da ultimo Consiglio di Stato, sez. III, 22 giugno 2018, n. 3827; Tar Campania, Sez. II, 30 agosto 2107, n. 4204).</a:t>
            </a:r>
          </a:p>
          <a:p>
            <a:pPr algn="just">
              <a:lnSpc>
                <a:spcPts val="2400"/>
              </a:lnSpc>
              <a:spcBef>
                <a:spcPts val="600"/>
              </a:spcBef>
            </a:pPr>
            <a:r>
              <a:rPr lang="it-IT" sz="1600" b="0" i="0" u="none" strike="noStrike" baseline="0" dirty="0">
                <a:solidFill>
                  <a:srgbClr val="000099"/>
                </a:solidFill>
                <a:latin typeface="Constantia" panose="02030602050306030303" pitchFamily="18" charset="0"/>
              </a:rPr>
              <a:t>Alla riconosciuta connotazione autoritativa del potere di verifica della sussistenza dei presupposti per il riconoscimento del compenso revisionale, consegue, dunque, in termini di tutela giurisdizionale, che il privato contraente potrà avvalersi solo dei rimedi e delle forme tipiche di salvaguardia dell'interesse legittimo (Cons. Stato, sez. IV, </a:t>
            </a:r>
            <a:r>
              <a:rPr lang="it-IT" sz="1600" b="0" i="0" u="none" strike="noStrike" baseline="0" dirty="0" err="1">
                <a:solidFill>
                  <a:srgbClr val="000099"/>
                </a:solidFill>
                <a:latin typeface="Constantia" panose="02030602050306030303" pitchFamily="18" charset="0"/>
              </a:rPr>
              <a:t>sent</a:t>
            </a:r>
            <a:r>
              <a:rPr lang="it-IT" sz="1600" b="0" i="0" u="none" strike="noStrike" baseline="0" dirty="0">
                <a:solidFill>
                  <a:srgbClr val="000099"/>
                </a:solidFill>
                <a:latin typeface="Constantia" panose="02030602050306030303" pitchFamily="18" charset="0"/>
              </a:rPr>
              <a:t>. 07.07.2022 n.5667), di talché:</a:t>
            </a:r>
          </a:p>
          <a:p>
            <a:pPr marL="179388" indent="0" algn="just">
              <a:lnSpc>
                <a:spcPts val="2400"/>
              </a:lnSpc>
              <a:spcBef>
                <a:spcPts val="600"/>
              </a:spcBef>
              <a:buNone/>
            </a:pPr>
            <a:r>
              <a:rPr lang="it-IT" sz="1600" b="0" i="0" u="none" strike="noStrike" baseline="0" dirty="0">
                <a:solidFill>
                  <a:srgbClr val="000099"/>
                </a:solidFill>
                <a:latin typeface="Constantia" panose="02030602050306030303" pitchFamily="18" charset="0"/>
              </a:rPr>
              <a:t>- sarà sempre necessaria l'attivazione, su istanza di parte, di un procedimento amministrativo nel quale l'Amministrazione dovrà svolgere l'attività istruttoria volta all'accertamento della sussistenza dei presupposti per il riconoscimento del  compenso revisionale, compito che dovrà sfociare nell'adozione del provvedimento che riconosce il diritto al compenso revisionale e ne stabilisce anche l'importo, il quale deve essere impugnato nel termine decadenziale di legge (cfr. Cons. Stato, Sez. V, 27 novembre 2015 n. 5375; 24 gennaio 2013 n. 465; Tar Napoli, sez. V, </a:t>
            </a:r>
            <a:r>
              <a:rPr lang="it-IT" sz="1600" b="0" i="0" u="none" strike="noStrike" baseline="0" dirty="0" err="1">
                <a:solidFill>
                  <a:srgbClr val="000099"/>
                </a:solidFill>
                <a:latin typeface="Constantia" panose="02030602050306030303" pitchFamily="18" charset="0"/>
              </a:rPr>
              <a:t>sent</a:t>
            </a:r>
            <a:r>
              <a:rPr lang="it-IT" sz="1600" b="0" i="0" u="none" strike="noStrike" baseline="0" dirty="0">
                <a:solidFill>
                  <a:srgbClr val="000099"/>
                </a:solidFill>
                <a:latin typeface="Constantia" panose="02030602050306030303" pitchFamily="18" charset="0"/>
              </a:rPr>
              <a:t>. 18.03.2019 n.1947);</a:t>
            </a:r>
            <a:endParaRPr lang="it-IT" sz="1600" dirty="0">
              <a:solidFill>
                <a:srgbClr val="000099"/>
              </a:solidFill>
              <a:latin typeface="Constantia" panose="02030602050306030303" pitchFamily="18" charset="0"/>
            </a:endParaRPr>
          </a:p>
        </p:txBody>
      </p:sp>
      <p:sp>
        <p:nvSpPr>
          <p:cNvPr id="4" name="Titolo 1">
            <a:extLst>
              <a:ext uri="{FF2B5EF4-FFF2-40B4-BE49-F238E27FC236}">
                <a16:creationId xmlns:a16="http://schemas.microsoft.com/office/drawing/2014/main" id="{938645B9-8283-F19D-37C0-56C9F8091190}"/>
              </a:ext>
            </a:extLst>
          </p:cNvPr>
          <p:cNvSpPr>
            <a:spLocks noGrp="1"/>
          </p:cNvSpPr>
          <p:nvPr>
            <p:ph type="title"/>
          </p:nvPr>
        </p:nvSpPr>
        <p:spPr>
          <a:xfrm>
            <a:off x="838200" y="365125"/>
            <a:ext cx="10107706" cy="45719"/>
          </a:xfrm>
        </p:spPr>
        <p:txBody>
          <a:bodyPr>
            <a:normAutofit fontScale="90000"/>
          </a:bodyPr>
          <a:lstStyle/>
          <a:p>
            <a:pPr algn="ctr"/>
            <a:r>
              <a:rPr lang="it-IT" sz="2400" dirty="0">
                <a:latin typeface="Cooper Black" panose="0208090404030B020404" pitchFamily="18" charset="0"/>
              </a:rPr>
              <a:t>Il problema della </a:t>
            </a:r>
            <a:br>
              <a:rPr lang="it-IT" sz="2400" dirty="0">
                <a:latin typeface="Cooper Black" panose="0208090404030B020404" pitchFamily="18" charset="0"/>
              </a:rPr>
            </a:br>
            <a:r>
              <a:rPr lang="it-IT" sz="2400" dirty="0">
                <a:latin typeface="Cooper Black" panose="0208090404030B020404" pitchFamily="18" charset="0"/>
              </a:rPr>
              <a:t>revisione prezzi</a:t>
            </a:r>
          </a:p>
        </p:txBody>
      </p:sp>
    </p:spTree>
    <p:extLst>
      <p:ext uri="{BB962C8B-B14F-4D97-AF65-F5344CB8AC3E}">
        <p14:creationId xmlns:p14="http://schemas.microsoft.com/office/powerpoint/2010/main" val="3708857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35D5C56-EB2E-09A3-A794-CD863A0E79DF}"/>
              </a:ext>
            </a:extLst>
          </p:cNvPr>
          <p:cNvSpPr>
            <a:spLocks noGrp="1"/>
          </p:cNvSpPr>
          <p:nvPr>
            <p:ph idx="1"/>
          </p:nvPr>
        </p:nvSpPr>
        <p:spPr>
          <a:xfrm>
            <a:off x="602876" y="980494"/>
            <a:ext cx="10986247" cy="5655815"/>
          </a:xfrm>
        </p:spPr>
        <p:txBody>
          <a:bodyPr>
            <a:normAutofit/>
          </a:bodyPr>
          <a:lstStyle/>
          <a:p>
            <a:pPr marL="0" indent="0">
              <a:buNone/>
            </a:pPr>
            <a:r>
              <a:rPr lang="it-IT" sz="1600" b="1" dirty="0">
                <a:solidFill>
                  <a:srgbClr val="D60093"/>
                </a:solidFill>
                <a:latin typeface="Constantia" panose="02030602050306030303" pitchFamily="18" charset="0"/>
              </a:rPr>
              <a:t>Il caso Vallo della Lucania</a:t>
            </a:r>
          </a:p>
          <a:p>
            <a:pPr algn="just"/>
            <a:r>
              <a:rPr lang="it-IT" sz="2000" b="0" i="0" u="none" strike="noStrike" baseline="0" dirty="0">
                <a:solidFill>
                  <a:srgbClr val="000099"/>
                </a:solidFill>
                <a:latin typeface="Times New Roman" panose="02020603050405020304" pitchFamily="18" charset="0"/>
              </a:rPr>
              <a:t>in caso di inerzia da parte della stazione appaltante, a fronte della specifica richiesta dell'appaltatore, quest'ultimo potrà impugnare il silenzio inadempimento prestato dall'Amministrazione, ma non potrà demandare in via diretta al giudice l'accertamento del diritto, non potendo questi sostituirsi all'amministrazione rispetto ad un obbligo di provvedere gravante su di essa (cfr. Consiglio di Stato, Sez. V, 24  gennaio 2013, n. 465; Tar Napoli, sez. V, </a:t>
            </a:r>
            <a:r>
              <a:rPr lang="it-IT" sz="2000" b="0" i="0" u="none" strike="noStrike" baseline="0" dirty="0" err="1">
                <a:solidFill>
                  <a:srgbClr val="000099"/>
                </a:solidFill>
                <a:latin typeface="Times New Roman" panose="02020603050405020304" pitchFamily="18" charset="0"/>
              </a:rPr>
              <a:t>sent</a:t>
            </a:r>
            <a:r>
              <a:rPr lang="it-IT" sz="2000" b="0" i="0" u="none" strike="noStrike" baseline="0" dirty="0">
                <a:solidFill>
                  <a:srgbClr val="000099"/>
                </a:solidFill>
                <a:latin typeface="Times New Roman" panose="02020603050405020304" pitchFamily="18" charset="0"/>
              </a:rPr>
              <a:t>. 18.03.2019 n.1478).</a:t>
            </a:r>
          </a:p>
          <a:p>
            <a:pPr algn="just"/>
            <a:endParaRPr lang="it-IT" sz="2000" dirty="0">
              <a:solidFill>
                <a:srgbClr val="000099"/>
              </a:solidFill>
              <a:latin typeface="Times New Roman" panose="02020603050405020304" pitchFamily="18" charset="0"/>
            </a:endParaRPr>
          </a:p>
          <a:p>
            <a:pPr algn="just"/>
            <a:r>
              <a:rPr lang="it-IT" sz="2000" b="0" i="0" u="none" strike="noStrike" baseline="0" dirty="0">
                <a:solidFill>
                  <a:srgbClr val="000099"/>
                </a:solidFill>
                <a:latin typeface="Times New Roman" panose="02020603050405020304" pitchFamily="18" charset="0"/>
              </a:rPr>
              <a:t>L’evidente difetto di istruttoria sul punto consente di per sé di accogliere la domanda </a:t>
            </a:r>
            <a:r>
              <a:rPr lang="it-IT" sz="2000" b="0" i="0" u="none" strike="noStrike" baseline="0" dirty="0" err="1">
                <a:solidFill>
                  <a:srgbClr val="000099"/>
                </a:solidFill>
                <a:latin typeface="Times New Roman" panose="02020603050405020304" pitchFamily="18" charset="0"/>
              </a:rPr>
              <a:t>impugnatoria</a:t>
            </a:r>
            <a:r>
              <a:rPr lang="it-IT" sz="2000" b="0" i="0" u="none" strike="noStrike" baseline="0" dirty="0">
                <a:solidFill>
                  <a:srgbClr val="000099"/>
                </a:solidFill>
                <a:latin typeface="Times New Roman" panose="02020603050405020304" pitchFamily="18" charset="0"/>
              </a:rPr>
              <a:t>, restando assorbita l’ulteriore domanda sulla determinazione del quantum degli importi dovuti a titolo di revisione, ai sensi dell’art. 115 </a:t>
            </a:r>
            <a:r>
              <a:rPr lang="it-IT" sz="2000" b="0" i="0" u="none" strike="noStrike" baseline="0" dirty="0" err="1">
                <a:solidFill>
                  <a:srgbClr val="000099"/>
                </a:solidFill>
                <a:latin typeface="Times New Roman" panose="02020603050405020304" pitchFamily="18" charset="0"/>
              </a:rPr>
              <a:t>D.Lgs.</a:t>
            </a:r>
            <a:r>
              <a:rPr lang="it-IT" sz="2000" b="0" i="0" u="none" strike="noStrike" baseline="0" dirty="0">
                <a:solidFill>
                  <a:srgbClr val="000099"/>
                </a:solidFill>
                <a:latin typeface="Times New Roman" panose="02020603050405020304" pitchFamily="18" charset="0"/>
              </a:rPr>
              <a:t> 163/2006, considerata la natura tecnico-discrezionale del potere pubblico di accertamento dei presupposti ai fini del riconoscimento della revisione, in esito al quale si provvederà ad emettere il provvedimento amministrativo che riconosce il diritto al compenso revisionale e ne indica la misura, dunque, facendo salve le ulteriori determinazioni dell’Amministrazione in esito agli accertamenti di cui si è detto sopra (Tar Napoli, sez. V, </a:t>
            </a:r>
            <a:r>
              <a:rPr lang="it-IT" sz="2000" b="0" i="0" u="none" strike="noStrike" baseline="0" dirty="0" err="1">
                <a:solidFill>
                  <a:srgbClr val="000099"/>
                </a:solidFill>
                <a:latin typeface="Times New Roman" panose="02020603050405020304" pitchFamily="18" charset="0"/>
              </a:rPr>
              <a:t>sent</a:t>
            </a:r>
            <a:r>
              <a:rPr lang="it-IT" sz="2000" b="0" i="0" u="none" strike="noStrike" baseline="0" dirty="0">
                <a:solidFill>
                  <a:srgbClr val="000099"/>
                </a:solidFill>
                <a:latin typeface="Times New Roman" panose="02020603050405020304" pitchFamily="18" charset="0"/>
              </a:rPr>
              <a:t>. 18.03.2019 n.1478)</a:t>
            </a:r>
            <a:endParaRPr lang="it-IT" sz="1800" dirty="0">
              <a:solidFill>
                <a:srgbClr val="000099"/>
              </a:solidFill>
              <a:latin typeface="Times New Roman" panose="02020603050405020304" pitchFamily="18" charset="0"/>
            </a:endParaRPr>
          </a:p>
        </p:txBody>
      </p:sp>
      <p:sp>
        <p:nvSpPr>
          <p:cNvPr id="4" name="Titolo 1">
            <a:extLst>
              <a:ext uri="{FF2B5EF4-FFF2-40B4-BE49-F238E27FC236}">
                <a16:creationId xmlns:a16="http://schemas.microsoft.com/office/drawing/2014/main" id="{938645B9-8283-F19D-37C0-56C9F8091190}"/>
              </a:ext>
            </a:extLst>
          </p:cNvPr>
          <p:cNvSpPr>
            <a:spLocks noGrp="1"/>
          </p:cNvSpPr>
          <p:nvPr>
            <p:ph type="title"/>
          </p:nvPr>
        </p:nvSpPr>
        <p:spPr>
          <a:xfrm>
            <a:off x="838200" y="365125"/>
            <a:ext cx="10107706" cy="45719"/>
          </a:xfrm>
        </p:spPr>
        <p:txBody>
          <a:bodyPr>
            <a:normAutofit fontScale="90000"/>
          </a:bodyPr>
          <a:lstStyle/>
          <a:p>
            <a:pPr algn="ctr"/>
            <a:r>
              <a:rPr lang="it-IT" sz="2400" dirty="0">
                <a:latin typeface="Cooper Black" panose="0208090404030B020404" pitchFamily="18" charset="0"/>
              </a:rPr>
              <a:t>Il problema della </a:t>
            </a:r>
            <a:br>
              <a:rPr lang="it-IT" sz="2400" dirty="0">
                <a:latin typeface="Cooper Black" panose="0208090404030B020404" pitchFamily="18" charset="0"/>
              </a:rPr>
            </a:br>
            <a:r>
              <a:rPr lang="it-IT" sz="2400" dirty="0">
                <a:latin typeface="Cooper Black" panose="0208090404030B020404" pitchFamily="18" charset="0"/>
              </a:rPr>
              <a:t>revisione prezzi</a:t>
            </a:r>
          </a:p>
        </p:txBody>
      </p:sp>
    </p:spTree>
    <p:extLst>
      <p:ext uri="{BB962C8B-B14F-4D97-AF65-F5344CB8AC3E}">
        <p14:creationId xmlns:p14="http://schemas.microsoft.com/office/powerpoint/2010/main" val="1488820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 name="Picture 76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9918199" y="6182049"/>
            <a:ext cx="749807" cy="399523"/>
          </a:xfrm>
          <a:prstGeom prst="rect">
            <a:avLst/>
          </a:prstGeom>
          <a:noFill/>
        </p:spPr>
      </p:pic>
      <p:sp>
        <p:nvSpPr>
          <p:cNvPr id="771" name="Freeform 771"/>
          <p:cNvSpPr/>
          <p:nvPr/>
        </p:nvSpPr>
        <p:spPr>
          <a:xfrm>
            <a:off x="7238301" y="796940"/>
            <a:ext cx="588029" cy="1008653"/>
          </a:xfrm>
          <a:custGeom>
            <a:avLst/>
            <a:gdLst/>
            <a:ahLst/>
            <a:cxnLst/>
            <a:rect l="0" t="0" r="0" b="0"/>
            <a:pathLst>
              <a:path w="637031" h="1092707">
                <a:moveTo>
                  <a:pt x="246379" y="0"/>
                </a:moveTo>
                <a:lnTo>
                  <a:pt x="637031" y="1092707"/>
                </a:lnTo>
                <a:lnTo>
                  <a:pt x="0" y="1067434"/>
                </a:lnTo>
                <a:lnTo>
                  <a:pt x="246379" y="0"/>
                </a:lnTo>
                <a:close/>
              </a:path>
            </a:pathLst>
          </a:custGeom>
          <a:solidFill>
            <a:srgbClr val="9797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72" name="Freeform 772"/>
          <p:cNvSpPr/>
          <p:nvPr/>
        </p:nvSpPr>
        <p:spPr>
          <a:xfrm>
            <a:off x="6616508" y="778655"/>
            <a:ext cx="853909" cy="1561513"/>
          </a:xfrm>
          <a:custGeom>
            <a:avLst/>
            <a:gdLst/>
            <a:ahLst/>
            <a:cxnLst/>
            <a:rect l="0" t="0" r="0" b="0"/>
            <a:pathLst>
              <a:path w="925068" h="1691639">
                <a:moveTo>
                  <a:pt x="329057" y="0"/>
                </a:moveTo>
                <a:lnTo>
                  <a:pt x="329057" y="0"/>
                </a:lnTo>
                <a:lnTo>
                  <a:pt x="0" y="1574800"/>
                </a:lnTo>
                <a:lnTo>
                  <a:pt x="546355" y="1691639"/>
                </a:lnTo>
                <a:lnTo>
                  <a:pt x="925068" y="13715"/>
                </a:lnTo>
                <a:lnTo>
                  <a:pt x="329057" y="0"/>
                </a:lnTo>
                <a:close/>
              </a:path>
            </a:pathLst>
          </a:custGeom>
          <a:solidFill>
            <a:srgbClr val="00206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73" name="Freeform 773"/>
          <p:cNvSpPr/>
          <p:nvPr/>
        </p:nvSpPr>
        <p:spPr>
          <a:xfrm>
            <a:off x="6548984" y="1337140"/>
            <a:ext cx="588029" cy="1008655"/>
          </a:xfrm>
          <a:custGeom>
            <a:avLst/>
            <a:gdLst/>
            <a:ahLst/>
            <a:cxnLst/>
            <a:rect l="0" t="0" r="0" b="0"/>
            <a:pathLst>
              <a:path w="637031" h="1092709">
                <a:moveTo>
                  <a:pt x="246380" y="0"/>
                </a:moveTo>
                <a:lnTo>
                  <a:pt x="637031" y="1092709"/>
                </a:lnTo>
                <a:lnTo>
                  <a:pt x="0" y="1067435"/>
                </a:lnTo>
                <a:lnTo>
                  <a:pt x="246380" y="0"/>
                </a:lnTo>
                <a:close/>
              </a:path>
            </a:pathLst>
          </a:custGeom>
          <a:solidFill>
            <a:srgbClr val="920003">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74" name="Freeform 774"/>
          <p:cNvSpPr/>
          <p:nvPr/>
        </p:nvSpPr>
        <p:spPr>
          <a:xfrm>
            <a:off x="3736855" y="2998531"/>
            <a:ext cx="851095" cy="1561515"/>
          </a:xfrm>
          <a:custGeom>
            <a:avLst/>
            <a:gdLst/>
            <a:ahLst/>
            <a:cxnLst/>
            <a:rect l="0" t="0" r="0" b="0"/>
            <a:pathLst>
              <a:path w="922020" h="1691640">
                <a:moveTo>
                  <a:pt x="327915" y="0"/>
                </a:moveTo>
                <a:lnTo>
                  <a:pt x="327915" y="0"/>
                </a:lnTo>
                <a:lnTo>
                  <a:pt x="0" y="1574800"/>
                </a:lnTo>
                <a:lnTo>
                  <a:pt x="544576" y="1691640"/>
                </a:lnTo>
                <a:lnTo>
                  <a:pt x="922020" y="13716"/>
                </a:lnTo>
                <a:lnTo>
                  <a:pt x="327915" y="0"/>
                </a:lnTo>
                <a:close/>
              </a:path>
            </a:pathLst>
          </a:custGeom>
          <a:solidFill>
            <a:srgbClr val="5F5F5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75" name="Freeform 775"/>
          <p:cNvSpPr/>
          <p:nvPr/>
        </p:nvSpPr>
        <p:spPr>
          <a:xfrm>
            <a:off x="3635564" y="3555615"/>
            <a:ext cx="588031" cy="1008655"/>
          </a:xfrm>
          <a:custGeom>
            <a:avLst/>
            <a:gdLst/>
            <a:ahLst/>
            <a:cxnLst/>
            <a:rect l="0" t="0" r="0" b="0"/>
            <a:pathLst>
              <a:path w="637032" h="1092708">
                <a:moveTo>
                  <a:pt x="246381" y="0"/>
                </a:moveTo>
                <a:lnTo>
                  <a:pt x="637032" y="1092708"/>
                </a:lnTo>
                <a:lnTo>
                  <a:pt x="0" y="1067436"/>
                </a:lnTo>
                <a:lnTo>
                  <a:pt x="246381" y="0"/>
                </a:lnTo>
                <a:close/>
              </a:path>
            </a:pathLst>
          </a:custGeom>
          <a:solidFill>
            <a:srgbClr val="004A64">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76" name="Freeform 776"/>
          <p:cNvSpPr/>
          <p:nvPr/>
        </p:nvSpPr>
        <p:spPr>
          <a:xfrm>
            <a:off x="3030655" y="3547171"/>
            <a:ext cx="852503" cy="1561515"/>
          </a:xfrm>
          <a:custGeom>
            <a:avLst/>
            <a:gdLst/>
            <a:ahLst/>
            <a:cxnLst/>
            <a:rect l="0" t="0" r="0" b="0"/>
            <a:pathLst>
              <a:path w="923544" h="1691640">
                <a:moveTo>
                  <a:pt x="328548" y="0"/>
                </a:moveTo>
                <a:lnTo>
                  <a:pt x="328548" y="0"/>
                </a:lnTo>
                <a:lnTo>
                  <a:pt x="0" y="1574801"/>
                </a:lnTo>
                <a:lnTo>
                  <a:pt x="545465" y="1691640"/>
                </a:lnTo>
                <a:lnTo>
                  <a:pt x="923544" y="13717"/>
                </a:lnTo>
                <a:lnTo>
                  <a:pt x="328548" y="0"/>
                </a:lnTo>
                <a:close/>
              </a:path>
            </a:pathLst>
          </a:custGeom>
          <a:solidFill>
            <a:srgbClr val="0099C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77" name="Freeform 777"/>
          <p:cNvSpPr/>
          <p:nvPr/>
        </p:nvSpPr>
        <p:spPr>
          <a:xfrm>
            <a:off x="2918107" y="4100034"/>
            <a:ext cx="585216" cy="1010060"/>
          </a:xfrm>
          <a:custGeom>
            <a:avLst/>
            <a:gdLst/>
            <a:ahLst/>
            <a:cxnLst/>
            <a:rect l="0" t="0" r="0" b="0"/>
            <a:pathLst>
              <a:path w="633984" h="1094232">
                <a:moveTo>
                  <a:pt x="245237" y="0"/>
                </a:moveTo>
                <a:lnTo>
                  <a:pt x="633984" y="1094232"/>
                </a:lnTo>
                <a:lnTo>
                  <a:pt x="0" y="1068831"/>
                </a:lnTo>
                <a:lnTo>
                  <a:pt x="245237" y="0"/>
                </a:lnTo>
                <a:close/>
              </a:path>
            </a:pathLst>
          </a:custGeom>
          <a:solidFill>
            <a:srgbClr val="B482DA"/>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78" name="Freeform 778"/>
          <p:cNvSpPr/>
          <p:nvPr/>
        </p:nvSpPr>
        <p:spPr>
          <a:xfrm>
            <a:off x="2285063" y="4092999"/>
            <a:ext cx="851096" cy="1560108"/>
          </a:xfrm>
          <a:custGeom>
            <a:avLst/>
            <a:gdLst/>
            <a:ahLst/>
            <a:cxnLst/>
            <a:rect l="0" t="0" r="0" b="0"/>
            <a:pathLst>
              <a:path w="922021" h="1690117">
                <a:moveTo>
                  <a:pt x="327965" y="0"/>
                </a:moveTo>
                <a:lnTo>
                  <a:pt x="327965" y="0"/>
                </a:lnTo>
                <a:lnTo>
                  <a:pt x="0" y="1573315"/>
                </a:lnTo>
                <a:lnTo>
                  <a:pt x="544577" y="1690117"/>
                </a:lnTo>
                <a:lnTo>
                  <a:pt x="922021" y="13717"/>
                </a:lnTo>
                <a:lnTo>
                  <a:pt x="327965" y="0"/>
                </a:lnTo>
                <a:close/>
              </a:path>
            </a:pathLst>
          </a:cu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79" name="Freeform 779"/>
          <p:cNvSpPr/>
          <p:nvPr/>
        </p:nvSpPr>
        <p:spPr>
          <a:xfrm>
            <a:off x="2285063" y="4092999"/>
            <a:ext cx="851096" cy="1560108"/>
          </a:xfrm>
          <a:custGeom>
            <a:avLst/>
            <a:gdLst/>
            <a:ahLst/>
            <a:cxnLst/>
            <a:rect l="0" t="0" r="0" b="0"/>
            <a:pathLst>
              <a:path w="922021" h="1690117">
                <a:moveTo>
                  <a:pt x="327965" y="0"/>
                </a:moveTo>
                <a:lnTo>
                  <a:pt x="327965" y="0"/>
                </a:lnTo>
                <a:lnTo>
                  <a:pt x="0" y="1573315"/>
                </a:lnTo>
                <a:lnTo>
                  <a:pt x="544577" y="1690117"/>
                </a:lnTo>
                <a:lnTo>
                  <a:pt x="922021" y="13717"/>
                </a:lnTo>
                <a:lnTo>
                  <a:pt x="327965" y="0"/>
                </a:lnTo>
                <a:close/>
              </a:path>
            </a:pathLst>
          </a:custGeom>
          <a:noFill/>
          <a:ln w="12191" cap="flat" cmpd="sng">
            <a:solidFill>
              <a:srgbClr val="8D8D8D">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780" name="Freeform 780"/>
          <p:cNvSpPr/>
          <p:nvPr/>
        </p:nvSpPr>
        <p:spPr>
          <a:xfrm>
            <a:off x="2188000" y="4659928"/>
            <a:ext cx="588031" cy="1010061"/>
          </a:xfrm>
          <a:custGeom>
            <a:avLst/>
            <a:gdLst/>
            <a:ahLst/>
            <a:cxnLst/>
            <a:rect l="0" t="0" r="0" b="0"/>
            <a:pathLst>
              <a:path w="637033" h="1094233">
                <a:moveTo>
                  <a:pt x="246355" y="0"/>
                </a:moveTo>
                <a:lnTo>
                  <a:pt x="637033" y="1094233"/>
                </a:lnTo>
                <a:lnTo>
                  <a:pt x="0" y="1068871"/>
                </a:lnTo>
                <a:lnTo>
                  <a:pt x="246355" y="0"/>
                </a:lnTo>
                <a:close/>
              </a:path>
            </a:pathLst>
          </a:custGeom>
          <a:solidFill>
            <a:srgbClr val="679E2A">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781" name="Freeform 781"/>
          <p:cNvSpPr/>
          <p:nvPr/>
        </p:nvSpPr>
        <p:spPr>
          <a:xfrm>
            <a:off x="1574649" y="4644449"/>
            <a:ext cx="852503" cy="1491176"/>
          </a:xfrm>
          <a:custGeom>
            <a:avLst/>
            <a:gdLst/>
            <a:ahLst/>
            <a:cxnLst/>
            <a:rect l="0" t="0" r="0" b="0"/>
            <a:pathLst>
              <a:path w="923544" h="1615441">
                <a:moveTo>
                  <a:pt x="328510" y="0"/>
                </a:moveTo>
                <a:lnTo>
                  <a:pt x="328510" y="0"/>
                </a:lnTo>
                <a:lnTo>
                  <a:pt x="0" y="1574191"/>
                </a:lnTo>
                <a:lnTo>
                  <a:pt x="632218" y="1615441"/>
                </a:lnTo>
                <a:lnTo>
                  <a:pt x="923544" y="13716"/>
                </a:lnTo>
                <a:lnTo>
                  <a:pt x="328510" y="0"/>
                </a:lnTo>
                <a:close/>
              </a:path>
            </a:pathLst>
          </a:custGeom>
          <a:solidFill>
            <a:srgbClr val="92D050">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782" name="Freeform 782"/>
          <p:cNvSpPr/>
          <p:nvPr/>
        </p:nvSpPr>
        <p:spPr>
          <a:xfrm>
            <a:off x="4597796" y="4017039"/>
            <a:ext cx="531759" cy="302455"/>
          </a:xfrm>
          <a:custGeom>
            <a:avLst/>
            <a:gdLst/>
            <a:ahLst/>
            <a:cxnLst/>
            <a:rect l="0" t="0" r="0" b="0"/>
            <a:pathLst>
              <a:path w="576071" h="327660">
                <a:moveTo>
                  <a:pt x="0" y="40766"/>
                </a:moveTo>
                <a:lnTo>
                  <a:pt x="426974" y="40766"/>
                </a:lnTo>
                <a:lnTo>
                  <a:pt x="426974" y="0"/>
                </a:lnTo>
                <a:lnTo>
                  <a:pt x="576071" y="163829"/>
                </a:lnTo>
                <a:lnTo>
                  <a:pt x="426974" y="327660"/>
                </a:lnTo>
                <a:lnTo>
                  <a:pt x="427989" y="160019"/>
                </a:lnTo>
                <a:lnTo>
                  <a:pt x="166369" y="160019"/>
                </a:lnTo>
                <a:lnTo>
                  <a:pt x="0" y="40766"/>
                </a:lnTo>
                <a:close/>
              </a:path>
            </a:pathLst>
          </a:custGeom>
          <a:solidFill>
            <a:srgbClr val="E1E1E1">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783" name="Freeform 783"/>
          <p:cNvSpPr/>
          <p:nvPr/>
        </p:nvSpPr>
        <p:spPr>
          <a:xfrm>
            <a:off x="4991690" y="4164743"/>
            <a:ext cx="135051" cy="154747"/>
          </a:xfrm>
          <a:custGeom>
            <a:avLst/>
            <a:gdLst/>
            <a:ahLst/>
            <a:cxnLst/>
            <a:rect l="0" t="0" r="0" b="0"/>
            <a:pathLst>
              <a:path w="146305" h="167641">
                <a:moveTo>
                  <a:pt x="1017" y="0"/>
                </a:moveTo>
                <a:lnTo>
                  <a:pt x="146305" y="3810"/>
                </a:lnTo>
                <a:lnTo>
                  <a:pt x="0" y="167641"/>
                </a:lnTo>
                <a:lnTo>
                  <a:pt x="1017" y="0"/>
                </a:lnTo>
                <a:close/>
              </a:path>
            </a:pathLst>
          </a:custGeom>
          <a:solidFill>
            <a:srgbClr val="000000">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784" name="Freeform 784"/>
          <p:cNvSpPr/>
          <p:nvPr/>
        </p:nvSpPr>
        <p:spPr>
          <a:xfrm>
            <a:off x="3874719" y="4560048"/>
            <a:ext cx="530351" cy="305271"/>
          </a:xfrm>
          <a:custGeom>
            <a:avLst/>
            <a:gdLst/>
            <a:ahLst/>
            <a:cxnLst/>
            <a:rect l="0" t="0" r="0" b="0"/>
            <a:pathLst>
              <a:path w="574547" h="330709">
                <a:moveTo>
                  <a:pt x="0" y="41149"/>
                </a:moveTo>
                <a:lnTo>
                  <a:pt x="425831" y="41149"/>
                </a:lnTo>
                <a:lnTo>
                  <a:pt x="425831" y="0"/>
                </a:lnTo>
                <a:lnTo>
                  <a:pt x="574547" y="165354"/>
                </a:lnTo>
                <a:lnTo>
                  <a:pt x="425831" y="330709"/>
                </a:lnTo>
                <a:lnTo>
                  <a:pt x="426847" y="161544"/>
                </a:lnTo>
                <a:lnTo>
                  <a:pt x="165862" y="161544"/>
                </a:lnTo>
                <a:lnTo>
                  <a:pt x="0" y="41149"/>
                </a:lnTo>
                <a:close/>
              </a:path>
            </a:pathLst>
          </a:custGeom>
          <a:solidFill>
            <a:srgbClr val="E1E1E1">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785" name="Freeform 785"/>
          <p:cNvSpPr/>
          <p:nvPr/>
        </p:nvSpPr>
        <p:spPr>
          <a:xfrm>
            <a:off x="4267200" y="4709161"/>
            <a:ext cx="136456" cy="156152"/>
          </a:xfrm>
          <a:custGeom>
            <a:avLst/>
            <a:gdLst/>
            <a:ahLst/>
            <a:cxnLst/>
            <a:rect l="0" t="0" r="0" b="0"/>
            <a:pathLst>
              <a:path w="147827" h="169165">
                <a:moveTo>
                  <a:pt x="1016" y="0"/>
                </a:moveTo>
                <a:lnTo>
                  <a:pt x="147827" y="3810"/>
                </a:lnTo>
                <a:lnTo>
                  <a:pt x="0" y="169165"/>
                </a:lnTo>
                <a:lnTo>
                  <a:pt x="1016" y="0"/>
                </a:lnTo>
                <a:close/>
              </a:path>
            </a:pathLst>
          </a:custGeom>
          <a:solidFill>
            <a:srgbClr val="000000">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786" name="Freeform 786"/>
          <p:cNvSpPr/>
          <p:nvPr/>
        </p:nvSpPr>
        <p:spPr>
          <a:xfrm>
            <a:off x="3165707" y="5122755"/>
            <a:ext cx="531759" cy="305268"/>
          </a:xfrm>
          <a:custGeom>
            <a:avLst/>
            <a:gdLst/>
            <a:ahLst/>
            <a:cxnLst/>
            <a:rect l="0" t="0" r="0" b="0"/>
            <a:pathLst>
              <a:path w="576072" h="330707">
                <a:moveTo>
                  <a:pt x="0" y="41148"/>
                </a:moveTo>
                <a:lnTo>
                  <a:pt x="426975" y="41148"/>
                </a:lnTo>
                <a:lnTo>
                  <a:pt x="426975" y="0"/>
                </a:lnTo>
                <a:lnTo>
                  <a:pt x="576072" y="165353"/>
                </a:lnTo>
                <a:lnTo>
                  <a:pt x="426975" y="330707"/>
                </a:lnTo>
                <a:lnTo>
                  <a:pt x="427991" y="161543"/>
                </a:lnTo>
                <a:lnTo>
                  <a:pt x="166370" y="161543"/>
                </a:lnTo>
                <a:lnTo>
                  <a:pt x="0" y="41148"/>
                </a:lnTo>
                <a:close/>
              </a:path>
            </a:pathLst>
          </a:custGeom>
          <a:solidFill>
            <a:srgbClr val="E1E1E1">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787" name="Freeform 787"/>
          <p:cNvSpPr/>
          <p:nvPr/>
        </p:nvSpPr>
        <p:spPr>
          <a:xfrm>
            <a:off x="3559602" y="5271875"/>
            <a:ext cx="136457" cy="156151"/>
          </a:xfrm>
          <a:custGeom>
            <a:avLst/>
            <a:gdLst/>
            <a:ahLst/>
            <a:cxnLst/>
            <a:rect l="0" t="0" r="0" b="0"/>
            <a:pathLst>
              <a:path w="147828" h="169164">
                <a:moveTo>
                  <a:pt x="1017" y="0"/>
                </a:moveTo>
                <a:lnTo>
                  <a:pt x="147828" y="3810"/>
                </a:lnTo>
                <a:lnTo>
                  <a:pt x="0" y="169164"/>
                </a:lnTo>
                <a:lnTo>
                  <a:pt x="1017" y="0"/>
                </a:lnTo>
                <a:close/>
              </a:path>
            </a:pathLst>
          </a:custGeom>
          <a:solidFill>
            <a:srgbClr val="000000">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788" name="Freeform 788"/>
          <p:cNvSpPr/>
          <p:nvPr/>
        </p:nvSpPr>
        <p:spPr>
          <a:xfrm>
            <a:off x="2382135" y="5675616"/>
            <a:ext cx="528945" cy="305271"/>
          </a:xfrm>
          <a:custGeom>
            <a:avLst/>
            <a:gdLst/>
            <a:ahLst/>
            <a:cxnLst/>
            <a:rect l="0" t="0" r="0" b="0"/>
            <a:pathLst>
              <a:path w="573024" h="330709">
                <a:moveTo>
                  <a:pt x="0" y="41174"/>
                </a:moveTo>
                <a:lnTo>
                  <a:pt x="424688" y="41174"/>
                </a:lnTo>
                <a:lnTo>
                  <a:pt x="424688" y="0"/>
                </a:lnTo>
                <a:lnTo>
                  <a:pt x="573024" y="165355"/>
                </a:lnTo>
                <a:lnTo>
                  <a:pt x="424688" y="330709"/>
                </a:lnTo>
                <a:lnTo>
                  <a:pt x="425705" y="161570"/>
                </a:lnTo>
                <a:lnTo>
                  <a:pt x="165443" y="161570"/>
                </a:lnTo>
                <a:lnTo>
                  <a:pt x="0" y="41174"/>
                </a:lnTo>
                <a:close/>
              </a:path>
            </a:pathLst>
          </a:custGeom>
          <a:solidFill>
            <a:srgbClr val="E1E1E1">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789" name="Freeform 789"/>
          <p:cNvSpPr/>
          <p:nvPr/>
        </p:nvSpPr>
        <p:spPr>
          <a:xfrm>
            <a:off x="2776027" y="5823329"/>
            <a:ext cx="133643" cy="157559"/>
          </a:xfrm>
          <a:custGeom>
            <a:avLst/>
            <a:gdLst/>
            <a:ahLst/>
            <a:cxnLst/>
            <a:rect l="0" t="0" r="0" b="0"/>
            <a:pathLst>
              <a:path w="144779" h="170689">
                <a:moveTo>
                  <a:pt x="1015" y="0"/>
                </a:moveTo>
                <a:lnTo>
                  <a:pt x="144779" y="3823"/>
                </a:lnTo>
                <a:lnTo>
                  <a:pt x="0" y="170689"/>
                </a:lnTo>
                <a:lnTo>
                  <a:pt x="1015" y="0"/>
                </a:lnTo>
                <a:close/>
              </a:path>
            </a:pathLst>
          </a:custGeom>
          <a:solidFill>
            <a:srgbClr val="000000">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790" name="Freeform 790"/>
          <p:cNvSpPr/>
          <p:nvPr/>
        </p:nvSpPr>
        <p:spPr>
          <a:xfrm>
            <a:off x="4585129" y="3073095"/>
            <a:ext cx="275728" cy="309489"/>
          </a:xfrm>
          <a:custGeom>
            <a:avLst/>
            <a:gdLst/>
            <a:ahLst/>
            <a:cxnLst/>
            <a:rect l="0" t="0" r="0" b="0"/>
            <a:pathLst>
              <a:path w="298705" h="335280">
                <a:moveTo>
                  <a:pt x="191898" y="230758"/>
                </a:moveTo>
                <a:cubicBezTo>
                  <a:pt x="204979" y="230758"/>
                  <a:pt x="204979" y="230758"/>
                  <a:pt x="204979" y="230758"/>
                </a:cubicBezTo>
                <a:cubicBezTo>
                  <a:pt x="204979" y="208914"/>
                  <a:pt x="204979" y="208914"/>
                  <a:pt x="204979" y="208914"/>
                </a:cubicBezTo>
                <a:cubicBezTo>
                  <a:pt x="204979" y="206501"/>
                  <a:pt x="209297" y="201675"/>
                  <a:pt x="213615" y="201675"/>
                </a:cubicBezTo>
                <a:cubicBezTo>
                  <a:pt x="215900" y="201675"/>
                  <a:pt x="220218" y="206501"/>
                  <a:pt x="220218" y="208914"/>
                </a:cubicBezTo>
                <a:cubicBezTo>
                  <a:pt x="220218" y="230758"/>
                  <a:pt x="220218" y="230758"/>
                  <a:pt x="220218" y="230758"/>
                </a:cubicBezTo>
                <a:cubicBezTo>
                  <a:pt x="231141" y="230758"/>
                  <a:pt x="231141" y="230758"/>
                  <a:pt x="231141" y="230758"/>
                </a:cubicBezTo>
                <a:cubicBezTo>
                  <a:pt x="231141" y="104520"/>
                  <a:pt x="231141" y="104520"/>
                  <a:pt x="231141" y="104520"/>
                </a:cubicBezTo>
                <a:cubicBezTo>
                  <a:pt x="191898" y="104520"/>
                  <a:pt x="191898" y="104520"/>
                  <a:pt x="191898" y="104520"/>
                </a:cubicBezTo>
                <a:lnTo>
                  <a:pt x="191898" y="230758"/>
                </a:lnTo>
                <a:close/>
                <a:moveTo>
                  <a:pt x="211455" y="118999"/>
                </a:moveTo>
                <a:cubicBezTo>
                  <a:pt x="215900" y="118999"/>
                  <a:pt x="218060" y="121538"/>
                  <a:pt x="218060" y="126364"/>
                </a:cubicBezTo>
                <a:cubicBezTo>
                  <a:pt x="218060" y="128777"/>
                  <a:pt x="215900" y="133604"/>
                  <a:pt x="211455" y="133604"/>
                </a:cubicBezTo>
                <a:cubicBezTo>
                  <a:pt x="207137" y="133604"/>
                  <a:pt x="204979" y="128777"/>
                  <a:pt x="204979" y="126364"/>
                </a:cubicBezTo>
                <a:cubicBezTo>
                  <a:pt x="204979" y="121538"/>
                  <a:pt x="207137" y="118999"/>
                  <a:pt x="211455" y="118999"/>
                </a:cubicBezTo>
                <a:close/>
                <a:moveTo>
                  <a:pt x="211455" y="145795"/>
                </a:moveTo>
                <a:cubicBezTo>
                  <a:pt x="215900" y="145795"/>
                  <a:pt x="218060" y="150621"/>
                  <a:pt x="218060" y="153035"/>
                </a:cubicBezTo>
                <a:cubicBezTo>
                  <a:pt x="218060" y="157861"/>
                  <a:pt x="215900" y="160400"/>
                  <a:pt x="211455" y="160400"/>
                </a:cubicBezTo>
                <a:cubicBezTo>
                  <a:pt x="207137" y="160400"/>
                  <a:pt x="204979" y="157861"/>
                  <a:pt x="204979" y="153035"/>
                </a:cubicBezTo>
                <a:cubicBezTo>
                  <a:pt x="204979" y="150621"/>
                  <a:pt x="207137" y="145795"/>
                  <a:pt x="211455" y="145795"/>
                </a:cubicBezTo>
                <a:close/>
                <a:moveTo>
                  <a:pt x="211455" y="174879"/>
                </a:moveTo>
                <a:cubicBezTo>
                  <a:pt x="215900" y="174879"/>
                  <a:pt x="218060" y="177418"/>
                  <a:pt x="218060" y="182244"/>
                </a:cubicBezTo>
                <a:cubicBezTo>
                  <a:pt x="218060" y="184657"/>
                  <a:pt x="215900" y="189483"/>
                  <a:pt x="211455" y="189483"/>
                </a:cubicBezTo>
                <a:cubicBezTo>
                  <a:pt x="207137" y="189483"/>
                  <a:pt x="204979" y="184657"/>
                  <a:pt x="204979" y="182244"/>
                </a:cubicBezTo>
                <a:cubicBezTo>
                  <a:pt x="204979" y="177418"/>
                  <a:pt x="207137" y="174879"/>
                  <a:pt x="211455" y="174879"/>
                </a:cubicBezTo>
                <a:close/>
                <a:moveTo>
                  <a:pt x="148210" y="0"/>
                </a:moveTo>
                <a:cubicBezTo>
                  <a:pt x="65405" y="0"/>
                  <a:pt x="0" y="75311"/>
                  <a:pt x="0" y="167639"/>
                </a:cubicBezTo>
                <a:cubicBezTo>
                  <a:pt x="0" y="259968"/>
                  <a:pt x="65405" y="335280"/>
                  <a:pt x="148210" y="335280"/>
                </a:cubicBezTo>
                <a:cubicBezTo>
                  <a:pt x="231141" y="335280"/>
                  <a:pt x="298705" y="259968"/>
                  <a:pt x="298705" y="167639"/>
                </a:cubicBezTo>
                <a:cubicBezTo>
                  <a:pt x="298705" y="75311"/>
                  <a:pt x="231141" y="0"/>
                  <a:pt x="148210" y="0"/>
                </a:cubicBezTo>
                <a:close/>
                <a:moveTo>
                  <a:pt x="244222" y="238125"/>
                </a:moveTo>
                <a:cubicBezTo>
                  <a:pt x="244222" y="240537"/>
                  <a:pt x="239777" y="247776"/>
                  <a:pt x="235459" y="247776"/>
                </a:cubicBezTo>
                <a:cubicBezTo>
                  <a:pt x="61087" y="247776"/>
                  <a:pt x="61087" y="247776"/>
                  <a:pt x="61087" y="247776"/>
                </a:cubicBezTo>
                <a:cubicBezTo>
                  <a:pt x="58929" y="247776"/>
                  <a:pt x="54484" y="240537"/>
                  <a:pt x="54484" y="238125"/>
                </a:cubicBezTo>
                <a:cubicBezTo>
                  <a:pt x="54484" y="97155"/>
                  <a:pt x="54484" y="97155"/>
                  <a:pt x="54484" y="97155"/>
                </a:cubicBezTo>
                <a:cubicBezTo>
                  <a:pt x="54484" y="94742"/>
                  <a:pt x="58929" y="87502"/>
                  <a:pt x="61087" y="87502"/>
                </a:cubicBezTo>
                <a:cubicBezTo>
                  <a:pt x="106807" y="87502"/>
                  <a:pt x="106807" y="87502"/>
                  <a:pt x="106807" y="87502"/>
                </a:cubicBezTo>
                <a:cubicBezTo>
                  <a:pt x="106807" y="70485"/>
                  <a:pt x="106807" y="70485"/>
                  <a:pt x="106807" y="70485"/>
                </a:cubicBezTo>
                <a:cubicBezTo>
                  <a:pt x="106807" y="65658"/>
                  <a:pt x="108967" y="63118"/>
                  <a:pt x="111253" y="63118"/>
                </a:cubicBezTo>
                <a:cubicBezTo>
                  <a:pt x="187453" y="63118"/>
                  <a:pt x="187453" y="63118"/>
                  <a:pt x="187453" y="63118"/>
                </a:cubicBezTo>
                <a:cubicBezTo>
                  <a:pt x="189738" y="63118"/>
                  <a:pt x="191898" y="65658"/>
                  <a:pt x="191898" y="70485"/>
                </a:cubicBezTo>
                <a:cubicBezTo>
                  <a:pt x="191898" y="87502"/>
                  <a:pt x="191898" y="87502"/>
                  <a:pt x="191898" y="87502"/>
                </a:cubicBezTo>
                <a:cubicBezTo>
                  <a:pt x="235459" y="87502"/>
                  <a:pt x="235459" y="87502"/>
                  <a:pt x="235459" y="87502"/>
                </a:cubicBezTo>
                <a:cubicBezTo>
                  <a:pt x="239777" y="87502"/>
                  <a:pt x="244222" y="94742"/>
                  <a:pt x="244222" y="97155"/>
                </a:cubicBezTo>
                <a:lnTo>
                  <a:pt x="244222" y="238125"/>
                </a:lnTo>
                <a:close/>
                <a:moveTo>
                  <a:pt x="117730" y="230758"/>
                </a:moveTo>
                <a:cubicBezTo>
                  <a:pt x="130811" y="230758"/>
                  <a:pt x="130811" y="230758"/>
                  <a:pt x="130811" y="230758"/>
                </a:cubicBezTo>
                <a:cubicBezTo>
                  <a:pt x="130811" y="208914"/>
                  <a:pt x="130811" y="208914"/>
                  <a:pt x="130811" y="208914"/>
                </a:cubicBezTo>
                <a:cubicBezTo>
                  <a:pt x="130811" y="206501"/>
                  <a:pt x="132969" y="201675"/>
                  <a:pt x="135129" y="201675"/>
                </a:cubicBezTo>
                <a:cubicBezTo>
                  <a:pt x="139573" y="201675"/>
                  <a:pt x="141732" y="206501"/>
                  <a:pt x="141732" y="208914"/>
                </a:cubicBezTo>
                <a:cubicBezTo>
                  <a:pt x="141732" y="230758"/>
                  <a:pt x="141732" y="230758"/>
                  <a:pt x="141732" y="230758"/>
                </a:cubicBezTo>
                <a:cubicBezTo>
                  <a:pt x="178817" y="230758"/>
                  <a:pt x="178817" y="230758"/>
                  <a:pt x="178817" y="230758"/>
                </a:cubicBezTo>
                <a:cubicBezTo>
                  <a:pt x="178817" y="75311"/>
                  <a:pt x="178817" y="75311"/>
                  <a:pt x="178817" y="75311"/>
                </a:cubicBezTo>
                <a:cubicBezTo>
                  <a:pt x="117730" y="75311"/>
                  <a:pt x="117730" y="75311"/>
                  <a:pt x="117730" y="75311"/>
                </a:cubicBezTo>
                <a:lnTo>
                  <a:pt x="117730" y="230758"/>
                </a:lnTo>
                <a:close/>
                <a:moveTo>
                  <a:pt x="161291" y="92329"/>
                </a:moveTo>
                <a:cubicBezTo>
                  <a:pt x="165736" y="92329"/>
                  <a:pt x="167894" y="94742"/>
                  <a:pt x="167894" y="97155"/>
                </a:cubicBezTo>
                <a:cubicBezTo>
                  <a:pt x="167894" y="101981"/>
                  <a:pt x="165736" y="104520"/>
                  <a:pt x="161291" y="104520"/>
                </a:cubicBezTo>
                <a:cubicBezTo>
                  <a:pt x="156973" y="104520"/>
                  <a:pt x="154813" y="101981"/>
                  <a:pt x="154813" y="97155"/>
                </a:cubicBezTo>
                <a:cubicBezTo>
                  <a:pt x="154813" y="94742"/>
                  <a:pt x="156973" y="92329"/>
                  <a:pt x="161291" y="92329"/>
                </a:cubicBezTo>
                <a:close/>
                <a:moveTo>
                  <a:pt x="161291" y="118999"/>
                </a:moveTo>
                <a:cubicBezTo>
                  <a:pt x="165736" y="118999"/>
                  <a:pt x="167894" y="121538"/>
                  <a:pt x="167894" y="126364"/>
                </a:cubicBezTo>
                <a:cubicBezTo>
                  <a:pt x="167894" y="128777"/>
                  <a:pt x="165736" y="133604"/>
                  <a:pt x="161291" y="133604"/>
                </a:cubicBezTo>
                <a:cubicBezTo>
                  <a:pt x="156973" y="133604"/>
                  <a:pt x="154813" y="128777"/>
                  <a:pt x="154813" y="126364"/>
                </a:cubicBezTo>
                <a:cubicBezTo>
                  <a:pt x="154813" y="121538"/>
                  <a:pt x="156973" y="118999"/>
                  <a:pt x="161291" y="118999"/>
                </a:cubicBezTo>
                <a:close/>
                <a:moveTo>
                  <a:pt x="161291" y="145795"/>
                </a:moveTo>
                <a:cubicBezTo>
                  <a:pt x="165736" y="145795"/>
                  <a:pt x="167894" y="150621"/>
                  <a:pt x="167894" y="153035"/>
                </a:cubicBezTo>
                <a:cubicBezTo>
                  <a:pt x="167894" y="157861"/>
                  <a:pt x="165736" y="160400"/>
                  <a:pt x="161291" y="160400"/>
                </a:cubicBezTo>
                <a:cubicBezTo>
                  <a:pt x="156973" y="160400"/>
                  <a:pt x="154813" y="157861"/>
                  <a:pt x="154813" y="153035"/>
                </a:cubicBezTo>
                <a:cubicBezTo>
                  <a:pt x="154813" y="150621"/>
                  <a:pt x="156973" y="145795"/>
                  <a:pt x="161291" y="145795"/>
                </a:cubicBezTo>
                <a:close/>
                <a:moveTo>
                  <a:pt x="161291" y="174879"/>
                </a:moveTo>
                <a:cubicBezTo>
                  <a:pt x="165736" y="174879"/>
                  <a:pt x="167894" y="177418"/>
                  <a:pt x="167894" y="182244"/>
                </a:cubicBezTo>
                <a:cubicBezTo>
                  <a:pt x="167894" y="184657"/>
                  <a:pt x="165736" y="189483"/>
                  <a:pt x="161291" y="189483"/>
                </a:cubicBezTo>
                <a:cubicBezTo>
                  <a:pt x="156973" y="189483"/>
                  <a:pt x="154813" y="184657"/>
                  <a:pt x="154813" y="182244"/>
                </a:cubicBezTo>
                <a:cubicBezTo>
                  <a:pt x="154813" y="177418"/>
                  <a:pt x="156973" y="174879"/>
                  <a:pt x="161291" y="174879"/>
                </a:cubicBezTo>
                <a:close/>
                <a:moveTo>
                  <a:pt x="137415" y="92329"/>
                </a:moveTo>
                <a:cubicBezTo>
                  <a:pt x="139573" y="92329"/>
                  <a:pt x="141732" y="94742"/>
                  <a:pt x="141732" y="97155"/>
                </a:cubicBezTo>
                <a:cubicBezTo>
                  <a:pt x="141732" y="101981"/>
                  <a:pt x="139573" y="104520"/>
                  <a:pt x="137415" y="104520"/>
                </a:cubicBezTo>
                <a:cubicBezTo>
                  <a:pt x="132969" y="104520"/>
                  <a:pt x="130811" y="101981"/>
                  <a:pt x="130811" y="97155"/>
                </a:cubicBezTo>
                <a:cubicBezTo>
                  <a:pt x="130811" y="94742"/>
                  <a:pt x="132969" y="92329"/>
                  <a:pt x="137415" y="92329"/>
                </a:cubicBezTo>
                <a:close/>
                <a:moveTo>
                  <a:pt x="137415" y="118999"/>
                </a:moveTo>
                <a:cubicBezTo>
                  <a:pt x="139573" y="118999"/>
                  <a:pt x="141732" y="121538"/>
                  <a:pt x="141732" y="126364"/>
                </a:cubicBezTo>
                <a:cubicBezTo>
                  <a:pt x="141732" y="128777"/>
                  <a:pt x="139573" y="133604"/>
                  <a:pt x="137415" y="133604"/>
                </a:cubicBezTo>
                <a:cubicBezTo>
                  <a:pt x="132969" y="133604"/>
                  <a:pt x="130811" y="128777"/>
                  <a:pt x="130811" y="126364"/>
                </a:cubicBezTo>
                <a:cubicBezTo>
                  <a:pt x="130811" y="121538"/>
                  <a:pt x="132969" y="118999"/>
                  <a:pt x="137415" y="118999"/>
                </a:cubicBezTo>
                <a:close/>
                <a:moveTo>
                  <a:pt x="137415" y="145795"/>
                </a:moveTo>
                <a:cubicBezTo>
                  <a:pt x="139573" y="145795"/>
                  <a:pt x="141732" y="150621"/>
                  <a:pt x="141732" y="153035"/>
                </a:cubicBezTo>
                <a:cubicBezTo>
                  <a:pt x="141732" y="157861"/>
                  <a:pt x="139573" y="160400"/>
                  <a:pt x="137415" y="160400"/>
                </a:cubicBezTo>
                <a:cubicBezTo>
                  <a:pt x="132969" y="160400"/>
                  <a:pt x="130811" y="157861"/>
                  <a:pt x="130811" y="153035"/>
                </a:cubicBezTo>
                <a:cubicBezTo>
                  <a:pt x="130811" y="150621"/>
                  <a:pt x="132969" y="145795"/>
                  <a:pt x="137415" y="145795"/>
                </a:cubicBezTo>
                <a:close/>
                <a:moveTo>
                  <a:pt x="137415" y="174879"/>
                </a:moveTo>
                <a:cubicBezTo>
                  <a:pt x="139573" y="174879"/>
                  <a:pt x="141732" y="177418"/>
                  <a:pt x="141732" y="182244"/>
                </a:cubicBezTo>
                <a:cubicBezTo>
                  <a:pt x="141732" y="184657"/>
                  <a:pt x="139573" y="189483"/>
                  <a:pt x="137415" y="189483"/>
                </a:cubicBezTo>
                <a:cubicBezTo>
                  <a:pt x="132969" y="189483"/>
                  <a:pt x="130811" y="184657"/>
                  <a:pt x="130811" y="182244"/>
                </a:cubicBezTo>
                <a:cubicBezTo>
                  <a:pt x="130811" y="177418"/>
                  <a:pt x="132969" y="174879"/>
                  <a:pt x="137415" y="174879"/>
                </a:cubicBezTo>
                <a:close/>
                <a:moveTo>
                  <a:pt x="65405" y="230758"/>
                </a:moveTo>
                <a:cubicBezTo>
                  <a:pt x="78486" y="230758"/>
                  <a:pt x="78486" y="230758"/>
                  <a:pt x="78486" y="230758"/>
                </a:cubicBezTo>
                <a:cubicBezTo>
                  <a:pt x="78486" y="208914"/>
                  <a:pt x="78486" y="208914"/>
                  <a:pt x="78486" y="208914"/>
                </a:cubicBezTo>
                <a:cubicBezTo>
                  <a:pt x="78486" y="206501"/>
                  <a:pt x="80646" y="201675"/>
                  <a:pt x="85091" y="201675"/>
                </a:cubicBezTo>
                <a:cubicBezTo>
                  <a:pt x="89409" y="201675"/>
                  <a:pt x="91567" y="206501"/>
                  <a:pt x="91567" y="208914"/>
                </a:cubicBezTo>
                <a:cubicBezTo>
                  <a:pt x="91567" y="230758"/>
                  <a:pt x="91567" y="230758"/>
                  <a:pt x="91567" y="230758"/>
                </a:cubicBezTo>
                <a:cubicBezTo>
                  <a:pt x="106807" y="230758"/>
                  <a:pt x="106807" y="230758"/>
                  <a:pt x="106807" y="230758"/>
                </a:cubicBezTo>
                <a:cubicBezTo>
                  <a:pt x="106807" y="104520"/>
                  <a:pt x="106807" y="104520"/>
                  <a:pt x="106807" y="104520"/>
                </a:cubicBezTo>
                <a:cubicBezTo>
                  <a:pt x="65405" y="104520"/>
                  <a:pt x="65405" y="104520"/>
                  <a:pt x="65405" y="104520"/>
                </a:cubicBezTo>
                <a:lnTo>
                  <a:pt x="65405" y="230758"/>
                </a:lnTo>
                <a:close/>
                <a:moveTo>
                  <a:pt x="87249" y="118999"/>
                </a:moveTo>
                <a:cubicBezTo>
                  <a:pt x="89409" y="118999"/>
                  <a:pt x="93727" y="121538"/>
                  <a:pt x="93727" y="126364"/>
                </a:cubicBezTo>
                <a:cubicBezTo>
                  <a:pt x="93727" y="128777"/>
                  <a:pt x="89409" y="133604"/>
                  <a:pt x="87249" y="133604"/>
                </a:cubicBezTo>
                <a:cubicBezTo>
                  <a:pt x="82805" y="133604"/>
                  <a:pt x="80646" y="128777"/>
                  <a:pt x="80646" y="126364"/>
                </a:cubicBezTo>
                <a:cubicBezTo>
                  <a:pt x="80646" y="121538"/>
                  <a:pt x="82805" y="118999"/>
                  <a:pt x="87249" y="118999"/>
                </a:cubicBezTo>
                <a:close/>
                <a:moveTo>
                  <a:pt x="87249" y="145795"/>
                </a:moveTo>
                <a:cubicBezTo>
                  <a:pt x="89409" y="145795"/>
                  <a:pt x="93727" y="150621"/>
                  <a:pt x="93727" y="153035"/>
                </a:cubicBezTo>
                <a:cubicBezTo>
                  <a:pt x="93727" y="157861"/>
                  <a:pt x="89409" y="160400"/>
                  <a:pt x="87249" y="160400"/>
                </a:cubicBezTo>
                <a:cubicBezTo>
                  <a:pt x="82805" y="160400"/>
                  <a:pt x="80646" y="157861"/>
                  <a:pt x="80646" y="153035"/>
                </a:cubicBezTo>
                <a:cubicBezTo>
                  <a:pt x="80646" y="150621"/>
                  <a:pt x="82805" y="145795"/>
                  <a:pt x="87249" y="145795"/>
                </a:cubicBezTo>
                <a:close/>
                <a:moveTo>
                  <a:pt x="87249" y="174879"/>
                </a:moveTo>
                <a:cubicBezTo>
                  <a:pt x="89409" y="174879"/>
                  <a:pt x="93727" y="177418"/>
                  <a:pt x="93727" y="182244"/>
                </a:cubicBezTo>
                <a:cubicBezTo>
                  <a:pt x="93727" y="184657"/>
                  <a:pt x="89409" y="189483"/>
                  <a:pt x="87249" y="189483"/>
                </a:cubicBezTo>
                <a:cubicBezTo>
                  <a:pt x="82805" y="189483"/>
                  <a:pt x="80646" y="184657"/>
                  <a:pt x="80646" y="182244"/>
                </a:cubicBezTo>
                <a:cubicBezTo>
                  <a:pt x="80646" y="177418"/>
                  <a:pt x="82805" y="174879"/>
                  <a:pt x="87249" y="174879"/>
                </a:cubicBezTo>
                <a:close/>
              </a:path>
            </a:pathLst>
          </a:custGeom>
          <a:solidFill>
            <a:srgbClr val="FFFFFF">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791" name="Freeform 791"/>
          <p:cNvSpPr/>
          <p:nvPr/>
        </p:nvSpPr>
        <p:spPr>
          <a:xfrm>
            <a:off x="5915938" y="1330105"/>
            <a:ext cx="853909" cy="1560108"/>
          </a:xfrm>
          <a:custGeom>
            <a:avLst/>
            <a:gdLst/>
            <a:ahLst/>
            <a:cxnLst/>
            <a:rect l="0" t="0" r="0" b="0"/>
            <a:pathLst>
              <a:path w="925068" h="1690117">
                <a:moveTo>
                  <a:pt x="329056" y="0"/>
                </a:moveTo>
                <a:lnTo>
                  <a:pt x="329056" y="0"/>
                </a:lnTo>
                <a:lnTo>
                  <a:pt x="0" y="1573276"/>
                </a:lnTo>
                <a:lnTo>
                  <a:pt x="546354" y="1690117"/>
                </a:lnTo>
                <a:lnTo>
                  <a:pt x="925068" y="13717"/>
                </a:lnTo>
                <a:lnTo>
                  <a:pt x="329056" y="0"/>
                </a:lnTo>
                <a:close/>
              </a:path>
            </a:pathLst>
          </a:custGeom>
          <a:solidFill>
            <a:srgbClr val="C00000">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792" name="Freeform 792"/>
          <p:cNvSpPr/>
          <p:nvPr/>
        </p:nvSpPr>
        <p:spPr>
          <a:xfrm>
            <a:off x="5825904" y="1895627"/>
            <a:ext cx="588031" cy="1010059"/>
          </a:xfrm>
          <a:custGeom>
            <a:avLst/>
            <a:gdLst/>
            <a:ahLst/>
            <a:cxnLst/>
            <a:rect l="0" t="0" r="0" b="0"/>
            <a:pathLst>
              <a:path w="637032" h="1094231">
                <a:moveTo>
                  <a:pt x="246380" y="0"/>
                </a:moveTo>
                <a:lnTo>
                  <a:pt x="637032" y="1094231"/>
                </a:lnTo>
                <a:lnTo>
                  <a:pt x="0" y="1068831"/>
                </a:lnTo>
                <a:lnTo>
                  <a:pt x="246380" y="0"/>
                </a:lnTo>
                <a:close/>
              </a:path>
            </a:pathLst>
          </a:custGeom>
          <a:solidFill>
            <a:srgbClr val="727272">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793" name="Freeform 793"/>
          <p:cNvSpPr/>
          <p:nvPr/>
        </p:nvSpPr>
        <p:spPr>
          <a:xfrm>
            <a:off x="5222401" y="1888595"/>
            <a:ext cx="852503" cy="1562921"/>
          </a:xfrm>
          <a:custGeom>
            <a:avLst/>
            <a:gdLst/>
            <a:ahLst/>
            <a:cxnLst/>
            <a:rect l="0" t="0" r="0" b="0"/>
            <a:pathLst>
              <a:path w="923544" h="1693164">
                <a:moveTo>
                  <a:pt x="328549" y="0"/>
                </a:moveTo>
                <a:lnTo>
                  <a:pt x="328549" y="0"/>
                </a:lnTo>
                <a:lnTo>
                  <a:pt x="0" y="1576196"/>
                </a:lnTo>
                <a:lnTo>
                  <a:pt x="545464" y="1693164"/>
                </a:lnTo>
                <a:lnTo>
                  <a:pt x="923544" y="13715"/>
                </a:lnTo>
                <a:lnTo>
                  <a:pt x="328549" y="0"/>
                </a:lnTo>
                <a:close/>
              </a:path>
            </a:pathLst>
          </a:custGeom>
          <a:solidFill>
            <a:srgbClr val="979797">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794" name="Freeform 794"/>
          <p:cNvSpPr/>
          <p:nvPr/>
        </p:nvSpPr>
        <p:spPr>
          <a:xfrm>
            <a:off x="5108453" y="2442859"/>
            <a:ext cx="586623" cy="1010060"/>
          </a:xfrm>
          <a:custGeom>
            <a:avLst/>
            <a:gdLst/>
            <a:ahLst/>
            <a:cxnLst/>
            <a:rect l="0" t="0" r="0" b="0"/>
            <a:pathLst>
              <a:path w="635507" h="1094232">
                <a:moveTo>
                  <a:pt x="245744" y="0"/>
                </a:moveTo>
                <a:lnTo>
                  <a:pt x="635507" y="1094232"/>
                </a:lnTo>
                <a:lnTo>
                  <a:pt x="0" y="1068832"/>
                </a:lnTo>
                <a:lnTo>
                  <a:pt x="245744" y="0"/>
                </a:lnTo>
                <a:close/>
              </a:path>
            </a:pathLst>
          </a:custGeom>
          <a:solidFill>
            <a:srgbClr val="228886">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795" name="Freeform 795"/>
          <p:cNvSpPr/>
          <p:nvPr/>
        </p:nvSpPr>
        <p:spPr>
          <a:xfrm>
            <a:off x="4475408" y="2434419"/>
            <a:ext cx="852503" cy="1560107"/>
          </a:xfrm>
          <a:custGeom>
            <a:avLst/>
            <a:gdLst/>
            <a:ahLst/>
            <a:cxnLst/>
            <a:rect l="0" t="0" r="0" b="0"/>
            <a:pathLst>
              <a:path w="923545" h="1690116">
                <a:moveTo>
                  <a:pt x="328550" y="0"/>
                </a:moveTo>
                <a:lnTo>
                  <a:pt x="328550" y="0"/>
                </a:lnTo>
                <a:lnTo>
                  <a:pt x="0" y="1573275"/>
                </a:lnTo>
                <a:lnTo>
                  <a:pt x="545465" y="1690116"/>
                </a:lnTo>
                <a:lnTo>
                  <a:pt x="923545" y="13715"/>
                </a:lnTo>
                <a:lnTo>
                  <a:pt x="328550" y="0"/>
                </a:lnTo>
                <a:close/>
              </a:path>
            </a:pathLst>
          </a:custGeom>
          <a:solidFill>
            <a:srgbClr val="33CCCC">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796" name="Freeform 796"/>
          <p:cNvSpPr/>
          <p:nvPr/>
        </p:nvSpPr>
        <p:spPr>
          <a:xfrm>
            <a:off x="4475408" y="2434419"/>
            <a:ext cx="852503" cy="1560107"/>
          </a:xfrm>
          <a:custGeom>
            <a:avLst/>
            <a:gdLst/>
            <a:ahLst/>
            <a:cxnLst/>
            <a:rect l="0" t="0" r="0" b="0"/>
            <a:pathLst>
              <a:path w="923545" h="1690116">
                <a:moveTo>
                  <a:pt x="328550" y="0"/>
                </a:moveTo>
                <a:lnTo>
                  <a:pt x="328550" y="0"/>
                </a:lnTo>
                <a:lnTo>
                  <a:pt x="0" y="1573275"/>
                </a:lnTo>
                <a:lnTo>
                  <a:pt x="545465" y="1690116"/>
                </a:lnTo>
                <a:lnTo>
                  <a:pt x="923545" y="13715"/>
                </a:lnTo>
                <a:lnTo>
                  <a:pt x="328550" y="0"/>
                </a:lnTo>
                <a:close/>
              </a:path>
            </a:pathLst>
          </a:custGeom>
          <a:noFill/>
          <a:ln w="12191" cap="flat" cmpd="sng">
            <a:solidFill>
              <a:srgbClr val="8D8D8D">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797" name="Freeform 797"/>
          <p:cNvSpPr/>
          <p:nvPr/>
        </p:nvSpPr>
        <p:spPr>
          <a:xfrm>
            <a:off x="4368491" y="3002754"/>
            <a:ext cx="588031" cy="1010060"/>
          </a:xfrm>
          <a:custGeom>
            <a:avLst/>
            <a:gdLst/>
            <a:ahLst/>
            <a:cxnLst/>
            <a:rect l="0" t="0" r="0" b="0"/>
            <a:pathLst>
              <a:path w="637032" h="1094232">
                <a:moveTo>
                  <a:pt x="246381" y="0"/>
                </a:moveTo>
                <a:lnTo>
                  <a:pt x="637032" y="1094232"/>
                </a:lnTo>
                <a:lnTo>
                  <a:pt x="0" y="1068832"/>
                </a:lnTo>
                <a:lnTo>
                  <a:pt x="246381" y="0"/>
                </a:lnTo>
                <a:close/>
              </a:path>
            </a:pathLst>
          </a:custGeom>
          <a:solidFill>
            <a:srgbClr val="A7A8A7">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798" name="Freeform 798"/>
          <p:cNvSpPr/>
          <p:nvPr/>
        </p:nvSpPr>
        <p:spPr>
          <a:xfrm>
            <a:off x="6572900" y="2348415"/>
            <a:ext cx="502217" cy="303863"/>
          </a:xfrm>
          <a:custGeom>
            <a:avLst/>
            <a:gdLst/>
            <a:ahLst/>
            <a:cxnLst/>
            <a:rect l="0" t="0" r="0" b="0"/>
            <a:pathLst>
              <a:path w="544068" h="329184">
                <a:moveTo>
                  <a:pt x="0" y="41021"/>
                </a:moveTo>
                <a:lnTo>
                  <a:pt x="403225" y="41021"/>
                </a:lnTo>
                <a:lnTo>
                  <a:pt x="403225" y="0"/>
                </a:lnTo>
                <a:lnTo>
                  <a:pt x="544068" y="164591"/>
                </a:lnTo>
                <a:lnTo>
                  <a:pt x="403225" y="329184"/>
                </a:lnTo>
                <a:lnTo>
                  <a:pt x="404242" y="160782"/>
                </a:lnTo>
                <a:lnTo>
                  <a:pt x="157099" y="160782"/>
                </a:lnTo>
                <a:lnTo>
                  <a:pt x="0" y="41021"/>
                </a:lnTo>
                <a:close/>
              </a:path>
            </a:pathLst>
          </a:custGeom>
          <a:solidFill>
            <a:srgbClr val="E1E1E1">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800" name="Freeform 800"/>
          <p:cNvSpPr/>
          <p:nvPr/>
        </p:nvSpPr>
        <p:spPr>
          <a:xfrm>
            <a:off x="6048178" y="2912720"/>
            <a:ext cx="528945" cy="305269"/>
          </a:xfrm>
          <a:custGeom>
            <a:avLst/>
            <a:gdLst/>
            <a:ahLst/>
            <a:cxnLst/>
            <a:rect l="0" t="0" r="0" b="0"/>
            <a:pathLst>
              <a:path w="573024" h="330708">
                <a:moveTo>
                  <a:pt x="0" y="41149"/>
                </a:moveTo>
                <a:lnTo>
                  <a:pt x="424687" y="41149"/>
                </a:lnTo>
                <a:lnTo>
                  <a:pt x="424687" y="0"/>
                </a:lnTo>
                <a:lnTo>
                  <a:pt x="573024" y="165355"/>
                </a:lnTo>
                <a:lnTo>
                  <a:pt x="424687" y="330708"/>
                </a:lnTo>
                <a:lnTo>
                  <a:pt x="425704" y="161544"/>
                </a:lnTo>
                <a:lnTo>
                  <a:pt x="165481" y="161544"/>
                </a:lnTo>
                <a:lnTo>
                  <a:pt x="0" y="41149"/>
                </a:lnTo>
                <a:close/>
              </a:path>
            </a:pathLst>
          </a:custGeom>
          <a:solidFill>
            <a:srgbClr val="E1E1E1">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801" name="Freeform 801"/>
          <p:cNvSpPr/>
          <p:nvPr/>
        </p:nvSpPr>
        <p:spPr>
          <a:xfrm>
            <a:off x="6440662" y="3063247"/>
            <a:ext cx="135051" cy="154745"/>
          </a:xfrm>
          <a:custGeom>
            <a:avLst/>
            <a:gdLst/>
            <a:ahLst/>
            <a:cxnLst/>
            <a:rect l="0" t="0" r="0" b="0"/>
            <a:pathLst>
              <a:path w="146305" h="167640">
                <a:moveTo>
                  <a:pt x="1017" y="0"/>
                </a:moveTo>
                <a:lnTo>
                  <a:pt x="146305" y="3811"/>
                </a:lnTo>
                <a:lnTo>
                  <a:pt x="0" y="167640"/>
                </a:lnTo>
                <a:lnTo>
                  <a:pt x="1017" y="0"/>
                </a:lnTo>
                <a:close/>
              </a:path>
            </a:pathLst>
          </a:custGeom>
          <a:solidFill>
            <a:srgbClr val="000000">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802" name="Freeform 802"/>
          <p:cNvSpPr/>
          <p:nvPr/>
        </p:nvSpPr>
        <p:spPr>
          <a:xfrm>
            <a:off x="5313133" y="3405629"/>
            <a:ext cx="531760" cy="303863"/>
          </a:xfrm>
          <a:custGeom>
            <a:avLst/>
            <a:gdLst/>
            <a:ahLst/>
            <a:cxnLst/>
            <a:rect l="0" t="0" r="0" b="0"/>
            <a:pathLst>
              <a:path w="576073" h="329184">
                <a:moveTo>
                  <a:pt x="0" y="41021"/>
                </a:moveTo>
                <a:lnTo>
                  <a:pt x="426974" y="41021"/>
                </a:lnTo>
                <a:lnTo>
                  <a:pt x="426974" y="0"/>
                </a:lnTo>
                <a:lnTo>
                  <a:pt x="576073" y="164591"/>
                </a:lnTo>
                <a:lnTo>
                  <a:pt x="426974" y="329184"/>
                </a:lnTo>
                <a:lnTo>
                  <a:pt x="427991" y="160782"/>
                </a:lnTo>
                <a:lnTo>
                  <a:pt x="166371" y="160782"/>
                </a:lnTo>
                <a:lnTo>
                  <a:pt x="0" y="41021"/>
                </a:lnTo>
                <a:close/>
              </a:path>
            </a:pathLst>
          </a:custGeom>
          <a:solidFill>
            <a:srgbClr val="E1E1E1">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803" name="Freeform 803"/>
          <p:cNvSpPr/>
          <p:nvPr/>
        </p:nvSpPr>
        <p:spPr>
          <a:xfrm>
            <a:off x="5707714" y="3589306"/>
            <a:ext cx="135051" cy="154745"/>
          </a:xfrm>
          <a:custGeom>
            <a:avLst/>
            <a:gdLst/>
            <a:ahLst/>
            <a:cxnLst/>
            <a:rect l="0" t="0" r="0" b="0"/>
            <a:pathLst>
              <a:path w="146304" h="167640">
                <a:moveTo>
                  <a:pt x="1017" y="0"/>
                </a:moveTo>
                <a:lnTo>
                  <a:pt x="146304" y="3809"/>
                </a:lnTo>
                <a:lnTo>
                  <a:pt x="0" y="167640"/>
                </a:lnTo>
                <a:lnTo>
                  <a:pt x="1017" y="0"/>
                </a:lnTo>
                <a:close/>
              </a:path>
            </a:pathLst>
          </a:custGeom>
          <a:solidFill>
            <a:srgbClr val="000000">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807" name="Freeform 807"/>
          <p:cNvSpPr/>
          <p:nvPr/>
        </p:nvSpPr>
        <p:spPr>
          <a:xfrm>
            <a:off x="4057599" y="3125143"/>
            <a:ext cx="340439" cy="340439"/>
          </a:xfrm>
          <a:custGeom>
            <a:avLst/>
            <a:gdLst/>
            <a:ahLst/>
            <a:cxnLst/>
            <a:rect l="0" t="0" r="0" b="0"/>
            <a:pathLst>
              <a:path w="368809" h="368808">
                <a:moveTo>
                  <a:pt x="184404" y="0"/>
                </a:moveTo>
                <a:cubicBezTo>
                  <a:pt x="82169" y="0"/>
                  <a:pt x="0" y="82169"/>
                  <a:pt x="0" y="184405"/>
                </a:cubicBezTo>
                <a:cubicBezTo>
                  <a:pt x="0" y="286005"/>
                  <a:pt x="82169" y="368808"/>
                  <a:pt x="184404" y="368808"/>
                </a:cubicBezTo>
                <a:cubicBezTo>
                  <a:pt x="286004" y="368808"/>
                  <a:pt x="368809" y="286005"/>
                  <a:pt x="368809" y="184405"/>
                </a:cubicBezTo>
                <a:cubicBezTo>
                  <a:pt x="368809" y="82169"/>
                  <a:pt x="286004" y="0"/>
                  <a:pt x="184404" y="0"/>
                </a:cubicBezTo>
                <a:close/>
                <a:moveTo>
                  <a:pt x="184404" y="268732"/>
                </a:moveTo>
                <a:cubicBezTo>
                  <a:pt x="92203" y="268732"/>
                  <a:pt x="92203" y="268732"/>
                  <a:pt x="92203" y="268732"/>
                </a:cubicBezTo>
                <a:cubicBezTo>
                  <a:pt x="87884" y="268732"/>
                  <a:pt x="84328" y="265050"/>
                  <a:pt x="84328" y="260731"/>
                </a:cubicBezTo>
                <a:cubicBezTo>
                  <a:pt x="84328" y="256413"/>
                  <a:pt x="87884" y="253493"/>
                  <a:pt x="92203" y="253493"/>
                </a:cubicBezTo>
                <a:cubicBezTo>
                  <a:pt x="184404" y="253493"/>
                  <a:pt x="184404" y="253493"/>
                  <a:pt x="184404" y="253493"/>
                </a:cubicBezTo>
                <a:cubicBezTo>
                  <a:pt x="188722" y="253493"/>
                  <a:pt x="191644" y="256413"/>
                  <a:pt x="191644" y="260731"/>
                </a:cubicBezTo>
                <a:cubicBezTo>
                  <a:pt x="191644" y="265050"/>
                  <a:pt x="188722" y="268732"/>
                  <a:pt x="184404" y="268732"/>
                </a:cubicBezTo>
                <a:close/>
                <a:moveTo>
                  <a:pt x="281687" y="266574"/>
                </a:moveTo>
                <a:cubicBezTo>
                  <a:pt x="280162" y="267970"/>
                  <a:pt x="278003" y="268732"/>
                  <a:pt x="276606" y="268732"/>
                </a:cubicBezTo>
                <a:cubicBezTo>
                  <a:pt x="274447" y="268732"/>
                  <a:pt x="272288" y="267970"/>
                  <a:pt x="270891" y="266574"/>
                </a:cubicBezTo>
                <a:cubicBezTo>
                  <a:pt x="200915" y="195962"/>
                  <a:pt x="200915" y="195962"/>
                  <a:pt x="200915" y="195962"/>
                </a:cubicBezTo>
                <a:cubicBezTo>
                  <a:pt x="174372" y="223267"/>
                  <a:pt x="174372" y="223267"/>
                  <a:pt x="174372" y="223267"/>
                </a:cubicBezTo>
                <a:cubicBezTo>
                  <a:pt x="174372" y="223267"/>
                  <a:pt x="174372" y="223267"/>
                  <a:pt x="174372" y="223267"/>
                </a:cubicBezTo>
                <a:cubicBezTo>
                  <a:pt x="177166" y="226188"/>
                  <a:pt x="177166" y="231268"/>
                  <a:pt x="174372" y="234062"/>
                </a:cubicBezTo>
                <a:cubicBezTo>
                  <a:pt x="172847" y="235586"/>
                  <a:pt x="170688" y="236220"/>
                  <a:pt x="168529" y="236220"/>
                </a:cubicBezTo>
                <a:cubicBezTo>
                  <a:pt x="166371" y="236220"/>
                  <a:pt x="164974" y="235586"/>
                  <a:pt x="163577" y="234062"/>
                </a:cubicBezTo>
                <a:cubicBezTo>
                  <a:pt x="108712" y="180087"/>
                  <a:pt x="108712" y="180087"/>
                  <a:pt x="108712" y="180087"/>
                </a:cubicBezTo>
                <a:cubicBezTo>
                  <a:pt x="105919" y="177165"/>
                  <a:pt x="105919" y="172213"/>
                  <a:pt x="108712" y="169292"/>
                </a:cubicBezTo>
                <a:cubicBezTo>
                  <a:pt x="111634" y="165736"/>
                  <a:pt x="116713" y="165736"/>
                  <a:pt x="119634" y="169292"/>
                </a:cubicBezTo>
                <a:cubicBezTo>
                  <a:pt x="185166" y="103759"/>
                  <a:pt x="185166" y="103759"/>
                  <a:pt x="185166" y="103759"/>
                </a:cubicBezTo>
                <a:cubicBezTo>
                  <a:pt x="182246" y="100838"/>
                  <a:pt x="182246" y="95758"/>
                  <a:pt x="185166" y="92964"/>
                </a:cubicBezTo>
                <a:cubicBezTo>
                  <a:pt x="187960" y="90044"/>
                  <a:pt x="193041" y="90044"/>
                  <a:pt x="195962" y="92964"/>
                </a:cubicBezTo>
                <a:cubicBezTo>
                  <a:pt x="249937" y="146939"/>
                  <a:pt x="249937" y="146939"/>
                  <a:pt x="249937" y="146939"/>
                </a:cubicBezTo>
                <a:cubicBezTo>
                  <a:pt x="253493" y="150495"/>
                  <a:pt x="253493" y="154813"/>
                  <a:pt x="249937" y="158496"/>
                </a:cubicBezTo>
                <a:cubicBezTo>
                  <a:pt x="248540" y="159894"/>
                  <a:pt x="247016" y="160656"/>
                  <a:pt x="244856" y="160656"/>
                </a:cubicBezTo>
                <a:cubicBezTo>
                  <a:pt x="242697" y="160656"/>
                  <a:pt x="240538" y="159894"/>
                  <a:pt x="239141" y="158496"/>
                </a:cubicBezTo>
                <a:cubicBezTo>
                  <a:pt x="212472" y="185167"/>
                  <a:pt x="212472" y="185167"/>
                  <a:pt x="212472" y="185167"/>
                </a:cubicBezTo>
                <a:cubicBezTo>
                  <a:pt x="212472" y="185167"/>
                  <a:pt x="212472" y="185167"/>
                  <a:pt x="212472" y="185167"/>
                </a:cubicBezTo>
                <a:cubicBezTo>
                  <a:pt x="281687" y="255779"/>
                  <a:pt x="281687" y="255779"/>
                  <a:pt x="281687" y="255779"/>
                </a:cubicBezTo>
                <a:cubicBezTo>
                  <a:pt x="284481" y="258573"/>
                  <a:pt x="284481" y="263652"/>
                  <a:pt x="281687" y="266574"/>
                </a:cubicBezTo>
                <a:close/>
                <a:moveTo>
                  <a:pt x="228347" y="146939"/>
                </a:moveTo>
                <a:cubicBezTo>
                  <a:pt x="163577" y="212471"/>
                  <a:pt x="163577" y="212471"/>
                  <a:pt x="163577" y="212471"/>
                </a:cubicBezTo>
                <a:cubicBezTo>
                  <a:pt x="130429" y="180087"/>
                  <a:pt x="130429" y="180087"/>
                  <a:pt x="130429" y="180087"/>
                </a:cubicBezTo>
                <a:cubicBezTo>
                  <a:pt x="195962" y="114555"/>
                  <a:pt x="195962" y="114555"/>
                  <a:pt x="195962" y="114555"/>
                </a:cubicBezTo>
                <a:lnTo>
                  <a:pt x="228347" y="146939"/>
                </a:lnTo>
                <a:close/>
              </a:path>
            </a:pathLst>
          </a:custGeom>
          <a:solidFill>
            <a:srgbClr val="FFFFFF">
              <a:alpha val="100000"/>
            </a:srgbClr>
          </a:solidFill>
          <a:ln w="9144">
            <a:noFill/>
          </a:ln>
        </p:spPr>
        <p:style>
          <a:lnRef idx="2">
            <a:schemeClr val="accent1">
              <a:shade val="50000"/>
            </a:schemeClr>
          </a:lnRef>
          <a:fillRef idx="1">
            <a:schemeClr val="accent1"/>
          </a:fillRef>
          <a:effectRef idx="0">
            <a:schemeClr val="accent1"/>
          </a:effectRef>
          <a:fontRef idx="minor">
            <a:schemeClr val="lt1"/>
          </a:fontRef>
        </p:style>
      </p:sp>
      <p:sp>
        <p:nvSpPr>
          <p:cNvPr id="808" name="Freeform 808"/>
          <p:cNvSpPr/>
          <p:nvPr/>
        </p:nvSpPr>
        <p:spPr>
          <a:xfrm>
            <a:off x="4808810" y="2538523"/>
            <a:ext cx="340437" cy="339031"/>
          </a:xfrm>
          <a:custGeom>
            <a:avLst/>
            <a:gdLst/>
            <a:ahLst/>
            <a:cxnLst/>
            <a:rect l="0" t="0" r="0" b="0"/>
            <a:pathLst>
              <a:path w="368807" h="367283">
                <a:moveTo>
                  <a:pt x="184404" y="98932"/>
                </a:moveTo>
                <a:cubicBezTo>
                  <a:pt x="164973" y="98932"/>
                  <a:pt x="149860" y="114807"/>
                  <a:pt x="149860" y="133476"/>
                </a:cubicBezTo>
                <a:cubicBezTo>
                  <a:pt x="149860" y="152781"/>
                  <a:pt x="164973" y="167894"/>
                  <a:pt x="184404" y="167894"/>
                </a:cubicBezTo>
                <a:cubicBezTo>
                  <a:pt x="203073" y="167894"/>
                  <a:pt x="218948" y="152781"/>
                  <a:pt x="218948" y="133476"/>
                </a:cubicBezTo>
                <a:cubicBezTo>
                  <a:pt x="218948" y="114807"/>
                  <a:pt x="203073" y="98932"/>
                  <a:pt x="184404" y="98932"/>
                </a:cubicBezTo>
                <a:close/>
                <a:moveTo>
                  <a:pt x="184404" y="126238"/>
                </a:moveTo>
                <a:cubicBezTo>
                  <a:pt x="180086" y="126238"/>
                  <a:pt x="176530" y="129158"/>
                  <a:pt x="176530" y="133476"/>
                </a:cubicBezTo>
                <a:cubicBezTo>
                  <a:pt x="176530" y="137795"/>
                  <a:pt x="172846" y="141351"/>
                  <a:pt x="168529" y="141351"/>
                </a:cubicBezTo>
                <a:cubicBezTo>
                  <a:pt x="164211" y="141351"/>
                  <a:pt x="161289" y="137795"/>
                  <a:pt x="161289" y="133476"/>
                </a:cubicBezTo>
                <a:cubicBezTo>
                  <a:pt x="161289" y="121284"/>
                  <a:pt x="171450" y="110489"/>
                  <a:pt x="184404" y="110489"/>
                </a:cubicBezTo>
                <a:cubicBezTo>
                  <a:pt x="188721" y="110489"/>
                  <a:pt x="191643" y="114045"/>
                  <a:pt x="191643" y="118363"/>
                </a:cubicBezTo>
                <a:cubicBezTo>
                  <a:pt x="191643" y="122682"/>
                  <a:pt x="188721" y="126238"/>
                  <a:pt x="184404" y="126238"/>
                </a:cubicBezTo>
                <a:close/>
                <a:moveTo>
                  <a:pt x="184404" y="0"/>
                </a:moveTo>
                <a:cubicBezTo>
                  <a:pt x="82169" y="0"/>
                  <a:pt x="0" y="81788"/>
                  <a:pt x="0" y="183641"/>
                </a:cubicBezTo>
                <a:cubicBezTo>
                  <a:pt x="0" y="284733"/>
                  <a:pt x="82169" y="367283"/>
                  <a:pt x="184404" y="367283"/>
                </a:cubicBezTo>
                <a:cubicBezTo>
                  <a:pt x="286004" y="367283"/>
                  <a:pt x="368807" y="284733"/>
                  <a:pt x="368807" y="183641"/>
                </a:cubicBezTo>
                <a:cubicBezTo>
                  <a:pt x="368807" y="81788"/>
                  <a:pt x="286004" y="0"/>
                  <a:pt x="184404" y="0"/>
                </a:cubicBezTo>
                <a:close/>
                <a:moveTo>
                  <a:pt x="191643" y="182880"/>
                </a:moveTo>
                <a:cubicBezTo>
                  <a:pt x="191643" y="275463"/>
                  <a:pt x="191643" y="275463"/>
                  <a:pt x="191643" y="275463"/>
                </a:cubicBezTo>
                <a:cubicBezTo>
                  <a:pt x="191643" y="279781"/>
                  <a:pt x="188721" y="282575"/>
                  <a:pt x="184404" y="282575"/>
                </a:cubicBezTo>
                <a:cubicBezTo>
                  <a:pt x="180086" y="282575"/>
                  <a:pt x="176530" y="279781"/>
                  <a:pt x="176530" y="275463"/>
                </a:cubicBezTo>
                <a:cubicBezTo>
                  <a:pt x="176530" y="182880"/>
                  <a:pt x="176530" y="182880"/>
                  <a:pt x="176530" y="182880"/>
                </a:cubicBezTo>
                <a:cubicBezTo>
                  <a:pt x="152654" y="179324"/>
                  <a:pt x="133985" y="158495"/>
                  <a:pt x="133985" y="133476"/>
                </a:cubicBezTo>
                <a:cubicBezTo>
                  <a:pt x="133985" y="106171"/>
                  <a:pt x="156337" y="83946"/>
                  <a:pt x="184404" y="83946"/>
                </a:cubicBezTo>
                <a:cubicBezTo>
                  <a:pt x="211836" y="83946"/>
                  <a:pt x="234061" y="106171"/>
                  <a:pt x="234061" y="133476"/>
                </a:cubicBezTo>
                <a:cubicBezTo>
                  <a:pt x="234061" y="158495"/>
                  <a:pt x="216154" y="179324"/>
                  <a:pt x="191643" y="182880"/>
                </a:cubicBezTo>
                <a:close/>
              </a:path>
            </a:pathLst>
          </a:custGeom>
          <a:solidFill>
            <a:srgbClr val="FFFFFF">
              <a:alpha val="100000"/>
            </a:srgbClr>
          </a:solidFill>
          <a:ln w="9144">
            <a:noFill/>
          </a:ln>
        </p:spPr>
        <p:style>
          <a:lnRef idx="2">
            <a:schemeClr val="accent1">
              <a:shade val="50000"/>
            </a:schemeClr>
          </a:lnRef>
          <a:fillRef idx="1">
            <a:schemeClr val="accent1"/>
          </a:fillRef>
          <a:effectRef idx="0">
            <a:schemeClr val="accent1"/>
          </a:effectRef>
          <a:fontRef idx="minor">
            <a:schemeClr val="lt1"/>
          </a:fontRef>
        </p:style>
      </p:sp>
      <p:sp>
        <p:nvSpPr>
          <p:cNvPr id="809" name="Freeform 809"/>
          <p:cNvSpPr/>
          <p:nvPr/>
        </p:nvSpPr>
        <p:spPr>
          <a:xfrm>
            <a:off x="5544553" y="2020831"/>
            <a:ext cx="340439" cy="340439"/>
          </a:xfrm>
          <a:custGeom>
            <a:avLst/>
            <a:gdLst/>
            <a:ahLst/>
            <a:cxnLst/>
            <a:rect l="0" t="0" r="0" b="0"/>
            <a:pathLst>
              <a:path w="368809" h="368808">
                <a:moveTo>
                  <a:pt x="258573" y="131064"/>
                </a:moveTo>
                <a:cubicBezTo>
                  <a:pt x="269368" y="141858"/>
                  <a:pt x="269368" y="141858"/>
                  <a:pt x="269368" y="141858"/>
                </a:cubicBezTo>
                <a:cubicBezTo>
                  <a:pt x="236982" y="174370"/>
                  <a:pt x="236982" y="174370"/>
                  <a:pt x="236982" y="174370"/>
                </a:cubicBezTo>
                <a:cubicBezTo>
                  <a:pt x="225425" y="163576"/>
                  <a:pt x="225425" y="163576"/>
                  <a:pt x="225425" y="163576"/>
                </a:cubicBezTo>
                <a:lnTo>
                  <a:pt x="258573" y="131064"/>
                </a:lnTo>
                <a:close/>
                <a:moveTo>
                  <a:pt x="156337" y="233426"/>
                </a:moveTo>
                <a:cubicBezTo>
                  <a:pt x="151257" y="249173"/>
                  <a:pt x="151257" y="249173"/>
                  <a:pt x="151257" y="249173"/>
                </a:cubicBezTo>
                <a:cubicBezTo>
                  <a:pt x="167132" y="244220"/>
                  <a:pt x="167132" y="244220"/>
                  <a:pt x="167132" y="244220"/>
                </a:cubicBezTo>
                <a:cubicBezTo>
                  <a:pt x="225425" y="185165"/>
                  <a:pt x="225425" y="185165"/>
                  <a:pt x="225425" y="185165"/>
                </a:cubicBezTo>
                <a:cubicBezTo>
                  <a:pt x="214630" y="174370"/>
                  <a:pt x="214630" y="174370"/>
                  <a:pt x="214630" y="174370"/>
                </a:cubicBezTo>
                <a:lnTo>
                  <a:pt x="156337" y="233426"/>
                </a:lnTo>
                <a:close/>
                <a:moveTo>
                  <a:pt x="368809" y="184403"/>
                </a:moveTo>
                <a:cubicBezTo>
                  <a:pt x="368809" y="286003"/>
                  <a:pt x="286005" y="368808"/>
                  <a:pt x="184405" y="368808"/>
                </a:cubicBezTo>
                <a:cubicBezTo>
                  <a:pt x="82169" y="368808"/>
                  <a:pt x="0" y="286003"/>
                  <a:pt x="0" y="184403"/>
                </a:cubicBezTo>
                <a:cubicBezTo>
                  <a:pt x="0" y="82169"/>
                  <a:pt x="82169" y="0"/>
                  <a:pt x="184405" y="0"/>
                </a:cubicBezTo>
                <a:cubicBezTo>
                  <a:pt x="286005" y="0"/>
                  <a:pt x="368809" y="82169"/>
                  <a:pt x="368809" y="184403"/>
                </a:cubicBezTo>
                <a:close/>
                <a:moveTo>
                  <a:pt x="102998" y="235584"/>
                </a:moveTo>
                <a:cubicBezTo>
                  <a:pt x="102998" y="234060"/>
                  <a:pt x="105918" y="231902"/>
                  <a:pt x="110237" y="229743"/>
                </a:cubicBezTo>
                <a:cubicBezTo>
                  <a:pt x="131826" y="219709"/>
                  <a:pt x="144018" y="203834"/>
                  <a:pt x="139700" y="189483"/>
                </a:cubicBezTo>
                <a:cubicBezTo>
                  <a:pt x="137542" y="180085"/>
                  <a:pt x="126112" y="164210"/>
                  <a:pt x="75693" y="168528"/>
                </a:cubicBezTo>
                <a:cubicBezTo>
                  <a:pt x="72010" y="169290"/>
                  <a:pt x="68454" y="172846"/>
                  <a:pt x="69216" y="177164"/>
                </a:cubicBezTo>
                <a:cubicBezTo>
                  <a:pt x="69216" y="181483"/>
                  <a:pt x="72772" y="184403"/>
                  <a:pt x="77089" y="184403"/>
                </a:cubicBezTo>
                <a:cubicBezTo>
                  <a:pt x="112395" y="180847"/>
                  <a:pt x="123953" y="188721"/>
                  <a:pt x="125349" y="193802"/>
                </a:cubicBezTo>
                <a:cubicBezTo>
                  <a:pt x="126747" y="198754"/>
                  <a:pt x="118873" y="208914"/>
                  <a:pt x="104394" y="215391"/>
                </a:cubicBezTo>
                <a:cubicBezTo>
                  <a:pt x="93599" y="220471"/>
                  <a:pt x="88647" y="226948"/>
                  <a:pt x="87885" y="234822"/>
                </a:cubicBezTo>
                <a:cubicBezTo>
                  <a:pt x="86487" y="247777"/>
                  <a:pt x="101600" y="258571"/>
                  <a:pt x="102998" y="259333"/>
                </a:cubicBezTo>
                <a:cubicBezTo>
                  <a:pt x="104394" y="260731"/>
                  <a:pt x="105918" y="260731"/>
                  <a:pt x="107316" y="260731"/>
                </a:cubicBezTo>
                <a:cubicBezTo>
                  <a:pt x="109474" y="260731"/>
                  <a:pt x="112395" y="260095"/>
                  <a:pt x="113793" y="257937"/>
                </a:cubicBezTo>
                <a:cubicBezTo>
                  <a:pt x="115951" y="254253"/>
                  <a:pt x="115317" y="249173"/>
                  <a:pt x="111634" y="247014"/>
                </a:cubicBezTo>
                <a:cubicBezTo>
                  <a:pt x="108712" y="244856"/>
                  <a:pt x="102998" y="239140"/>
                  <a:pt x="102998" y="235584"/>
                </a:cubicBezTo>
                <a:close/>
                <a:moveTo>
                  <a:pt x="288163" y="141858"/>
                </a:moveTo>
                <a:cubicBezTo>
                  <a:pt x="288163" y="139700"/>
                  <a:pt x="286639" y="138302"/>
                  <a:pt x="285243" y="136906"/>
                </a:cubicBezTo>
                <a:cubicBezTo>
                  <a:pt x="263653" y="114553"/>
                  <a:pt x="263653" y="114553"/>
                  <a:pt x="263653" y="114553"/>
                </a:cubicBezTo>
                <a:cubicBezTo>
                  <a:pt x="260731" y="111633"/>
                  <a:pt x="255779" y="111633"/>
                  <a:pt x="252857" y="114553"/>
                </a:cubicBezTo>
                <a:cubicBezTo>
                  <a:pt x="209678" y="158495"/>
                  <a:pt x="209678" y="158495"/>
                  <a:pt x="209678" y="158495"/>
                </a:cubicBezTo>
                <a:cubicBezTo>
                  <a:pt x="144018" y="223265"/>
                  <a:pt x="144018" y="223265"/>
                  <a:pt x="144018" y="223265"/>
                </a:cubicBezTo>
                <a:cubicBezTo>
                  <a:pt x="143384" y="224027"/>
                  <a:pt x="142622" y="225425"/>
                  <a:pt x="142622" y="226187"/>
                </a:cubicBezTo>
                <a:cubicBezTo>
                  <a:pt x="131826" y="259333"/>
                  <a:pt x="131826" y="259333"/>
                  <a:pt x="131826" y="259333"/>
                </a:cubicBezTo>
                <a:cubicBezTo>
                  <a:pt x="130430" y="262254"/>
                  <a:pt x="131064" y="265048"/>
                  <a:pt x="133224" y="267208"/>
                </a:cubicBezTo>
                <a:cubicBezTo>
                  <a:pt x="134748" y="268732"/>
                  <a:pt x="136906" y="269366"/>
                  <a:pt x="139066" y="269366"/>
                </a:cubicBezTo>
                <a:cubicBezTo>
                  <a:pt x="139700" y="269366"/>
                  <a:pt x="140462" y="269366"/>
                  <a:pt x="141224" y="268732"/>
                </a:cubicBezTo>
                <a:cubicBezTo>
                  <a:pt x="173610" y="257937"/>
                  <a:pt x="173610" y="257937"/>
                  <a:pt x="173610" y="257937"/>
                </a:cubicBezTo>
                <a:cubicBezTo>
                  <a:pt x="175006" y="257937"/>
                  <a:pt x="175768" y="257175"/>
                  <a:pt x="177166" y="256413"/>
                </a:cubicBezTo>
                <a:cubicBezTo>
                  <a:pt x="242062" y="190881"/>
                  <a:pt x="242062" y="190881"/>
                  <a:pt x="242062" y="190881"/>
                </a:cubicBezTo>
                <a:cubicBezTo>
                  <a:pt x="285243" y="147701"/>
                  <a:pt x="285243" y="147701"/>
                  <a:pt x="285243" y="147701"/>
                </a:cubicBezTo>
                <a:cubicBezTo>
                  <a:pt x="286639" y="146177"/>
                  <a:pt x="288163" y="144018"/>
                  <a:pt x="288163" y="141858"/>
                </a:cubicBezTo>
                <a:close/>
              </a:path>
            </a:pathLst>
          </a:custGeom>
          <a:solidFill>
            <a:srgbClr val="FFFFFF">
              <a:alpha val="100000"/>
            </a:srgbClr>
          </a:solidFill>
          <a:ln w="9144">
            <a:noFill/>
          </a:ln>
        </p:spPr>
        <p:style>
          <a:lnRef idx="2">
            <a:schemeClr val="accent1">
              <a:shade val="50000"/>
            </a:schemeClr>
          </a:lnRef>
          <a:fillRef idx="1">
            <a:schemeClr val="accent1"/>
          </a:fillRef>
          <a:effectRef idx="0">
            <a:schemeClr val="accent1"/>
          </a:effectRef>
          <a:fontRef idx="minor">
            <a:schemeClr val="lt1"/>
          </a:fontRef>
        </p:style>
      </p:sp>
      <p:sp>
        <p:nvSpPr>
          <p:cNvPr id="810" name="Freeform 810"/>
          <p:cNvSpPr/>
          <p:nvPr/>
        </p:nvSpPr>
        <p:spPr>
          <a:xfrm>
            <a:off x="3508957" y="3905900"/>
            <a:ext cx="56271" cy="49239"/>
          </a:xfrm>
          <a:custGeom>
            <a:avLst/>
            <a:gdLst/>
            <a:ahLst/>
            <a:cxnLst/>
            <a:rect l="0" t="0" r="0" b="0"/>
            <a:pathLst>
              <a:path w="60959" h="53341">
                <a:moveTo>
                  <a:pt x="36575" y="2160"/>
                </a:moveTo>
                <a:cubicBezTo>
                  <a:pt x="35178" y="1525"/>
                  <a:pt x="31496" y="0"/>
                  <a:pt x="30861" y="0"/>
                </a:cubicBezTo>
                <a:cubicBezTo>
                  <a:pt x="29463" y="0"/>
                  <a:pt x="26543" y="1525"/>
                  <a:pt x="24384" y="2160"/>
                </a:cubicBezTo>
                <a:cubicBezTo>
                  <a:pt x="20828" y="4445"/>
                  <a:pt x="16509" y="6604"/>
                  <a:pt x="11430" y="6604"/>
                </a:cubicBezTo>
                <a:cubicBezTo>
                  <a:pt x="10033" y="6604"/>
                  <a:pt x="8636" y="6604"/>
                  <a:pt x="7874" y="6604"/>
                </a:cubicBezTo>
                <a:cubicBezTo>
                  <a:pt x="4318" y="5081"/>
                  <a:pt x="2159" y="3684"/>
                  <a:pt x="0" y="1525"/>
                </a:cubicBezTo>
                <a:cubicBezTo>
                  <a:pt x="0" y="53341"/>
                  <a:pt x="0" y="53341"/>
                  <a:pt x="0" y="53341"/>
                </a:cubicBezTo>
                <a:cubicBezTo>
                  <a:pt x="26543" y="37212"/>
                  <a:pt x="26543" y="37212"/>
                  <a:pt x="26543" y="37212"/>
                </a:cubicBezTo>
                <a:cubicBezTo>
                  <a:pt x="29463" y="35814"/>
                  <a:pt x="32258" y="35814"/>
                  <a:pt x="34416" y="37212"/>
                </a:cubicBezTo>
                <a:cubicBezTo>
                  <a:pt x="60959" y="53341"/>
                  <a:pt x="60959" y="53341"/>
                  <a:pt x="60959" y="53341"/>
                </a:cubicBezTo>
                <a:cubicBezTo>
                  <a:pt x="60959" y="1525"/>
                  <a:pt x="60959" y="1525"/>
                  <a:pt x="60959" y="1525"/>
                </a:cubicBezTo>
                <a:cubicBezTo>
                  <a:pt x="58800" y="3684"/>
                  <a:pt x="56641" y="5081"/>
                  <a:pt x="53847" y="6604"/>
                </a:cubicBezTo>
                <a:cubicBezTo>
                  <a:pt x="47371" y="8001"/>
                  <a:pt x="41656" y="5081"/>
                  <a:pt x="36575" y="2160"/>
                </a:cubicBezTo>
                <a:close/>
              </a:path>
            </a:pathLst>
          </a:custGeom>
          <a:solidFill>
            <a:srgbClr val="FFFFFF">
              <a:alpha val="100000"/>
            </a:srgbClr>
          </a:solidFill>
          <a:ln w="9144">
            <a:noFill/>
          </a:ln>
        </p:spPr>
        <p:style>
          <a:lnRef idx="2">
            <a:schemeClr val="accent1">
              <a:shade val="50000"/>
            </a:schemeClr>
          </a:lnRef>
          <a:fillRef idx="1">
            <a:schemeClr val="accent1"/>
          </a:fillRef>
          <a:effectRef idx="0">
            <a:schemeClr val="accent1"/>
          </a:effectRef>
          <a:fontRef idx="minor">
            <a:schemeClr val="lt1"/>
          </a:fontRef>
        </p:style>
      </p:sp>
      <p:sp>
        <p:nvSpPr>
          <p:cNvPr id="811" name="Freeform 811"/>
          <p:cNvSpPr/>
          <p:nvPr/>
        </p:nvSpPr>
        <p:spPr>
          <a:xfrm>
            <a:off x="3470973" y="3766630"/>
            <a:ext cx="132236" cy="132236"/>
          </a:xfrm>
          <a:custGeom>
            <a:avLst/>
            <a:gdLst/>
            <a:ahLst/>
            <a:cxnLst/>
            <a:rect l="0" t="0" r="0" b="0"/>
            <a:pathLst>
              <a:path w="143256" h="143256">
                <a:moveTo>
                  <a:pt x="136016" y="71628"/>
                </a:moveTo>
                <a:cubicBezTo>
                  <a:pt x="136016" y="66547"/>
                  <a:pt x="138176" y="62229"/>
                  <a:pt x="140335" y="58547"/>
                </a:cubicBezTo>
                <a:cubicBezTo>
                  <a:pt x="141097" y="56388"/>
                  <a:pt x="143256" y="53594"/>
                  <a:pt x="143256" y="52069"/>
                </a:cubicBezTo>
                <a:cubicBezTo>
                  <a:pt x="142494" y="51307"/>
                  <a:pt x="139700" y="49910"/>
                  <a:pt x="137413" y="48513"/>
                </a:cubicBezTo>
                <a:cubicBezTo>
                  <a:pt x="133857" y="46354"/>
                  <a:pt x="130175" y="43434"/>
                  <a:pt x="127381" y="39116"/>
                </a:cubicBezTo>
                <a:cubicBezTo>
                  <a:pt x="125222" y="34670"/>
                  <a:pt x="125222" y="30353"/>
                  <a:pt x="124460" y="26035"/>
                </a:cubicBezTo>
                <a:cubicBezTo>
                  <a:pt x="124460" y="23875"/>
                  <a:pt x="124460" y="20319"/>
                  <a:pt x="123698" y="18795"/>
                </a:cubicBezTo>
                <a:cubicBezTo>
                  <a:pt x="122935" y="18795"/>
                  <a:pt x="119379" y="18795"/>
                  <a:pt x="117220" y="18034"/>
                </a:cubicBezTo>
                <a:cubicBezTo>
                  <a:pt x="112903" y="18034"/>
                  <a:pt x="107823" y="18034"/>
                  <a:pt x="103504" y="15239"/>
                </a:cubicBezTo>
                <a:cubicBezTo>
                  <a:pt x="99822" y="13081"/>
                  <a:pt x="96901" y="8635"/>
                  <a:pt x="94741" y="5079"/>
                </a:cubicBezTo>
                <a:cubicBezTo>
                  <a:pt x="93344" y="3556"/>
                  <a:pt x="91185" y="762"/>
                  <a:pt x="90423" y="0"/>
                </a:cubicBezTo>
                <a:cubicBezTo>
                  <a:pt x="89661" y="0"/>
                  <a:pt x="86867" y="1397"/>
                  <a:pt x="84709" y="2920"/>
                </a:cubicBezTo>
                <a:cubicBezTo>
                  <a:pt x="81026" y="4317"/>
                  <a:pt x="76707" y="6476"/>
                  <a:pt x="71628" y="6476"/>
                </a:cubicBezTo>
                <a:cubicBezTo>
                  <a:pt x="66548" y="6476"/>
                  <a:pt x="62229" y="5841"/>
                  <a:pt x="57911" y="3556"/>
                </a:cubicBezTo>
                <a:cubicBezTo>
                  <a:pt x="56388" y="2920"/>
                  <a:pt x="52832" y="2159"/>
                  <a:pt x="52069" y="2159"/>
                </a:cubicBezTo>
                <a:cubicBezTo>
                  <a:pt x="52069" y="2159"/>
                  <a:pt x="52069" y="2159"/>
                  <a:pt x="52069" y="2159"/>
                </a:cubicBezTo>
                <a:cubicBezTo>
                  <a:pt x="51307" y="2159"/>
                  <a:pt x="49148" y="4317"/>
                  <a:pt x="48513" y="6476"/>
                </a:cubicBezTo>
                <a:cubicBezTo>
                  <a:pt x="45592" y="10160"/>
                  <a:pt x="43434" y="13716"/>
                  <a:pt x="39116" y="15875"/>
                </a:cubicBezTo>
                <a:cubicBezTo>
                  <a:pt x="34670" y="18795"/>
                  <a:pt x="29717" y="18795"/>
                  <a:pt x="25273" y="18795"/>
                </a:cubicBezTo>
                <a:cubicBezTo>
                  <a:pt x="23113" y="18795"/>
                  <a:pt x="19557" y="18795"/>
                  <a:pt x="18795" y="19557"/>
                </a:cubicBezTo>
                <a:cubicBezTo>
                  <a:pt x="18795" y="20319"/>
                  <a:pt x="18034" y="23875"/>
                  <a:pt x="18034" y="26035"/>
                </a:cubicBezTo>
                <a:cubicBezTo>
                  <a:pt x="18034" y="30353"/>
                  <a:pt x="17398" y="34670"/>
                  <a:pt x="15239" y="39116"/>
                </a:cubicBezTo>
                <a:cubicBezTo>
                  <a:pt x="13081" y="43434"/>
                  <a:pt x="8635" y="46354"/>
                  <a:pt x="5079" y="48513"/>
                </a:cubicBezTo>
                <a:cubicBezTo>
                  <a:pt x="3556" y="49910"/>
                  <a:pt x="0" y="51307"/>
                  <a:pt x="0" y="52832"/>
                </a:cubicBezTo>
                <a:cubicBezTo>
                  <a:pt x="0" y="53594"/>
                  <a:pt x="1397" y="56388"/>
                  <a:pt x="2159" y="58547"/>
                </a:cubicBezTo>
                <a:cubicBezTo>
                  <a:pt x="4317" y="62229"/>
                  <a:pt x="6476" y="66547"/>
                  <a:pt x="6476" y="71628"/>
                </a:cubicBezTo>
                <a:cubicBezTo>
                  <a:pt x="6476" y="76707"/>
                  <a:pt x="4317" y="81025"/>
                  <a:pt x="2159" y="84709"/>
                </a:cubicBezTo>
                <a:cubicBezTo>
                  <a:pt x="1397" y="86867"/>
                  <a:pt x="0" y="89662"/>
                  <a:pt x="0" y="91185"/>
                </a:cubicBezTo>
                <a:cubicBezTo>
                  <a:pt x="0" y="91947"/>
                  <a:pt x="3556" y="93344"/>
                  <a:pt x="5079" y="94741"/>
                </a:cubicBezTo>
                <a:cubicBezTo>
                  <a:pt x="8635" y="96900"/>
                  <a:pt x="13081" y="99822"/>
                  <a:pt x="15239" y="104139"/>
                </a:cubicBezTo>
                <a:cubicBezTo>
                  <a:pt x="17398" y="108585"/>
                  <a:pt x="18034" y="112903"/>
                  <a:pt x="18034" y="117220"/>
                </a:cubicBezTo>
                <a:cubicBezTo>
                  <a:pt x="18034" y="119379"/>
                  <a:pt x="18795" y="122935"/>
                  <a:pt x="18795" y="124460"/>
                </a:cubicBezTo>
                <a:cubicBezTo>
                  <a:pt x="19557" y="124460"/>
                  <a:pt x="23113" y="124460"/>
                  <a:pt x="25273" y="125222"/>
                </a:cubicBezTo>
                <a:cubicBezTo>
                  <a:pt x="29717" y="125222"/>
                  <a:pt x="34670" y="125222"/>
                  <a:pt x="39116" y="128016"/>
                </a:cubicBezTo>
                <a:cubicBezTo>
                  <a:pt x="43434" y="130175"/>
                  <a:pt x="45592" y="134619"/>
                  <a:pt x="48513" y="138175"/>
                </a:cubicBezTo>
                <a:cubicBezTo>
                  <a:pt x="49148" y="139700"/>
                  <a:pt x="51307" y="142494"/>
                  <a:pt x="52069" y="143256"/>
                </a:cubicBezTo>
                <a:cubicBezTo>
                  <a:pt x="52832" y="143256"/>
                  <a:pt x="56388" y="141859"/>
                  <a:pt x="57911" y="140335"/>
                </a:cubicBezTo>
                <a:cubicBezTo>
                  <a:pt x="62229" y="138938"/>
                  <a:pt x="66548" y="136779"/>
                  <a:pt x="71628" y="136779"/>
                </a:cubicBezTo>
                <a:cubicBezTo>
                  <a:pt x="76707" y="136779"/>
                  <a:pt x="81026" y="137413"/>
                  <a:pt x="84709" y="139700"/>
                </a:cubicBezTo>
                <a:cubicBezTo>
                  <a:pt x="86867" y="140335"/>
                  <a:pt x="89661" y="141097"/>
                  <a:pt x="90423" y="141097"/>
                </a:cubicBezTo>
                <a:cubicBezTo>
                  <a:pt x="90423" y="141097"/>
                  <a:pt x="90423" y="141097"/>
                  <a:pt x="90423" y="141097"/>
                </a:cubicBezTo>
                <a:cubicBezTo>
                  <a:pt x="91185" y="141097"/>
                  <a:pt x="93344" y="138938"/>
                  <a:pt x="94741" y="136779"/>
                </a:cubicBezTo>
                <a:cubicBezTo>
                  <a:pt x="96901" y="133095"/>
                  <a:pt x="99822" y="129539"/>
                  <a:pt x="103504" y="127381"/>
                </a:cubicBezTo>
                <a:cubicBezTo>
                  <a:pt x="107823" y="124460"/>
                  <a:pt x="112903" y="124460"/>
                  <a:pt x="117220" y="124460"/>
                </a:cubicBezTo>
                <a:cubicBezTo>
                  <a:pt x="119379" y="124460"/>
                  <a:pt x="122935" y="124460"/>
                  <a:pt x="123698" y="123697"/>
                </a:cubicBezTo>
                <a:cubicBezTo>
                  <a:pt x="124460" y="122935"/>
                  <a:pt x="124460" y="119379"/>
                  <a:pt x="124460" y="117220"/>
                </a:cubicBezTo>
                <a:cubicBezTo>
                  <a:pt x="125222" y="112903"/>
                  <a:pt x="125222" y="108585"/>
                  <a:pt x="127381" y="104139"/>
                </a:cubicBezTo>
                <a:cubicBezTo>
                  <a:pt x="130175" y="99822"/>
                  <a:pt x="133857" y="96900"/>
                  <a:pt x="137413" y="94741"/>
                </a:cubicBezTo>
                <a:cubicBezTo>
                  <a:pt x="139700" y="93344"/>
                  <a:pt x="142494" y="91947"/>
                  <a:pt x="143256" y="90423"/>
                </a:cubicBezTo>
                <a:cubicBezTo>
                  <a:pt x="143256" y="89662"/>
                  <a:pt x="141097" y="86867"/>
                  <a:pt x="140335" y="84709"/>
                </a:cubicBezTo>
                <a:cubicBezTo>
                  <a:pt x="138176" y="81025"/>
                  <a:pt x="136016" y="76707"/>
                  <a:pt x="136016" y="71628"/>
                </a:cubicBezTo>
                <a:close/>
                <a:moveTo>
                  <a:pt x="71628" y="109982"/>
                </a:moveTo>
                <a:cubicBezTo>
                  <a:pt x="49910" y="109982"/>
                  <a:pt x="32511" y="92582"/>
                  <a:pt x="32511" y="71628"/>
                </a:cubicBezTo>
                <a:cubicBezTo>
                  <a:pt x="32511" y="50672"/>
                  <a:pt x="49910" y="33273"/>
                  <a:pt x="71628" y="33273"/>
                </a:cubicBezTo>
                <a:cubicBezTo>
                  <a:pt x="92582" y="33273"/>
                  <a:pt x="109982" y="50672"/>
                  <a:pt x="109982" y="71628"/>
                </a:cubicBezTo>
                <a:cubicBezTo>
                  <a:pt x="109982" y="92582"/>
                  <a:pt x="92582" y="109982"/>
                  <a:pt x="71628" y="109982"/>
                </a:cubicBezTo>
                <a:close/>
              </a:path>
            </a:pathLst>
          </a:custGeom>
          <a:solidFill>
            <a:srgbClr val="FFFFFF">
              <a:alpha val="100000"/>
            </a:srgbClr>
          </a:solidFill>
          <a:ln w="9144">
            <a:noFill/>
          </a:ln>
        </p:spPr>
        <p:style>
          <a:lnRef idx="2">
            <a:schemeClr val="accent1">
              <a:shade val="50000"/>
            </a:schemeClr>
          </a:lnRef>
          <a:fillRef idx="1">
            <a:schemeClr val="accent1"/>
          </a:fillRef>
          <a:effectRef idx="0">
            <a:schemeClr val="accent1"/>
          </a:effectRef>
          <a:fontRef idx="minor">
            <a:schemeClr val="lt1"/>
          </a:fontRef>
        </p:style>
      </p:sp>
      <p:sp>
        <p:nvSpPr>
          <p:cNvPr id="812" name="Freeform 812"/>
          <p:cNvSpPr/>
          <p:nvPr/>
        </p:nvSpPr>
        <p:spPr>
          <a:xfrm>
            <a:off x="3515989" y="3811646"/>
            <a:ext cx="42204" cy="42204"/>
          </a:xfrm>
          <a:custGeom>
            <a:avLst/>
            <a:gdLst/>
            <a:ahLst/>
            <a:cxnLst/>
            <a:rect l="0" t="0" r="0" b="0"/>
            <a:pathLst>
              <a:path w="45721" h="45721">
                <a:moveTo>
                  <a:pt x="0" y="22861"/>
                </a:moveTo>
                <a:cubicBezTo>
                  <a:pt x="0" y="10287"/>
                  <a:pt x="10287" y="0"/>
                  <a:pt x="22861" y="0"/>
                </a:cubicBezTo>
                <a:cubicBezTo>
                  <a:pt x="35434" y="0"/>
                  <a:pt x="45721" y="10287"/>
                  <a:pt x="45721" y="22861"/>
                </a:cubicBezTo>
                <a:cubicBezTo>
                  <a:pt x="45721" y="35433"/>
                  <a:pt x="35434" y="45721"/>
                  <a:pt x="22861" y="45721"/>
                </a:cubicBezTo>
                <a:cubicBezTo>
                  <a:pt x="10287" y="45721"/>
                  <a:pt x="0" y="35433"/>
                  <a:pt x="0" y="22861"/>
                </a:cubicBezTo>
                <a:close/>
              </a:path>
            </a:pathLst>
          </a:custGeom>
          <a:solidFill>
            <a:srgbClr val="FFFFFF">
              <a:alpha val="100000"/>
            </a:srgbClr>
          </a:solidFill>
          <a:ln w="9144">
            <a:noFill/>
          </a:ln>
        </p:spPr>
        <p:style>
          <a:lnRef idx="2">
            <a:schemeClr val="accent1">
              <a:shade val="50000"/>
            </a:schemeClr>
          </a:lnRef>
          <a:fillRef idx="1">
            <a:schemeClr val="accent1"/>
          </a:fillRef>
          <a:effectRef idx="0">
            <a:schemeClr val="accent1"/>
          </a:effectRef>
          <a:fontRef idx="minor">
            <a:schemeClr val="lt1"/>
          </a:fontRef>
        </p:style>
      </p:sp>
      <p:sp>
        <p:nvSpPr>
          <p:cNvPr id="813" name="Freeform 813"/>
          <p:cNvSpPr/>
          <p:nvPr/>
        </p:nvSpPr>
        <p:spPr>
          <a:xfrm>
            <a:off x="3366875" y="3690665"/>
            <a:ext cx="340439" cy="340439"/>
          </a:xfrm>
          <a:custGeom>
            <a:avLst/>
            <a:gdLst/>
            <a:ahLst/>
            <a:cxnLst/>
            <a:rect l="0" t="0" r="0" b="0"/>
            <a:pathLst>
              <a:path w="368809" h="368808">
                <a:moveTo>
                  <a:pt x="184405" y="0"/>
                </a:moveTo>
                <a:cubicBezTo>
                  <a:pt x="82169" y="0"/>
                  <a:pt x="0" y="82168"/>
                  <a:pt x="0" y="184403"/>
                </a:cubicBezTo>
                <a:cubicBezTo>
                  <a:pt x="0" y="286003"/>
                  <a:pt x="82169" y="368808"/>
                  <a:pt x="184405" y="368808"/>
                </a:cubicBezTo>
                <a:cubicBezTo>
                  <a:pt x="286005" y="368808"/>
                  <a:pt x="368809" y="286003"/>
                  <a:pt x="368809" y="184403"/>
                </a:cubicBezTo>
                <a:cubicBezTo>
                  <a:pt x="368809" y="82168"/>
                  <a:pt x="286005" y="0"/>
                  <a:pt x="184405" y="0"/>
                </a:cubicBezTo>
                <a:close/>
                <a:moveTo>
                  <a:pt x="270130" y="176530"/>
                </a:moveTo>
                <a:cubicBezTo>
                  <a:pt x="268733" y="183006"/>
                  <a:pt x="262890" y="186562"/>
                  <a:pt x="258572" y="189484"/>
                </a:cubicBezTo>
                <a:cubicBezTo>
                  <a:pt x="256413" y="190881"/>
                  <a:pt x="254255" y="192278"/>
                  <a:pt x="253493" y="193040"/>
                </a:cubicBezTo>
                <a:cubicBezTo>
                  <a:pt x="252858" y="194437"/>
                  <a:pt x="252858" y="197358"/>
                  <a:pt x="252858" y="200278"/>
                </a:cubicBezTo>
                <a:cubicBezTo>
                  <a:pt x="252096" y="205231"/>
                  <a:pt x="252096" y="211835"/>
                  <a:pt x="247015" y="216153"/>
                </a:cubicBezTo>
                <a:cubicBezTo>
                  <a:pt x="242697" y="221106"/>
                  <a:pt x="236221" y="221106"/>
                  <a:pt x="230506" y="221868"/>
                </a:cubicBezTo>
                <a:cubicBezTo>
                  <a:pt x="230506" y="221868"/>
                  <a:pt x="230506" y="221868"/>
                  <a:pt x="230506" y="221868"/>
                </a:cubicBezTo>
                <a:cubicBezTo>
                  <a:pt x="230506" y="299593"/>
                  <a:pt x="230506" y="299593"/>
                  <a:pt x="230506" y="299593"/>
                </a:cubicBezTo>
                <a:cubicBezTo>
                  <a:pt x="230506" y="302513"/>
                  <a:pt x="229109" y="304672"/>
                  <a:pt x="226187" y="306196"/>
                </a:cubicBezTo>
                <a:cubicBezTo>
                  <a:pt x="225425" y="306831"/>
                  <a:pt x="224028" y="306831"/>
                  <a:pt x="222631" y="306831"/>
                </a:cubicBezTo>
                <a:cubicBezTo>
                  <a:pt x="221108" y="306831"/>
                  <a:pt x="219711" y="306831"/>
                  <a:pt x="218949" y="306196"/>
                </a:cubicBezTo>
                <a:cubicBezTo>
                  <a:pt x="184405" y="285241"/>
                  <a:pt x="184405" y="285241"/>
                  <a:pt x="184405" y="285241"/>
                </a:cubicBezTo>
                <a:cubicBezTo>
                  <a:pt x="149861" y="306196"/>
                  <a:pt x="149861" y="306196"/>
                  <a:pt x="149861" y="306196"/>
                </a:cubicBezTo>
                <a:cubicBezTo>
                  <a:pt x="147702" y="307593"/>
                  <a:pt x="144018" y="307593"/>
                  <a:pt x="141859" y="306196"/>
                </a:cubicBezTo>
                <a:cubicBezTo>
                  <a:pt x="139700" y="304672"/>
                  <a:pt x="138303" y="302513"/>
                  <a:pt x="138303" y="299593"/>
                </a:cubicBezTo>
                <a:cubicBezTo>
                  <a:pt x="138303" y="221868"/>
                  <a:pt x="138303" y="221868"/>
                  <a:pt x="138303" y="221868"/>
                </a:cubicBezTo>
                <a:cubicBezTo>
                  <a:pt x="137541" y="221868"/>
                  <a:pt x="137541" y="221868"/>
                  <a:pt x="137541" y="221868"/>
                </a:cubicBezTo>
                <a:cubicBezTo>
                  <a:pt x="132588" y="221106"/>
                  <a:pt x="126112" y="221106"/>
                  <a:pt x="121031" y="216153"/>
                </a:cubicBezTo>
                <a:cubicBezTo>
                  <a:pt x="116713" y="211835"/>
                  <a:pt x="115952" y="205231"/>
                  <a:pt x="115952" y="200278"/>
                </a:cubicBezTo>
                <a:cubicBezTo>
                  <a:pt x="115952" y="197358"/>
                  <a:pt x="115190" y="194437"/>
                  <a:pt x="115190" y="193040"/>
                </a:cubicBezTo>
                <a:cubicBezTo>
                  <a:pt x="114555" y="192278"/>
                  <a:pt x="111634" y="190881"/>
                  <a:pt x="109475" y="189484"/>
                </a:cubicBezTo>
                <a:cubicBezTo>
                  <a:pt x="105156" y="186562"/>
                  <a:pt x="100077" y="183006"/>
                  <a:pt x="97918" y="176530"/>
                </a:cubicBezTo>
                <a:cubicBezTo>
                  <a:pt x="96521" y="170053"/>
                  <a:pt x="99441" y="164210"/>
                  <a:pt x="101600" y="159893"/>
                </a:cubicBezTo>
                <a:cubicBezTo>
                  <a:pt x="102997" y="157734"/>
                  <a:pt x="104394" y="154812"/>
                  <a:pt x="104394" y="153415"/>
                </a:cubicBezTo>
                <a:cubicBezTo>
                  <a:pt x="104394" y="152018"/>
                  <a:pt x="102997" y="149097"/>
                  <a:pt x="101600" y="146938"/>
                </a:cubicBezTo>
                <a:cubicBezTo>
                  <a:pt x="99441" y="142621"/>
                  <a:pt x="96521" y="136906"/>
                  <a:pt x="97918" y="130428"/>
                </a:cubicBezTo>
                <a:cubicBezTo>
                  <a:pt x="100077" y="123952"/>
                  <a:pt x="105156" y="120268"/>
                  <a:pt x="109475" y="117475"/>
                </a:cubicBezTo>
                <a:cubicBezTo>
                  <a:pt x="111634" y="115950"/>
                  <a:pt x="114555" y="114553"/>
                  <a:pt x="115190" y="113791"/>
                </a:cubicBezTo>
                <a:cubicBezTo>
                  <a:pt x="115190" y="112394"/>
                  <a:pt x="115952" y="109474"/>
                  <a:pt x="115952" y="106553"/>
                </a:cubicBezTo>
                <a:cubicBezTo>
                  <a:pt x="115952" y="101600"/>
                  <a:pt x="116713" y="95122"/>
                  <a:pt x="121031" y="90805"/>
                </a:cubicBezTo>
                <a:cubicBezTo>
                  <a:pt x="126112" y="85725"/>
                  <a:pt x="132588" y="85725"/>
                  <a:pt x="137541" y="84962"/>
                </a:cubicBezTo>
                <a:cubicBezTo>
                  <a:pt x="139700" y="84962"/>
                  <a:pt x="143384" y="84962"/>
                  <a:pt x="144018" y="84328"/>
                </a:cubicBezTo>
                <a:cubicBezTo>
                  <a:pt x="145543" y="83565"/>
                  <a:pt x="146940" y="80644"/>
                  <a:pt x="148337" y="79247"/>
                </a:cubicBezTo>
                <a:cubicBezTo>
                  <a:pt x="151258" y="74930"/>
                  <a:pt x="154813" y="69087"/>
                  <a:pt x="161290" y="66928"/>
                </a:cubicBezTo>
                <a:cubicBezTo>
                  <a:pt x="167133" y="65531"/>
                  <a:pt x="172847" y="68453"/>
                  <a:pt x="177928" y="71374"/>
                </a:cubicBezTo>
                <a:cubicBezTo>
                  <a:pt x="180087" y="72009"/>
                  <a:pt x="183008" y="73533"/>
                  <a:pt x="184405" y="73533"/>
                </a:cubicBezTo>
                <a:cubicBezTo>
                  <a:pt x="185166" y="73533"/>
                  <a:pt x="188722" y="72009"/>
                  <a:pt x="190119" y="71374"/>
                </a:cubicBezTo>
                <a:cubicBezTo>
                  <a:pt x="195200" y="68453"/>
                  <a:pt x="200915" y="65531"/>
                  <a:pt x="207391" y="66928"/>
                </a:cubicBezTo>
                <a:cubicBezTo>
                  <a:pt x="213996" y="69087"/>
                  <a:pt x="217552" y="74930"/>
                  <a:pt x="220472" y="79247"/>
                </a:cubicBezTo>
                <a:cubicBezTo>
                  <a:pt x="221108" y="80644"/>
                  <a:pt x="223266" y="83565"/>
                  <a:pt x="224028" y="84328"/>
                </a:cubicBezTo>
                <a:cubicBezTo>
                  <a:pt x="225425" y="84962"/>
                  <a:pt x="228346" y="84962"/>
                  <a:pt x="230506" y="84962"/>
                </a:cubicBezTo>
                <a:cubicBezTo>
                  <a:pt x="236221" y="85725"/>
                  <a:pt x="242697" y="85725"/>
                  <a:pt x="247015" y="90805"/>
                </a:cubicBezTo>
                <a:cubicBezTo>
                  <a:pt x="252096" y="95122"/>
                  <a:pt x="252096" y="101600"/>
                  <a:pt x="252858" y="106553"/>
                </a:cubicBezTo>
                <a:cubicBezTo>
                  <a:pt x="252858" y="109474"/>
                  <a:pt x="252858" y="112394"/>
                  <a:pt x="253493" y="113791"/>
                </a:cubicBezTo>
                <a:cubicBezTo>
                  <a:pt x="254255" y="114553"/>
                  <a:pt x="256413" y="115950"/>
                  <a:pt x="258572" y="117475"/>
                </a:cubicBezTo>
                <a:cubicBezTo>
                  <a:pt x="262890" y="120268"/>
                  <a:pt x="268733" y="123952"/>
                  <a:pt x="270130" y="130428"/>
                </a:cubicBezTo>
                <a:cubicBezTo>
                  <a:pt x="272288" y="136906"/>
                  <a:pt x="268733" y="142621"/>
                  <a:pt x="266574" y="146938"/>
                </a:cubicBezTo>
                <a:cubicBezTo>
                  <a:pt x="265812" y="149097"/>
                  <a:pt x="264415" y="152018"/>
                  <a:pt x="264415" y="153415"/>
                </a:cubicBezTo>
                <a:cubicBezTo>
                  <a:pt x="264415" y="154812"/>
                  <a:pt x="265812" y="157734"/>
                  <a:pt x="266574" y="159893"/>
                </a:cubicBezTo>
                <a:cubicBezTo>
                  <a:pt x="268733" y="164210"/>
                  <a:pt x="272288" y="170053"/>
                  <a:pt x="270130" y="176530"/>
                </a:cubicBezTo>
                <a:close/>
              </a:path>
            </a:pathLst>
          </a:custGeom>
          <a:solidFill>
            <a:srgbClr val="FFFFFF">
              <a:alpha val="100000"/>
            </a:srgbClr>
          </a:solidFill>
          <a:ln w="9144">
            <a:noFill/>
          </a:ln>
        </p:spPr>
        <p:style>
          <a:lnRef idx="2">
            <a:schemeClr val="accent1">
              <a:shade val="50000"/>
            </a:schemeClr>
          </a:lnRef>
          <a:fillRef idx="1">
            <a:schemeClr val="accent1"/>
          </a:fillRef>
          <a:effectRef idx="0">
            <a:schemeClr val="accent1"/>
          </a:effectRef>
          <a:fontRef idx="minor">
            <a:schemeClr val="lt1"/>
          </a:fontRef>
        </p:style>
      </p:sp>
      <p:sp>
        <p:nvSpPr>
          <p:cNvPr id="814" name="Freeform 814"/>
          <p:cNvSpPr/>
          <p:nvPr/>
        </p:nvSpPr>
        <p:spPr>
          <a:xfrm>
            <a:off x="2614251" y="4242118"/>
            <a:ext cx="340439" cy="340437"/>
          </a:xfrm>
          <a:custGeom>
            <a:avLst/>
            <a:gdLst/>
            <a:ahLst/>
            <a:cxnLst/>
            <a:rect l="0" t="0" r="0" b="0"/>
            <a:pathLst>
              <a:path w="368808" h="368807">
                <a:moveTo>
                  <a:pt x="184403" y="0"/>
                </a:moveTo>
                <a:cubicBezTo>
                  <a:pt x="82118" y="0"/>
                  <a:pt x="0" y="82169"/>
                  <a:pt x="0" y="184404"/>
                </a:cubicBezTo>
                <a:cubicBezTo>
                  <a:pt x="0" y="286004"/>
                  <a:pt x="82118" y="368807"/>
                  <a:pt x="184403" y="368807"/>
                </a:cubicBezTo>
                <a:cubicBezTo>
                  <a:pt x="286003" y="368807"/>
                  <a:pt x="368808" y="286004"/>
                  <a:pt x="368808" y="184404"/>
                </a:cubicBezTo>
                <a:cubicBezTo>
                  <a:pt x="368808" y="82169"/>
                  <a:pt x="286003" y="0"/>
                  <a:pt x="184403" y="0"/>
                </a:cubicBezTo>
                <a:close/>
                <a:moveTo>
                  <a:pt x="266572" y="260730"/>
                </a:moveTo>
                <a:cubicBezTo>
                  <a:pt x="257175" y="271526"/>
                  <a:pt x="244855" y="276605"/>
                  <a:pt x="230505" y="276605"/>
                </a:cubicBezTo>
                <a:cubicBezTo>
                  <a:pt x="161289" y="276605"/>
                  <a:pt x="161289" y="276605"/>
                  <a:pt x="161289" y="276605"/>
                </a:cubicBezTo>
                <a:cubicBezTo>
                  <a:pt x="152019" y="276605"/>
                  <a:pt x="144017" y="273685"/>
                  <a:pt x="137541" y="268732"/>
                </a:cubicBezTo>
                <a:cubicBezTo>
                  <a:pt x="76352" y="268732"/>
                  <a:pt x="76352" y="268732"/>
                  <a:pt x="76352" y="268732"/>
                </a:cubicBezTo>
                <a:cubicBezTo>
                  <a:pt x="72034" y="268732"/>
                  <a:pt x="69151" y="265048"/>
                  <a:pt x="69151" y="260730"/>
                </a:cubicBezTo>
                <a:cubicBezTo>
                  <a:pt x="69151" y="176529"/>
                  <a:pt x="69151" y="176529"/>
                  <a:pt x="69151" y="176529"/>
                </a:cubicBezTo>
                <a:cubicBezTo>
                  <a:pt x="69151" y="172211"/>
                  <a:pt x="72034" y="168529"/>
                  <a:pt x="76352" y="168529"/>
                </a:cubicBezTo>
                <a:cubicBezTo>
                  <a:pt x="126111" y="168529"/>
                  <a:pt x="126111" y="168529"/>
                  <a:pt x="126111" y="168529"/>
                </a:cubicBezTo>
                <a:cubicBezTo>
                  <a:pt x="127508" y="164973"/>
                  <a:pt x="129666" y="161289"/>
                  <a:pt x="132588" y="158495"/>
                </a:cubicBezTo>
                <a:cubicBezTo>
                  <a:pt x="133222" y="156972"/>
                  <a:pt x="133222" y="156972"/>
                  <a:pt x="133222" y="156972"/>
                </a:cubicBezTo>
                <a:cubicBezTo>
                  <a:pt x="201675" y="79248"/>
                  <a:pt x="201675" y="79248"/>
                  <a:pt x="201675" y="79248"/>
                </a:cubicBezTo>
                <a:cubicBezTo>
                  <a:pt x="203072" y="77851"/>
                  <a:pt x="204597" y="76326"/>
                  <a:pt x="206755" y="76326"/>
                </a:cubicBezTo>
                <a:cubicBezTo>
                  <a:pt x="208914" y="76326"/>
                  <a:pt x="211074" y="77088"/>
                  <a:pt x="212471" y="78485"/>
                </a:cubicBezTo>
                <a:cubicBezTo>
                  <a:pt x="213233" y="79248"/>
                  <a:pt x="226949" y="92963"/>
                  <a:pt x="222630" y="109473"/>
                </a:cubicBezTo>
                <a:cubicBezTo>
                  <a:pt x="210311" y="145542"/>
                  <a:pt x="210311" y="145542"/>
                  <a:pt x="210311" y="145542"/>
                </a:cubicBezTo>
                <a:cubicBezTo>
                  <a:pt x="237744" y="145542"/>
                  <a:pt x="237744" y="145542"/>
                  <a:pt x="237744" y="145542"/>
                </a:cubicBezTo>
                <a:cubicBezTo>
                  <a:pt x="260096" y="145542"/>
                  <a:pt x="283844" y="169291"/>
                  <a:pt x="283844" y="191642"/>
                </a:cubicBezTo>
                <a:cubicBezTo>
                  <a:pt x="284480" y="193039"/>
                  <a:pt x="288163" y="236982"/>
                  <a:pt x="266572" y="260730"/>
                </a:cubicBezTo>
                <a:close/>
                <a:moveTo>
                  <a:pt x="122427" y="237744"/>
                </a:moveTo>
                <a:cubicBezTo>
                  <a:pt x="122427" y="243458"/>
                  <a:pt x="123952" y="248538"/>
                  <a:pt x="125349" y="253492"/>
                </a:cubicBezTo>
                <a:cubicBezTo>
                  <a:pt x="84277" y="253492"/>
                  <a:pt x="84277" y="253492"/>
                  <a:pt x="84277" y="253492"/>
                </a:cubicBezTo>
                <a:cubicBezTo>
                  <a:pt x="84277" y="184404"/>
                  <a:pt x="84277" y="184404"/>
                  <a:pt x="84277" y="184404"/>
                </a:cubicBezTo>
                <a:cubicBezTo>
                  <a:pt x="122427" y="184404"/>
                  <a:pt x="122427" y="184404"/>
                  <a:pt x="122427" y="184404"/>
                </a:cubicBezTo>
                <a:cubicBezTo>
                  <a:pt x="122427" y="184404"/>
                  <a:pt x="122427" y="184404"/>
                  <a:pt x="122427" y="184404"/>
                </a:cubicBezTo>
                <a:lnTo>
                  <a:pt x="122427" y="237744"/>
                </a:lnTo>
                <a:close/>
                <a:moveTo>
                  <a:pt x="268732" y="192277"/>
                </a:moveTo>
                <a:cubicBezTo>
                  <a:pt x="268732" y="193039"/>
                  <a:pt x="272288" y="231901"/>
                  <a:pt x="255016" y="250698"/>
                </a:cubicBezTo>
                <a:cubicBezTo>
                  <a:pt x="249174" y="257936"/>
                  <a:pt x="240538" y="260730"/>
                  <a:pt x="230505" y="260730"/>
                </a:cubicBezTo>
                <a:cubicBezTo>
                  <a:pt x="161289" y="260730"/>
                  <a:pt x="161289" y="260730"/>
                  <a:pt x="161289" y="260730"/>
                </a:cubicBezTo>
                <a:cubicBezTo>
                  <a:pt x="147700" y="260730"/>
                  <a:pt x="138302" y="251332"/>
                  <a:pt x="138302" y="237744"/>
                </a:cubicBezTo>
                <a:cubicBezTo>
                  <a:pt x="138302" y="184404"/>
                  <a:pt x="138302" y="184404"/>
                  <a:pt x="138302" y="184404"/>
                </a:cubicBezTo>
                <a:cubicBezTo>
                  <a:pt x="138302" y="178688"/>
                  <a:pt x="140461" y="172847"/>
                  <a:pt x="144017" y="167894"/>
                </a:cubicBezTo>
                <a:cubicBezTo>
                  <a:pt x="144780" y="167894"/>
                  <a:pt x="144780" y="167894"/>
                  <a:pt x="144780" y="167894"/>
                </a:cubicBezTo>
                <a:cubicBezTo>
                  <a:pt x="206755" y="96520"/>
                  <a:pt x="206755" y="96520"/>
                  <a:pt x="206755" y="96520"/>
                </a:cubicBezTo>
                <a:cubicBezTo>
                  <a:pt x="207391" y="99441"/>
                  <a:pt x="208152" y="102235"/>
                  <a:pt x="207391" y="105155"/>
                </a:cubicBezTo>
                <a:cubicBezTo>
                  <a:pt x="192277" y="151257"/>
                  <a:pt x="192277" y="151257"/>
                  <a:pt x="192277" y="151257"/>
                </a:cubicBezTo>
                <a:cubicBezTo>
                  <a:pt x="192277" y="151257"/>
                  <a:pt x="192277" y="151257"/>
                  <a:pt x="192277" y="151257"/>
                </a:cubicBezTo>
                <a:cubicBezTo>
                  <a:pt x="192277" y="152019"/>
                  <a:pt x="191642" y="152654"/>
                  <a:pt x="191642" y="153416"/>
                </a:cubicBezTo>
                <a:cubicBezTo>
                  <a:pt x="191642" y="157733"/>
                  <a:pt x="195199" y="161289"/>
                  <a:pt x="199516" y="161289"/>
                </a:cubicBezTo>
                <a:cubicBezTo>
                  <a:pt x="237744" y="161289"/>
                  <a:pt x="237744" y="161289"/>
                  <a:pt x="237744" y="161289"/>
                </a:cubicBezTo>
                <a:cubicBezTo>
                  <a:pt x="251333" y="161289"/>
                  <a:pt x="268732" y="177926"/>
                  <a:pt x="268732" y="192277"/>
                </a:cubicBezTo>
                <a:close/>
              </a:path>
            </a:pathLst>
          </a:custGeom>
          <a:solidFill>
            <a:srgbClr val="FFFFFF">
              <a:alpha val="100000"/>
            </a:srgbClr>
          </a:solidFill>
          <a:ln w="9144">
            <a:noFill/>
          </a:ln>
        </p:spPr>
        <p:style>
          <a:lnRef idx="2">
            <a:schemeClr val="accent1">
              <a:shade val="50000"/>
            </a:schemeClr>
          </a:lnRef>
          <a:fillRef idx="1">
            <a:schemeClr val="accent1"/>
          </a:fillRef>
          <a:effectRef idx="0">
            <a:schemeClr val="accent1"/>
          </a:effectRef>
          <a:fontRef idx="minor">
            <a:schemeClr val="lt1"/>
          </a:fontRef>
        </p:style>
      </p:sp>
      <p:sp>
        <p:nvSpPr>
          <p:cNvPr id="815" name="Freeform 815"/>
          <p:cNvSpPr/>
          <p:nvPr/>
        </p:nvSpPr>
        <p:spPr>
          <a:xfrm>
            <a:off x="1915087" y="4772470"/>
            <a:ext cx="340439" cy="343251"/>
          </a:xfrm>
          <a:custGeom>
            <a:avLst/>
            <a:gdLst/>
            <a:ahLst/>
            <a:cxnLst/>
            <a:rect l="0" t="0" r="0" b="0"/>
            <a:pathLst>
              <a:path w="368808" h="371855">
                <a:moveTo>
                  <a:pt x="84277" y="123444"/>
                </a:moveTo>
                <a:cubicBezTo>
                  <a:pt x="107327" y="123444"/>
                  <a:pt x="107327" y="123444"/>
                  <a:pt x="107327" y="123444"/>
                </a:cubicBezTo>
                <a:cubicBezTo>
                  <a:pt x="107327" y="146684"/>
                  <a:pt x="107327" y="146684"/>
                  <a:pt x="107327" y="146684"/>
                </a:cubicBezTo>
                <a:cubicBezTo>
                  <a:pt x="84277" y="146684"/>
                  <a:pt x="84277" y="146684"/>
                  <a:pt x="84277" y="146684"/>
                </a:cubicBezTo>
                <a:lnTo>
                  <a:pt x="84277" y="123444"/>
                </a:lnTo>
                <a:close/>
                <a:moveTo>
                  <a:pt x="84277" y="247650"/>
                </a:moveTo>
                <a:cubicBezTo>
                  <a:pt x="107327" y="247650"/>
                  <a:pt x="107327" y="247650"/>
                  <a:pt x="107327" y="247650"/>
                </a:cubicBezTo>
                <a:cubicBezTo>
                  <a:pt x="107327" y="224409"/>
                  <a:pt x="107327" y="224409"/>
                  <a:pt x="107327" y="224409"/>
                </a:cubicBezTo>
                <a:cubicBezTo>
                  <a:pt x="84277" y="224409"/>
                  <a:pt x="84277" y="224409"/>
                  <a:pt x="84277" y="224409"/>
                </a:cubicBezTo>
                <a:lnTo>
                  <a:pt x="84277" y="247650"/>
                </a:lnTo>
                <a:close/>
                <a:moveTo>
                  <a:pt x="368808" y="185928"/>
                </a:moveTo>
                <a:cubicBezTo>
                  <a:pt x="368808" y="288290"/>
                  <a:pt x="285965" y="371855"/>
                  <a:pt x="184404" y="371855"/>
                </a:cubicBezTo>
                <a:cubicBezTo>
                  <a:pt x="82118" y="371855"/>
                  <a:pt x="0" y="288290"/>
                  <a:pt x="0" y="185928"/>
                </a:cubicBezTo>
                <a:cubicBezTo>
                  <a:pt x="0" y="82803"/>
                  <a:pt x="82118" y="0"/>
                  <a:pt x="184404" y="0"/>
                </a:cubicBezTo>
                <a:cubicBezTo>
                  <a:pt x="285965" y="0"/>
                  <a:pt x="368808" y="82803"/>
                  <a:pt x="368808" y="185928"/>
                </a:cubicBezTo>
                <a:close/>
                <a:moveTo>
                  <a:pt x="122453" y="216407"/>
                </a:moveTo>
                <a:cubicBezTo>
                  <a:pt x="122453" y="212090"/>
                  <a:pt x="119570" y="209169"/>
                  <a:pt x="115252" y="209169"/>
                </a:cubicBezTo>
                <a:cubicBezTo>
                  <a:pt x="76352" y="209169"/>
                  <a:pt x="76352" y="209169"/>
                  <a:pt x="76352" y="209169"/>
                </a:cubicBezTo>
                <a:cubicBezTo>
                  <a:pt x="72034" y="209169"/>
                  <a:pt x="69151" y="212090"/>
                  <a:pt x="69151" y="216407"/>
                </a:cubicBezTo>
                <a:cubicBezTo>
                  <a:pt x="69151" y="255650"/>
                  <a:pt x="69151" y="255650"/>
                  <a:pt x="69151" y="255650"/>
                </a:cubicBezTo>
                <a:cubicBezTo>
                  <a:pt x="69151" y="259969"/>
                  <a:pt x="72034" y="262890"/>
                  <a:pt x="76352" y="262890"/>
                </a:cubicBezTo>
                <a:cubicBezTo>
                  <a:pt x="115252" y="262890"/>
                  <a:pt x="115252" y="262890"/>
                  <a:pt x="115252" y="262890"/>
                </a:cubicBezTo>
                <a:cubicBezTo>
                  <a:pt x="119570" y="262890"/>
                  <a:pt x="122453" y="259969"/>
                  <a:pt x="122453" y="255650"/>
                </a:cubicBezTo>
                <a:lnTo>
                  <a:pt x="122453" y="216407"/>
                </a:lnTo>
                <a:close/>
                <a:moveTo>
                  <a:pt x="122453" y="116204"/>
                </a:moveTo>
                <a:cubicBezTo>
                  <a:pt x="122453" y="111887"/>
                  <a:pt x="119570" y="108203"/>
                  <a:pt x="115252" y="108203"/>
                </a:cubicBezTo>
                <a:cubicBezTo>
                  <a:pt x="76352" y="108203"/>
                  <a:pt x="76352" y="108203"/>
                  <a:pt x="76352" y="108203"/>
                </a:cubicBezTo>
                <a:cubicBezTo>
                  <a:pt x="72034" y="108203"/>
                  <a:pt x="69151" y="111887"/>
                  <a:pt x="69151" y="116204"/>
                </a:cubicBezTo>
                <a:cubicBezTo>
                  <a:pt x="69151" y="154685"/>
                  <a:pt x="69151" y="154685"/>
                  <a:pt x="69151" y="154685"/>
                </a:cubicBezTo>
                <a:cubicBezTo>
                  <a:pt x="69151" y="159003"/>
                  <a:pt x="72034" y="162687"/>
                  <a:pt x="76352" y="162687"/>
                </a:cubicBezTo>
                <a:cubicBezTo>
                  <a:pt x="115252" y="162687"/>
                  <a:pt x="115252" y="162687"/>
                  <a:pt x="115252" y="162687"/>
                </a:cubicBezTo>
                <a:cubicBezTo>
                  <a:pt x="119570" y="162687"/>
                  <a:pt x="122453" y="159003"/>
                  <a:pt x="122453" y="154685"/>
                </a:cubicBezTo>
                <a:lnTo>
                  <a:pt x="122453" y="116204"/>
                </a:lnTo>
                <a:close/>
                <a:moveTo>
                  <a:pt x="299656" y="255650"/>
                </a:moveTo>
                <a:cubicBezTo>
                  <a:pt x="299656" y="251332"/>
                  <a:pt x="296049" y="247650"/>
                  <a:pt x="291731" y="247650"/>
                </a:cubicBezTo>
                <a:cubicBezTo>
                  <a:pt x="161353" y="247650"/>
                  <a:pt x="161353" y="247650"/>
                  <a:pt x="161353" y="247650"/>
                </a:cubicBezTo>
                <a:cubicBezTo>
                  <a:pt x="157035" y="247650"/>
                  <a:pt x="153428" y="251332"/>
                  <a:pt x="153428" y="255650"/>
                </a:cubicBezTo>
                <a:cubicBezTo>
                  <a:pt x="153428" y="259969"/>
                  <a:pt x="157035" y="262890"/>
                  <a:pt x="161353" y="262890"/>
                </a:cubicBezTo>
                <a:cubicBezTo>
                  <a:pt x="291731" y="262890"/>
                  <a:pt x="291731" y="262890"/>
                  <a:pt x="291731" y="262890"/>
                </a:cubicBezTo>
                <a:cubicBezTo>
                  <a:pt x="296049" y="262890"/>
                  <a:pt x="299656" y="259969"/>
                  <a:pt x="299656" y="255650"/>
                </a:cubicBezTo>
                <a:close/>
                <a:moveTo>
                  <a:pt x="299656" y="216407"/>
                </a:moveTo>
                <a:cubicBezTo>
                  <a:pt x="299656" y="212090"/>
                  <a:pt x="296049" y="209169"/>
                  <a:pt x="291731" y="209169"/>
                </a:cubicBezTo>
                <a:cubicBezTo>
                  <a:pt x="161353" y="209169"/>
                  <a:pt x="161353" y="209169"/>
                  <a:pt x="161353" y="209169"/>
                </a:cubicBezTo>
                <a:cubicBezTo>
                  <a:pt x="157035" y="209169"/>
                  <a:pt x="153428" y="212090"/>
                  <a:pt x="153428" y="216407"/>
                </a:cubicBezTo>
                <a:cubicBezTo>
                  <a:pt x="153428" y="220725"/>
                  <a:pt x="157035" y="224409"/>
                  <a:pt x="161353" y="224409"/>
                </a:cubicBezTo>
                <a:cubicBezTo>
                  <a:pt x="291731" y="224409"/>
                  <a:pt x="291731" y="224409"/>
                  <a:pt x="291731" y="224409"/>
                </a:cubicBezTo>
                <a:cubicBezTo>
                  <a:pt x="296049" y="224409"/>
                  <a:pt x="299656" y="220725"/>
                  <a:pt x="299656" y="216407"/>
                </a:cubicBezTo>
                <a:close/>
                <a:moveTo>
                  <a:pt x="299656" y="154685"/>
                </a:moveTo>
                <a:cubicBezTo>
                  <a:pt x="299656" y="150368"/>
                  <a:pt x="296049" y="146684"/>
                  <a:pt x="291731" y="146684"/>
                </a:cubicBezTo>
                <a:cubicBezTo>
                  <a:pt x="161353" y="146684"/>
                  <a:pt x="161353" y="146684"/>
                  <a:pt x="161353" y="146684"/>
                </a:cubicBezTo>
                <a:cubicBezTo>
                  <a:pt x="157035" y="146684"/>
                  <a:pt x="153428" y="150368"/>
                  <a:pt x="153428" y="154685"/>
                </a:cubicBezTo>
                <a:cubicBezTo>
                  <a:pt x="153428" y="159003"/>
                  <a:pt x="157035" y="162687"/>
                  <a:pt x="161353" y="162687"/>
                </a:cubicBezTo>
                <a:cubicBezTo>
                  <a:pt x="291731" y="162687"/>
                  <a:pt x="291731" y="162687"/>
                  <a:pt x="291731" y="162687"/>
                </a:cubicBezTo>
                <a:cubicBezTo>
                  <a:pt x="296049" y="162687"/>
                  <a:pt x="299656" y="159003"/>
                  <a:pt x="299656" y="154685"/>
                </a:cubicBezTo>
                <a:close/>
                <a:moveTo>
                  <a:pt x="299656" y="116204"/>
                </a:moveTo>
                <a:cubicBezTo>
                  <a:pt x="299656" y="111887"/>
                  <a:pt x="296049" y="108203"/>
                  <a:pt x="291731" y="108203"/>
                </a:cubicBezTo>
                <a:cubicBezTo>
                  <a:pt x="161353" y="108203"/>
                  <a:pt x="161353" y="108203"/>
                  <a:pt x="161353" y="108203"/>
                </a:cubicBezTo>
                <a:cubicBezTo>
                  <a:pt x="157035" y="108203"/>
                  <a:pt x="153428" y="111887"/>
                  <a:pt x="153428" y="116204"/>
                </a:cubicBezTo>
                <a:cubicBezTo>
                  <a:pt x="153428" y="120522"/>
                  <a:pt x="157035" y="123444"/>
                  <a:pt x="161353" y="123444"/>
                </a:cubicBezTo>
                <a:cubicBezTo>
                  <a:pt x="291731" y="123444"/>
                  <a:pt x="291731" y="123444"/>
                  <a:pt x="291731" y="123444"/>
                </a:cubicBezTo>
                <a:cubicBezTo>
                  <a:pt x="296049" y="123444"/>
                  <a:pt x="299656" y="120522"/>
                  <a:pt x="299656" y="116204"/>
                </a:cubicBezTo>
                <a:close/>
              </a:path>
            </a:pathLst>
          </a:custGeom>
          <a:solidFill>
            <a:srgbClr val="FFFFFF">
              <a:alpha val="100000"/>
            </a:srgbClr>
          </a:solidFill>
          <a:ln w="9144">
            <a:noFill/>
          </a:ln>
        </p:spPr>
        <p:style>
          <a:lnRef idx="2">
            <a:schemeClr val="accent1">
              <a:shade val="50000"/>
            </a:schemeClr>
          </a:lnRef>
          <a:fillRef idx="1">
            <a:schemeClr val="accent1"/>
          </a:fillRef>
          <a:effectRef idx="0">
            <a:schemeClr val="accent1"/>
          </a:effectRef>
          <a:fontRef idx="minor">
            <a:schemeClr val="lt1"/>
          </a:fontRef>
        </p:style>
      </p:sp>
      <p:sp>
        <p:nvSpPr>
          <p:cNvPr id="816" name="Freeform 816"/>
          <p:cNvSpPr/>
          <p:nvPr/>
        </p:nvSpPr>
        <p:spPr>
          <a:xfrm>
            <a:off x="6944287" y="902446"/>
            <a:ext cx="340439" cy="341845"/>
          </a:xfrm>
          <a:custGeom>
            <a:avLst/>
            <a:gdLst/>
            <a:ahLst/>
            <a:cxnLst/>
            <a:rect l="0" t="0" r="0" b="0"/>
            <a:pathLst>
              <a:path w="368808" h="370332">
                <a:moveTo>
                  <a:pt x="184405" y="0"/>
                </a:moveTo>
                <a:cubicBezTo>
                  <a:pt x="82169" y="0"/>
                  <a:pt x="0" y="82423"/>
                  <a:pt x="0" y="185165"/>
                </a:cubicBezTo>
                <a:cubicBezTo>
                  <a:pt x="0" y="287146"/>
                  <a:pt x="82169" y="370332"/>
                  <a:pt x="184405" y="370332"/>
                </a:cubicBezTo>
                <a:cubicBezTo>
                  <a:pt x="286005" y="370332"/>
                  <a:pt x="368808" y="287146"/>
                  <a:pt x="368808" y="185165"/>
                </a:cubicBezTo>
                <a:cubicBezTo>
                  <a:pt x="368808" y="82423"/>
                  <a:pt x="286005" y="0"/>
                  <a:pt x="184405" y="0"/>
                </a:cubicBezTo>
                <a:close/>
                <a:moveTo>
                  <a:pt x="138304" y="300863"/>
                </a:moveTo>
                <a:cubicBezTo>
                  <a:pt x="136144" y="300863"/>
                  <a:pt x="133986" y="300227"/>
                  <a:pt x="132588" y="298703"/>
                </a:cubicBezTo>
                <a:cubicBezTo>
                  <a:pt x="129668" y="295148"/>
                  <a:pt x="129668" y="290830"/>
                  <a:pt x="132588" y="287146"/>
                </a:cubicBezTo>
                <a:cubicBezTo>
                  <a:pt x="234824" y="185165"/>
                  <a:pt x="234824" y="185165"/>
                  <a:pt x="234824" y="185165"/>
                </a:cubicBezTo>
                <a:cubicBezTo>
                  <a:pt x="132588" y="82423"/>
                  <a:pt x="132588" y="82423"/>
                  <a:pt x="132588" y="82423"/>
                </a:cubicBezTo>
                <a:cubicBezTo>
                  <a:pt x="129668" y="79501"/>
                  <a:pt x="129668" y="74549"/>
                  <a:pt x="132588" y="71627"/>
                </a:cubicBezTo>
                <a:cubicBezTo>
                  <a:pt x="135382" y="68707"/>
                  <a:pt x="140463" y="68707"/>
                  <a:pt x="143383" y="71627"/>
                </a:cubicBezTo>
                <a:cubicBezTo>
                  <a:pt x="251333" y="179324"/>
                  <a:pt x="251333" y="179324"/>
                  <a:pt x="251333" y="179324"/>
                </a:cubicBezTo>
                <a:cubicBezTo>
                  <a:pt x="254255" y="182244"/>
                  <a:pt x="254255" y="187325"/>
                  <a:pt x="251333" y="190245"/>
                </a:cubicBezTo>
                <a:cubicBezTo>
                  <a:pt x="143383" y="298703"/>
                  <a:pt x="143383" y="298703"/>
                  <a:pt x="143383" y="298703"/>
                </a:cubicBezTo>
                <a:cubicBezTo>
                  <a:pt x="141859" y="300227"/>
                  <a:pt x="139700" y="300863"/>
                  <a:pt x="138304" y="300863"/>
                </a:cubicBezTo>
                <a:close/>
              </a:path>
            </a:pathLst>
          </a:custGeom>
          <a:solidFill>
            <a:srgbClr val="FFFFFF">
              <a:alpha val="100000"/>
            </a:srgbClr>
          </a:solidFill>
          <a:ln w="9144">
            <a:noFill/>
          </a:ln>
        </p:spPr>
        <p:style>
          <a:lnRef idx="2">
            <a:schemeClr val="accent1">
              <a:shade val="50000"/>
            </a:schemeClr>
          </a:lnRef>
          <a:fillRef idx="1">
            <a:schemeClr val="accent1"/>
          </a:fillRef>
          <a:effectRef idx="0">
            <a:schemeClr val="accent1"/>
          </a:effectRef>
          <a:fontRef idx="minor">
            <a:schemeClr val="lt1"/>
          </a:fontRef>
        </p:style>
      </p:sp>
      <p:sp>
        <p:nvSpPr>
          <p:cNvPr id="817" name="Freeform 817"/>
          <p:cNvSpPr/>
          <p:nvPr/>
        </p:nvSpPr>
        <p:spPr>
          <a:xfrm>
            <a:off x="7397268" y="1804189"/>
            <a:ext cx="502217" cy="303863"/>
          </a:xfrm>
          <a:custGeom>
            <a:avLst/>
            <a:gdLst/>
            <a:ahLst/>
            <a:cxnLst/>
            <a:rect l="0" t="0" r="0" b="0"/>
            <a:pathLst>
              <a:path w="544068" h="329185">
                <a:moveTo>
                  <a:pt x="0" y="41022"/>
                </a:moveTo>
                <a:lnTo>
                  <a:pt x="403225" y="41022"/>
                </a:lnTo>
                <a:lnTo>
                  <a:pt x="403225" y="0"/>
                </a:lnTo>
                <a:lnTo>
                  <a:pt x="544068" y="164592"/>
                </a:lnTo>
                <a:lnTo>
                  <a:pt x="403225" y="329185"/>
                </a:lnTo>
                <a:lnTo>
                  <a:pt x="404241" y="160782"/>
                </a:lnTo>
                <a:lnTo>
                  <a:pt x="157098" y="160782"/>
                </a:lnTo>
                <a:lnTo>
                  <a:pt x="0" y="41022"/>
                </a:lnTo>
                <a:close/>
              </a:path>
            </a:pathLst>
          </a:custGeom>
          <a:solidFill>
            <a:srgbClr val="E1E1E1">
              <a:alpha val="100000"/>
            </a:srgbClr>
          </a:solidFill>
          <a:ln w="9144">
            <a:noFill/>
          </a:ln>
        </p:spPr>
        <p:style>
          <a:lnRef idx="2">
            <a:schemeClr val="accent1">
              <a:shade val="50000"/>
            </a:schemeClr>
          </a:lnRef>
          <a:fillRef idx="1">
            <a:schemeClr val="accent1"/>
          </a:fillRef>
          <a:effectRef idx="0">
            <a:schemeClr val="accent1"/>
          </a:effectRef>
          <a:fontRef idx="minor">
            <a:schemeClr val="lt1"/>
          </a:fontRef>
        </p:style>
      </p:sp>
      <p:sp>
        <p:nvSpPr>
          <p:cNvPr id="819" name="Freeform 819"/>
          <p:cNvSpPr/>
          <p:nvPr/>
        </p:nvSpPr>
        <p:spPr>
          <a:xfrm>
            <a:off x="6245119" y="1434207"/>
            <a:ext cx="402336" cy="377015"/>
          </a:xfrm>
          <a:custGeom>
            <a:avLst/>
            <a:gdLst/>
            <a:ahLst/>
            <a:cxnLst/>
            <a:rect l="0" t="0" r="0" b="0"/>
            <a:pathLst>
              <a:path w="435864" h="408432">
                <a:moveTo>
                  <a:pt x="0" y="204217"/>
                </a:moveTo>
                <a:cubicBezTo>
                  <a:pt x="0" y="91441"/>
                  <a:pt x="97535" y="0"/>
                  <a:pt x="217932" y="0"/>
                </a:cubicBezTo>
                <a:cubicBezTo>
                  <a:pt x="338327" y="0"/>
                  <a:pt x="435864" y="91441"/>
                  <a:pt x="435864" y="204217"/>
                </a:cubicBezTo>
                <a:cubicBezTo>
                  <a:pt x="435864" y="316992"/>
                  <a:pt x="338327" y="408432"/>
                  <a:pt x="217932" y="408432"/>
                </a:cubicBezTo>
                <a:cubicBezTo>
                  <a:pt x="97535" y="408432"/>
                  <a:pt x="0" y="316992"/>
                  <a:pt x="0" y="204217"/>
                </a:cubicBezTo>
                <a:close/>
              </a:path>
            </a:pathLst>
          </a:custGeom>
          <a:solidFill>
            <a:srgbClr val="FFFFFF">
              <a:alpha val="100000"/>
            </a:srgbClr>
          </a:solidFill>
          <a:ln w="9144">
            <a:noFill/>
          </a:ln>
        </p:spPr>
        <p:style>
          <a:lnRef idx="2">
            <a:schemeClr val="accent1">
              <a:shade val="50000"/>
            </a:schemeClr>
          </a:lnRef>
          <a:fillRef idx="1">
            <a:schemeClr val="accent1"/>
          </a:fillRef>
          <a:effectRef idx="0">
            <a:schemeClr val="accent1"/>
          </a:effectRef>
          <a:fontRef idx="minor">
            <a:schemeClr val="lt1"/>
          </a:fontRef>
        </p:style>
      </p:sp>
      <p:pic>
        <p:nvPicPr>
          <p:cNvPr id="820" name="Picture 82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305611" y="1473594"/>
            <a:ext cx="270100" cy="270100"/>
          </a:xfrm>
          <a:prstGeom prst="rect">
            <a:avLst/>
          </a:prstGeom>
          <a:noFill/>
        </p:spPr>
      </p:pic>
      <p:sp>
        <p:nvSpPr>
          <p:cNvPr id="822" name="Rectangle 822"/>
          <p:cNvSpPr/>
          <p:nvPr/>
        </p:nvSpPr>
        <p:spPr>
          <a:xfrm>
            <a:off x="767392" y="1174911"/>
            <a:ext cx="3330529" cy="794064"/>
          </a:xfrm>
          <a:prstGeom prst="rect">
            <a:avLst/>
          </a:prstGeom>
        </p:spPr>
        <p:txBody>
          <a:bodyPr wrap="square" lIns="0" tIns="0" rIns="0" bIns="0">
            <a:spAutoFit/>
          </a:bodyPr>
          <a:lstStyle/>
          <a:p>
            <a:r>
              <a:rPr lang="en-US" sz="2580" b="1" spc="-67" dirty="0">
                <a:solidFill>
                  <a:srgbClr val="FF0000"/>
                </a:solidFill>
                <a:latin typeface="Constantia" panose="02030602050306030303" pitchFamily="18" charset="0"/>
              </a:rPr>
              <a:t>F</a:t>
            </a:r>
            <a:r>
              <a:rPr lang="en-US" sz="2580" b="1" dirty="0">
                <a:solidFill>
                  <a:srgbClr val="FF0000"/>
                </a:solidFill>
                <a:latin typeface="Constantia" panose="02030602050306030303" pitchFamily="18" charset="0"/>
              </a:rPr>
              <a:t>asi del</a:t>
            </a:r>
            <a:r>
              <a:rPr lang="en-US" sz="2580" b="1" spc="-11" dirty="0">
                <a:solidFill>
                  <a:srgbClr val="FF0000"/>
                </a:solidFill>
                <a:latin typeface="Constantia" panose="02030602050306030303" pitchFamily="18" charset="0"/>
              </a:rPr>
              <a:t>l</a:t>
            </a:r>
            <a:r>
              <a:rPr lang="en-US" sz="2580" b="1" dirty="0">
                <a:solidFill>
                  <a:srgbClr val="FF0000"/>
                </a:solidFill>
                <a:latin typeface="Constantia" panose="02030602050306030303" pitchFamily="18" charset="0"/>
              </a:rPr>
              <a:t>e p</a:t>
            </a:r>
            <a:r>
              <a:rPr lang="en-US" sz="2580" b="1" spc="-31" dirty="0">
                <a:solidFill>
                  <a:srgbClr val="FF0000"/>
                </a:solidFill>
                <a:latin typeface="Constantia" panose="02030602050306030303" pitchFamily="18" charset="0"/>
              </a:rPr>
              <a:t>r</a:t>
            </a:r>
            <a:r>
              <a:rPr lang="en-US" sz="2580" b="1" dirty="0">
                <a:solidFill>
                  <a:srgbClr val="FF0000"/>
                </a:solidFill>
                <a:latin typeface="Constantia" panose="02030602050306030303" pitchFamily="18" charset="0"/>
              </a:rPr>
              <a:t>ocedu</a:t>
            </a:r>
            <a:r>
              <a:rPr lang="en-US" sz="2580" b="1" spc="-31" dirty="0">
                <a:solidFill>
                  <a:srgbClr val="FF0000"/>
                </a:solidFill>
                <a:latin typeface="Constantia" panose="02030602050306030303" pitchFamily="18" charset="0"/>
              </a:rPr>
              <a:t>r</a:t>
            </a:r>
            <a:r>
              <a:rPr lang="en-US" sz="2580" b="1" dirty="0">
                <a:solidFill>
                  <a:srgbClr val="FF0000"/>
                </a:solidFill>
                <a:latin typeface="Constantia" panose="02030602050306030303" pitchFamily="18" charset="0"/>
              </a:rPr>
              <a:t>e di </a:t>
            </a:r>
            <a:r>
              <a:rPr lang="en-US" sz="2580" b="1" spc="-12" dirty="0">
                <a:solidFill>
                  <a:srgbClr val="FF0000"/>
                </a:solidFill>
                <a:latin typeface="Constantia" panose="02030602050306030303" pitchFamily="18" charset="0"/>
              </a:rPr>
              <a:t>a</a:t>
            </a:r>
            <a:r>
              <a:rPr lang="en-US" sz="2580" b="1" dirty="0">
                <a:solidFill>
                  <a:srgbClr val="FF0000"/>
                </a:solidFill>
                <a:latin typeface="Constantia" panose="02030602050306030303" pitchFamily="18" charset="0"/>
              </a:rPr>
              <a:t>ffidame</a:t>
            </a:r>
            <a:r>
              <a:rPr lang="en-US" sz="2580" b="1" spc="-25" dirty="0">
                <a:solidFill>
                  <a:srgbClr val="FF0000"/>
                </a:solidFill>
                <a:latin typeface="Constantia" panose="02030602050306030303" pitchFamily="18" charset="0"/>
              </a:rPr>
              <a:t>n</a:t>
            </a:r>
            <a:r>
              <a:rPr lang="en-US" sz="2580" b="1" spc="-20" dirty="0">
                <a:solidFill>
                  <a:srgbClr val="FF0000"/>
                </a:solidFill>
                <a:latin typeface="Constantia" panose="02030602050306030303" pitchFamily="18" charset="0"/>
              </a:rPr>
              <a:t>t</a:t>
            </a:r>
            <a:r>
              <a:rPr lang="en-US" sz="2580" b="1" dirty="0">
                <a:solidFill>
                  <a:srgbClr val="FF0000"/>
                </a:solidFill>
                <a:latin typeface="Constantia" panose="02030602050306030303" pitchFamily="18" charset="0"/>
              </a:rPr>
              <a:t>o</a:t>
            </a:r>
          </a:p>
        </p:txBody>
      </p:sp>
      <p:sp>
        <p:nvSpPr>
          <p:cNvPr id="823" name="Rectangle 823"/>
          <p:cNvSpPr/>
          <p:nvPr/>
        </p:nvSpPr>
        <p:spPr>
          <a:xfrm>
            <a:off x="2954453" y="5663799"/>
            <a:ext cx="1674433" cy="276999"/>
          </a:xfrm>
          <a:prstGeom prst="rect">
            <a:avLst/>
          </a:prstGeom>
        </p:spPr>
        <p:txBody>
          <a:bodyPr wrap="none" lIns="0" tIns="0" rIns="0" bIns="0">
            <a:spAutoFit/>
          </a:bodyPr>
          <a:lstStyle/>
          <a:p>
            <a:r>
              <a:rPr lang="en-US" b="1" dirty="0">
                <a:solidFill>
                  <a:srgbClr val="009900"/>
                </a:solidFill>
                <a:latin typeface="Calibri-Bold"/>
              </a:rPr>
              <a:t>Prog</a:t>
            </a:r>
            <a:r>
              <a:rPr lang="en-US" b="1" spc="-19" dirty="0">
                <a:solidFill>
                  <a:srgbClr val="009900"/>
                </a:solidFill>
                <a:latin typeface="Calibri-Bold"/>
              </a:rPr>
              <a:t>r</a:t>
            </a:r>
            <a:r>
              <a:rPr lang="en-US" b="1" dirty="0">
                <a:solidFill>
                  <a:srgbClr val="009900"/>
                </a:solidFill>
                <a:latin typeface="Calibri-Bold"/>
              </a:rPr>
              <a:t>ammazione </a:t>
            </a:r>
          </a:p>
        </p:txBody>
      </p:sp>
      <p:sp>
        <p:nvSpPr>
          <p:cNvPr id="824" name="Rectangle 824"/>
          <p:cNvSpPr/>
          <p:nvPr/>
        </p:nvSpPr>
        <p:spPr>
          <a:xfrm>
            <a:off x="4665018" y="5818043"/>
            <a:ext cx="6998003" cy="307777"/>
          </a:xfrm>
          <a:prstGeom prst="rect">
            <a:avLst/>
          </a:prstGeom>
        </p:spPr>
        <p:txBody>
          <a:bodyPr wrap="square" lIns="0" tIns="0" rIns="0" bIns="0">
            <a:spAutoFit/>
          </a:bodyPr>
          <a:lstStyle/>
          <a:p>
            <a:r>
              <a:rPr lang="en-US" sz="1000" dirty="0">
                <a:solidFill>
                  <a:srgbClr val="009900"/>
                </a:solidFill>
                <a:latin typeface="Calibri"/>
              </a:rPr>
              <a:t>Le procedure di affidamento dei contratti pubblici</a:t>
            </a:r>
            <a:r>
              <a:rPr lang="en-US" sz="1000" spc="-19" dirty="0">
                <a:solidFill>
                  <a:srgbClr val="009900"/>
                </a:solidFill>
                <a:latin typeface="Calibri"/>
              </a:rPr>
              <a:t> </a:t>
            </a:r>
            <a:r>
              <a:rPr lang="en-US" sz="1000" dirty="0">
                <a:solidFill>
                  <a:srgbClr val="009900"/>
                </a:solidFill>
                <a:latin typeface="Calibri"/>
              </a:rPr>
              <a:t>hanno luogo nel rispetto degli atti di </a:t>
            </a:r>
            <a:r>
              <a:rPr lang="en-US" sz="1000" dirty="0" err="1">
                <a:solidFill>
                  <a:srgbClr val="009900"/>
                </a:solidFill>
                <a:latin typeface="Calibri"/>
              </a:rPr>
              <a:t>programmazione</a:t>
            </a:r>
            <a:r>
              <a:rPr lang="en-US" sz="1000" dirty="0">
                <a:solidFill>
                  <a:srgbClr val="009900"/>
                </a:solidFill>
                <a:latin typeface="Calibri"/>
              </a:rPr>
              <a:t> (3 anni lavori 2 servizi e forniture)  delle stazioni appaltanti</a:t>
            </a:r>
            <a:r>
              <a:rPr lang="en-US" sz="1000" spc="-19" dirty="0">
                <a:solidFill>
                  <a:srgbClr val="009900"/>
                </a:solidFill>
                <a:latin typeface="Calibri"/>
              </a:rPr>
              <a:t> </a:t>
            </a:r>
            <a:r>
              <a:rPr lang="en-US" sz="1000" dirty="0">
                <a:solidFill>
                  <a:srgbClr val="009900"/>
                </a:solidFill>
                <a:latin typeface="Calibri"/>
              </a:rPr>
              <a:t>(comma 1)</a:t>
            </a:r>
          </a:p>
        </p:txBody>
      </p:sp>
      <p:sp>
        <p:nvSpPr>
          <p:cNvPr id="825" name="Rectangle 825"/>
          <p:cNvSpPr/>
          <p:nvPr/>
        </p:nvSpPr>
        <p:spPr>
          <a:xfrm>
            <a:off x="3751568" y="5128617"/>
            <a:ext cx="1903213" cy="276999"/>
          </a:xfrm>
          <a:prstGeom prst="rect">
            <a:avLst/>
          </a:prstGeom>
        </p:spPr>
        <p:txBody>
          <a:bodyPr wrap="none" lIns="0" tIns="0" rIns="0" bIns="0">
            <a:spAutoFit/>
          </a:bodyPr>
          <a:lstStyle/>
          <a:p>
            <a:r>
              <a:rPr lang="en-US" b="1" dirty="0">
                <a:solidFill>
                  <a:srgbClr val="7030A0"/>
                </a:solidFill>
                <a:latin typeface="Calibri-Bold"/>
              </a:rPr>
              <a:t>Delibe</a:t>
            </a:r>
            <a:r>
              <a:rPr lang="en-US" b="1" spc="-17" dirty="0">
                <a:solidFill>
                  <a:srgbClr val="7030A0"/>
                </a:solidFill>
                <a:latin typeface="Calibri-Bold"/>
              </a:rPr>
              <a:t>r</a:t>
            </a:r>
            <a:r>
              <a:rPr lang="en-US" b="1" dirty="0">
                <a:solidFill>
                  <a:srgbClr val="7030A0"/>
                </a:solidFill>
                <a:latin typeface="Calibri-Bold"/>
              </a:rPr>
              <a:t>a a cont</a:t>
            </a:r>
            <a:r>
              <a:rPr lang="en-US" b="1" spc="-13" dirty="0">
                <a:solidFill>
                  <a:srgbClr val="7030A0"/>
                </a:solidFill>
                <a:latin typeface="Calibri-Bold"/>
              </a:rPr>
              <a:t>r</a:t>
            </a:r>
            <a:r>
              <a:rPr lang="en-US" b="1" dirty="0">
                <a:solidFill>
                  <a:srgbClr val="7030A0"/>
                </a:solidFill>
                <a:latin typeface="Calibri-Bold"/>
              </a:rPr>
              <a:t>ar</a:t>
            </a:r>
            <a:r>
              <a:rPr lang="en-US" b="1" spc="-17" dirty="0">
                <a:solidFill>
                  <a:srgbClr val="7030A0"/>
                </a:solidFill>
                <a:latin typeface="Calibri-Bold"/>
              </a:rPr>
              <a:t>r</a:t>
            </a:r>
            <a:r>
              <a:rPr lang="en-US" b="1" dirty="0">
                <a:solidFill>
                  <a:srgbClr val="7030A0"/>
                </a:solidFill>
                <a:latin typeface="Calibri-Bold"/>
              </a:rPr>
              <a:t>e</a:t>
            </a:r>
          </a:p>
        </p:txBody>
      </p:sp>
      <p:sp>
        <p:nvSpPr>
          <p:cNvPr id="826" name="Rectangle 826"/>
          <p:cNvSpPr/>
          <p:nvPr/>
        </p:nvSpPr>
        <p:spPr>
          <a:xfrm>
            <a:off x="5022781" y="5412449"/>
            <a:ext cx="6514604" cy="294953"/>
          </a:xfrm>
          <a:prstGeom prst="rect">
            <a:avLst/>
          </a:prstGeom>
        </p:spPr>
        <p:txBody>
          <a:bodyPr wrap="none" lIns="0" tIns="0" rIns="0" bIns="0">
            <a:spAutoFit/>
          </a:bodyPr>
          <a:lstStyle/>
          <a:p>
            <a:r>
              <a:rPr lang="en-US" sz="919" dirty="0">
                <a:solidFill>
                  <a:srgbClr val="7030A0"/>
                </a:solidFill>
                <a:latin typeface="Calibri"/>
              </a:rPr>
              <a:t>Prima dell’avvio delle procedure di affidamento la stazione appaltante</a:t>
            </a:r>
            <a:r>
              <a:rPr lang="en-US" sz="919" spc="-9" dirty="0">
                <a:solidFill>
                  <a:srgbClr val="7030A0"/>
                </a:solidFill>
                <a:latin typeface="Calibri"/>
              </a:rPr>
              <a:t> </a:t>
            </a:r>
            <a:r>
              <a:rPr lang="en-US" sz="919" dirty="0">
                <a:solidFill>
                  <a:srgbClr val="7030A0"/>
                </a:solidFill>
                <a:latin typeface="Calibri"/>
              </a:rPr>
              <a:t>determina di contrarre, individuando</a:t>
            </a:r>
            <a:r>
              <a:rPr lang="en-US" sz="919" spc="-31" dirty="0">
                <a:solidFill>
                  <a:srgbClr val="7030A0"/>
                </a:solidFill>
                <a:latin typeface="Calibri"/>
              </a:rPr>
              <a:t> </a:t>
            </a:r>
            <a:r>
              <a:rPr lang="en-US" sz="919" dirty="0">
                <a:solidFill>
                  <a:srgbClr val="7030A0"/>
                </a:solidFill>
                <a:latin typeface="Calibri"/>
              </a:rPr>
              <a:t>gli elementi </a:t>
            </a:r>
            <a:r>
              <a:rPr lang="en-US" sz="1000" dirty="0">
                <a:solidFill>
                  <a:srgbClr val="7030A0"/>
                </a:solidFill>
                <a:latin typeface="Calibri"/>
              </a:rPr>
              <a:t>essenziali</a:t>
            </a:r>
            <a:r>
              <a:rPr lang="en-US" sz="919" dirty="0">
                <a:solidFill>
                  <a:srgbClr val="7030A0"/>
                </a:solidFill>
                <a:latin typeface="Calibri"/>
              </a:rPr>
              <a:t> del </a:t>
            </a:r>
          </a:p>
          <a:p>
            <a:pPr>
              <a:lnSpc>
                <a:spcPts val="1108"/>
              </a:lnSpc>
            </a:pPr>
            <a:r>
              <a:rPr lang="en-US" sz="919" dirty="0">
                <a:solidFill>
                  <a:srgbClr val="7030A0"/>
                </a:solidFill>
                <a:latin typeface="Calibri"/>
              </a:rPr>
              <a:t>contratto e i criteri di selezione degli operatori economici e delle offerte (comma 2)</a:t>
            </a:r>
          </a:p>
        </p:txBody>
      </p:sp>
      <p:sp>
        <p:nvSpPr>
          <p:cNvPr id="827" name="Rectangle 827"/>
          <p:cNvSpPr/>
          <p:nvPr/>
        </p:nvSpPr>
        <p:spPr>
          <a:xfrm>
            <a:off x="4401179" y="4530741"/>
            <a:ext cx="3853619" cy="276999"/>
          </a:xfrm>
          <a:prstGeom prst="rect">
            <a:avLst/>
          </a:prstGeom>
        </p:spPr>
        <p:txBody>
          <a:bodyPr wrap="none" lIns="0" tIns="0" rIns="0" bIns="0">
            <a:spAutoFit/>
          </a:bodyPr>
          <a:lstStyle/>
          <a:p>
            <a:r>
              <a:rPr lang="en-US" b="1" dirty="0">
                <a:solidFill>
                  <a:srgbClr val="0070C0"/>
                </a:solidFill>
                <a:latin typeface="Calibri-Bold"/>
              </a:rPr>
              <a:t>Sel</a:t>
            </a:r>
            <a:r>
              <a:rPr lang="en-US" b="1" spc="-15" dirty="0">
                <a:solidFill>
                  <a:srgbClr val="0070C0"/>
                </a:solidFill>
                <a:latin typeface="Calibri-Bold"/>
              </a:rPr>
              <a:t>e</a:t>
            </a:r>
            <a:r>
              <a:rPr lang="en-US" b="1" dirty="0">
                <a:solidFill>
                  <a:srgbClr val="0070C0"/>
                </a:solidFill>
                <a:latin typeface="Calibri-Bold"/>
              </a:rPr>
              <a:t>zione dei partecipanti</a:t>
            </a:r>
            <a:r>
              <a:rPr lang="en-US" b="1" spc="-19" dirty="0">
                <a:solidFill>
                  <a:srgbClr val="0070C0"/>
                </a:solidFill>
                <a:latin typeface="Calibri-Bold"/>
              </a:rPr>
              <a:t> </a:t>
            </a:r>
            <a:r>
              <a:rPr lang="en-US" b="1" dirty="0">
                <a:solidFill>
                  <a:srgbClr val="0070C0"/>
                </a:solidFill>
                <a:latin typeface="Calibri-Bold"/>
              </a:rPr>
              <a:t>e delle of</a:t>
            </a:r>
            <a:r>
              <a:rPr lang="en-US" b="1" spc="-19" dirty="0">
                <a:solidFill>
                  <a:srgbClr val="0070C0"/>
                </a:solidFill>
                <a:latin typeface="Calibri-Bold"/>
              </a:rPr>
              <a:t>f</a:t>
            </a:r>
            <a:r>
              <a:rPr lang="en-US" b="1" dirty="0">
                <a:solidFill>
                  <a:srgbClr val="0070C0"/>
                </a:solidFill>
                <a:latin typeface="Calibri-Bold"/>
              </a:rPr>
              <a:t>erte</a:t>
            </a:r>
          </a:p>
        </p:txBody>
      </p:sp>
      <p:sp>
        <p:nvSpPr>
          <p:cNvPr id="828" name="Rectangle 828"/>
          <p:cNvSpPr/>
          <p:nvPr/>
        </p:nvSpPr>
        <p:spPr>
          <a:xfrm>
            <a:off x="6413935" y="4771446"/>
            <a:ext cx="5538375" cy="307777"/>
          </a:xfrm>
          <a:prstGeom prst="rect">
            <a:avLst/>
          </a:prstGeom>
        </p:spPr>
        <p:txBody>
          <a:bodyPr wrap="none" lIns="0" tIns="0" rIns="0" bIns="0">
            <a:spAutoFit/>
          </a:bodyPr>
          <a:lstStyle/>
          <a:p>
            <a:r>
              <a:rPr lang="en-US" sz="1000" dirty="0">
                <a:solidFill>
                  <a:srgbClr val="0070C0"/>
                </a:solidFill>
                <a:latin typeface="Calibri"/>
              </a:rPr>
              <a:t>La selezione avviene mediante uno dei sistemi e secondo i criteri previsti dal presente Codice (comma 3).</a:t>
            </a:r>
          </a:p>
          <a:p>
            <a:r>
              <a:rPr lang="en-US" sz="1000" dirty="0">
                <a:solidFill>
                  <a:srgbClr val="0070C0"/>
                </a:solidFill>
                <a:latin typeface="Calibri"/>
              </a:rPr>
              <a:t> L’offerta è vincolante per il periodo indicato</a:t>
            </a:r>
            <a:r>
              <a:rPr lang="en-US" sz="1000" spc="-19" dirty="0">
                <a:solidFill>
                  <a:srgbClr val="0070C0"/>
                </a:solidFill>
                <a:latin typeface="Calibri"/>
              </a:rPr>
              <a:t> </a:t>
            </a:r>
            <a:r>
              <a:rPr lang="en-US" sz="1000" dirty="0">
                <a:solidFill>
                  <a:srgbClr val="0070C0"/>
                </a:solidFill>
                <a:latin typeface="Calibri"/>
              </a:rPr>
              <a:t>nel bando (180 giorni), ma la p.a. può chiedere il differimento</a:t>
            </a:r>
          </a:p>
        </p:txBody>
      </p:sp>
      <p:sp>
        <p:nvSpPr>
          <p:cNvPr id="829" name="Rectangle 829"/>
          <p:cNvSpPr/>
          <p:nvPr/>
        </p:nvSpPr>
        <p:spPr>
          <a:xfrm>
            <a:off x="5213066" y="3932668"/>
            <a:ext cx="1436868" cy="276999"/>
          </a:xfrm>
          <a:prstGeom prst="rect">
            <a:avLst/>
          </a:prstGeom>
        </p:spPr>
        <p:txBody>
          <a:bodyPr wrap="none" lIns="0" tIns="0" rIns="0" bIns="0">
            <a:spAutoFit/>
          </a:bodyPr>
          <a:lstStyle/>
          <a:p>
            <a:r>
              <a:rPr lang="en-US" b="1" dirty="0">
                <a:solidFill>
                  <a:schemeClr val="tx1">
                    <a:lumMod val="50000"/>
                    <a:lumOff val="50000"/>
                  </a:schemeClr>
                </a:solidFill>
                <a:latin typeface="Calibri-Bold"/>
              </a:rPr>
              <a:t>Aggiudicazione</a:t>
            </a:r>
          </a:p>
        </p:txBody>
      </p:sp>
      <p:sp>
        <p:nvSpPr>
          <p:cNvPr id="830" name="Rectangle 830"/>
          <p:cNvSpPr/>
          <p:nvPr/>
        </p:nvSpPr>
        <p:spPr>
          <a:xfrm>
            <a:off x="6616508" y="4124911"/>
            <a:ext cx="5434949" cy="307777"/>
          </a:xfrm>
          <a:prstGeom prst="rect">
            <a:avLst/>
          </a:prstGeom>
        </p:spPr>
        <p:txBody>
          <a:bodyPr wrap="none" lIns="0" tIns="0" rIns="0" bIns="0">
            <a:spAutoFit/>
          </a:bodyPr>
          <a:lstStyle/>
          <a:p>
            <a:r>
              <a:rPr lang="en-US" sz="1000" dirty="0">
                <a:solidFill>
                  <a:schemeClr val="tx1">
                    <a:lumMod val="50000"/>
                    <a:lumOff val="50000"/>
                  </a:schemeClr>
                </a:solidFill>
                <a:latin typeface="Calibri"/>
              </a:rPr>
              <a:t>La stazione appaltante,</a:t>
            </a:r>
            <a:r>
              <a:rPr lang="en-US" sz="1000" spc="-19" dirty="0">
                <a:solidFill>
                  <a:schemeClr val="tx1">
                    <a:lumMod val="50000"/>
                    <a:lumOff val="50000"/>
                  </a:schemeClr>
                </a:solidFill>
                <a:latin typeface="Calibri"/>
              </a:rPr>
              <a:t> </a:t>
            </a:r>
            <a:r>
              <a:rPr lang="en-US" sz="1000" dirty="0">
                <a:solidFill>
                  <a:schemeClr val="tx1">
                    <a:lumMod val="50000"/>
                    <a:lumOff val="50000"/>
                  </a:schemeClr>
                </a:solidFill>
                <a:latin typeface="Calibri"/>
              </a:rPr>
              <a:t>previa verifica della proposta di aggiudicazione, provvede all’aggiudicazione, </a:t>
            </a:r>
            <a:r>
              <a:rPr lang="en-US" sz="1000" dirty="0" err="1">
                <a:solidFill>
                  <a:schemeClr val="tx1">
                    <a:lumMod val="50000"/>
                    <a:lumOff val="50000"/>
                  </a:schemeClr>
                </a:solidFill>
                <a:latin typeface="Calibri"/>
              </a:rPr>
              <a:t>che</a:t>
            </a:r>
            <a:r>
              <a:rPr lang="en-US" sz="1000" dirty="0">
                <a:latin typeface="Calibri"/>
              </a:rPr>
              <a:t> </a:t>
            </a:r>
          </a:p>
          <a:p>
            <a:r>
              <a:rPr lang="en-US" sz="1000" dirty="0">
                <a:latin typeface="Calibri"/>
              </a:rPr>
              <a:t>non </a:t>
            </a:r>
            <a:r>
              <a:rPr lang="en-US" sz="1000" dirty="0">
                <a:solidFill>
                  <a:schemeClr val="tx1">
                    <a:lumMod val="50000"/>
                    <a:lumOff val="50000"/>
                  </a:schemeClr>
                </a:solidFill>
                <a:latin typeface="Calibri"/>
              </a:rPr>
              <a:t>equivale </a:t>
            </a:r>
            <a:r>
              <a:rPr lang="en-US" sz="1000" dirty="0" err="1">
                <a:solidFill>
                  <a:schemeClr val="tx1">
                    <a:lumMod val="50000"/>
                    <a:lumOff val="50000"/>
                  </a:schemeClr>
                </a:solidFill>
                <a:latin typeface="Calibri"/>
              </a:rPr>
              <a:t>all’accettazione</a:t>
            </a:r>
            <a:r>
              <a:rPr lang="en-US" sz="1000" dirty="0">
                <a:solidFill>
                  <a:schemeClr val="tx1">
                    <a:lumMod val="50000"/>
                    <a:lumOff val="50000"/>
                  </a:schemeClr>
                </a:solidFill>
                <a:latin typeface="Calibri"/>
              </a:rPr>
              <a:t> </a:t>
            </a:r>
            <a:r>
              <a:rPr lang="en-US" sz="1000" dirty="0" err="1">
                <a:solidFill>
                  <a:schemeClr val="tx1">
                    <a:lumMod val="50000"/>
                    <a:lumOff val="50000"/>
                  </a:schemeClr>
                </a:solidFill>
                <a:latin typeface="Calibri"/>
              </a:rPr>
              <a:t>dell’offerta</a:t>
            </a:r>
            <a:r>
              <a:rPr lang="en-US" sz="1000" dirty="0">
                <a:solidFill>
                  <a:schemeClr val="tx1">
                    <a:lumMod val="50000"/>
                    <a:lumOff val="50000"/>
                  </a:schemeClr>
                </a:solidFill>
                <a:latin typeface="Calibri"/>
              </a:rPr>
              <a:t> (</a:t>
            </a:r>
            <a:r>
              <a:rPr lang="en-US" sz="1000" dirty="0" err="1">
                <a:solidFill>
                  <a:schemeClr val="tx1">
                    <a:lumMod val="50000"/>
                    <a:lumOff val="50000"/>
                  </a:schemeClr>
                </a:solidFill>
                <a:latin typeface="Calibri"/>
              </a:rPr>
              <a:t>commi</a:t>
            </a:r>
            <a:r>
              <a:rPr lang="en-US" sz="1000" dirty="0">
                <a:solidFill>
                  <a:schemeClr val="tx1">
                    <a:lumMod val="50000"/>
                    <a:lumOff val="50000"/>
                  </a:schemeClr>
                </a:solidFill>
                <a:latin typeface="Calibri"/>
              </a:rPr>
              <a:t> 5 e 6) </a:t>
            </a:r>
          </a:p>
        </p:txBody>
      </p:sp>
      <p:sp>
        <p:nvSpPr>
          <p:cNvPr id="832" name="Rectangle 832"/>
          <p:cNvSpPr/>
          <p:nvPr/>
        </p:nvSpPr>
        <p:spPr>
          <a:xfrm>
            <a:off x="3106149" y="4590327"/>
            <a:ext cx="179536" cy="426142"/>
          </a:xfrm>
          <a:prstGeom prst="rect">
            <a:avLst/>
          </a:prstGeom>
        </p:spPr>
        <p:txBody>
          <a:bodyPr wrap="none" lIns="0" tIns="0" rIns="0" bIns="0">
            <a:spAutoFit/>
          </a:bodyPr>
          <a:lstStyle/>
          <a:p>
            <a:r>
              <a:rPr lang="en-US" sz="2769" b="1" dirty="0">
                <a:solidFill>
                  <a:srgbClr val="B8B8B8"/>
                </a:solidFill>
                <a:latin typeface="Calibri-Bold"/>
              </a:rPr>
              <a:t>2</a:t>
            </a:r>
          </a:p>
        </p:txBody>
      </p:sp>
      <p:sp>
        <p:nvSpPr>
          <p:cNvPr id="833" name="Rectangle 833"/>
          <p:cNvSpPr/>
          <p:nvPr/>
        </p:nvSpPr>
        <p:spPr>
          <a:xfrm>
            <a:off x="3790836" y="4082145"/>
            <a:ext cx="179536" cy="426399"/>
          </a:xfrm>
          <a:prstGeom prst="rect">
            <a:avLst/>
          </a:prstGeom>
        </p:spPr>
        <p:txBody>
          <a:bodyPr wrap="none" lIns="0" tIns="0" rIns="0" bIns="0">
            <a:spAutoFit/>
          </a:bodyPr>
          <a:lstStyle/>
          <a:p>
            <a:r>
              <a:rPr lang="en-US" sz="2771" b="1" dirty="0">
                <a:solidFill>
                  <a:srgbClr val="0099CC"/>
                </a:solidFill>
                <a:latin typeface="Calibri-Bold"/>
              </a:rPr>
              <a:t>3</a:t>
            </a:r>
          </a:p>
        </p:txBody>
      </p:sp>
      <p:sp>
        <p:nvSpPr>
          <p:cNvPr id="834" name="Rectangle 834"/>
          <p:cNvSpPr/>
          <p:nvPr/>
        </p:nvSpPr>
        <p:spPr>
          <a:xfrm>
            <a:off x="4553510" y="3545076"/>
            <a:ext cx="179536" cy="426142"/>
          </a:xfrm>
          <a:prstGeom prst="rect">
            <a:avLst/>
          </a:prstGeom>
        </p:spPr>
        <p:txBody>
          <a:bodyPr wrap="none" lIns="0" tIns="0" rIns="0" bIns="0">
            <a:spAutoFit/>
          </a:bodyPr>
          <a:lstStyle/>
          <a:p>
            <a:r>
              <a:rPr lang="en-US" sz="2769" b="1" dirty="0">
                <a:solidFill>
                  <a:srgbClr val="5F5F5F"/>
                </a:solidFill>
                <a:latin typeface="Calibri-Bold"/>
              </a:rPr>
              <a:t>4</a:t>
            </a:r>
          </a:p>
        </p:txBody>
      </p:sp>
      <p:sp>
        <p:nvSpPr>
          <p:cNvPr id="835" name="Rectangle 835"/>
          <p:cNvSpPr/>
          <p:nvPr/>
        </p:nvSpPr>
        <p:spPr>
          <a:xfrm>
            <a:off x="5249610" y="3001400"/>
            <a:ext cx="179536" cy="426142"/>
          </a:xfrm>
          <a:prstGeom prst="rect">
            <a:avLst/>
          </a:prstGeom>
        </p:spPr>
        <p:txBody>
          <a:bodyPr wrap="none" lIns="0" tIns="0" rIns="0" bIns="0">
            <a:spAutoFit/>
          </a:bodyPr>
          <a:lstStyle/>
          <a:p>
            <a:r>
              <a:rPr lang="en-US" sz="2769" b="1" dirty="0">
                <a:solidFill>
                  <a:srgbClr val="33CCCC"/>
                </a:solidFill>
                <a:latin typeface="Calibri-Bold"/>
              </a:rPr>
              <a:t>5</a:t>
            </a:r>
          </a:p>
        </p:txBody>
      </p:sp>
      <p:sp>
        <p:nvSpPr>
          <p:cNvPr id="836" name="Rectangle 836"/>
          <p:cNvSpPr/>
          <p:nvPr/>
        </p:nvSpPr>
        <p:spPr>
          <a:xfrm>
            <a:off x="6051102" y="2433715"/>
            <a:ext cx="179536" cy="426142"/>
          </a:xfrm>
          <a:prstGeom prst="rect">
            <a:avLst/>
          </a:prstGeom>
        </p:spPr>
        <p:txBody>
          <a:bodyPr wrap="none" lIns="0" tIns="0" rIns="0" bIns="0">
            <a:spAutoFit/>
          </a:bodyPr>
          <a:lstStyle/>
          <a:p>
            <a:r>
              <a:rPr lang="en-US" sz="2769" b="1" dirty="0">
                <a:solidFill>
                  <a:srgbClr val="969696"/>
                </a:solidFill>
                <a:latin typeface="Calibri-Bold"/>
              </a:rPr>
              <a:t>6</a:t>
            </a:r>
          </a:p>
        </p:txBody>
      </p:sp>
      <p:sp>
        <p:nvSpPr>
          <p:cNvPr id="837" name="Rectangle 837"/>
          <p:cNvSpPr/>
          <p:nvPr/>
        </p:nvSpPr>
        <p:spPr>
          <a:xfrm>
            <a:off x="6708745" y="1871601"/>
            <a:ext cx="179536" cy="426399"/>
          </a:xfrm>
          <a:prstGeom prst="rect">
            <a:avLst/>
          </a:prstGeom>
        </p:spPr>
        <p:txBody>
          <a:bodyPr wrap="none" lIns="0" tIns="0" rIns="0" bIns="0">
            <a:spAutoFit/>
          </a:bodyPr>
          <a:lstStyle/>
          <a:p>
            <a:r>
              <a:rPr lang="en-US" sz="2771" b="1" dirty="0">
                <a:solidFill>
                  <a:srgbClr val="C00000"/>
                </a:solidFill>
                <a:latin typeface="Calibri-Bold"/>
              </a:rPr>
              <a:t>7</a:t>
            </a:r>
          </a:p>
        </p:txBody>
      </p:sp>
      <p:sp>
        <p:nvSpPr>
          <p:cNvPr id="839" name="Rectangle 839"/>
          <p:cNvSpPr/>
          <p:nvPr/>
        </p:nvSpPr>
        <p:spPr>
          <a:xfrm>
            <a:off x="5908416" y="3486686"/>
            <a:ext cx="5828688" cy="528350"/>
          </a:xfrm>
          <a:prstGeom prst="rect">
            <a:avLst/>
          </a:prstGeom>
        </p:spPr>
        <p:txBody>
          <a:bodyPr wrap="square" lIns="0" tIns="0" rIns="0" bIns="0">
            <a:spAutoFit/>
          </a:bodyPr>
          <a:lstStyle/>
          <a:p>
            <a:r>
              <a:rPr lang="en-US" sz="1600" b="1" spc="-56" dirty="0">
                <a:solidFill>
                  <a:schemeClr val="accent1">
                    <a:lumMod val="75000"/>
                  </a:schemeClr>
                </a:solidFill>
                <a:latin typeface="Calibri-Bold"/>
              </a:rPr>
              <a:t>V</a:t>
            </a:r>
            <a:r>
              <a:rPr lang="en-US" sz="1600" b="1" dirty="0">
                <a:solidFill>
                  <a:schemeClr val="accent1">
                    <a:lumMod val="75000"/>
                  </a:schemeClr>
                </a:solidFill>
                <a:latin typeface="Calibri-Bold"/>
              </a:rPr>
              <a:t>erifica del possesso dei requisiti</a:t>
            </a:r>
            <a:r>
              <a:rPr lang="en-US" sz="1600" b="1" spc="-19" dirty="0">
                <a:solidFill>
                  <a:schemeClr val="accent1">
                    <a:lumMod val="75000"/>
                  </a:schemeClr>
                </a:solidFill>
                <a:latin typeface="Calibri-Bold"/>
              </a:rPr>
              <a:t> </a:t>
            </a:r>
            <a:r>
              <a:rPr lang="en-US" sz="1600" b="1" dirty="0">
                <a:solidFill>
                  <a:schemeClr val="accent1">
                    <a:lumMod val="75000"/>
                  </a:schemeClr>
                </a:solidFill>
                <a:latin typeface="Calibri-Bold"/>
              </a:rPr>
              <a:t>e aggiudicazione d</a:t>
            </a:r>
            <a:r>
              <a:rPr lang="en-US" sz="1600" b="1" spc="-15" dirty="0">
                <a:solidFill>
                  <a:schemeClr val="accent1">
                    <a:lumMod val="75000"/>
                  </a:schemeClr>
                </a:solidFill>
                <a:latin typeface="Calibri-Bold"/>
              </a:rPr>
              <a:t>e</a:t>
            </a:r>
            <a:r>
              <a:rPr lang="en-US" sz="1600" b="1" dirty="0">
                <a:solidFill>
                  <a:schemeClr val="accent1">
                    <a:lumMod val="75000"/>
                  </a:schemeClr>
                </a:solidFill>
                <a:latin typeface="Calibri-Bold"/>
              </a:rPr>
              <a:t>finiti</a:t>
            </a:r>
            <a:r>
              <a:rPr lang="en-US" sz="1600" b="1" spc="-15" dirty="0">
                <a:solidFill>
                  <a:schemeClr val="accent1">
                    <a:lumMod val="75000"/>
                  </a:schemeClr>
                </a:solidFill>
                <a:latin typeface="Calibri-Bold"/>
              </a:rPr>
              <a:t>v</a:t>
            </a:r>
            <a:r>
              <a:rPr lang="en-US" sz="1600" b="1" dirty="0">
                <a:solidFill>
                  <a:schemeClr val="accent1">
                    <a:lumMod val="75000"/>
                  </a:schemeClr>
                </a:solidFill>
                <a:latin typeface="Calibri-Bold"/>
              </a:rPr>
              <a:t>a</a:t>
            </a:r>
          </a:p>
          <a:p>
            <a:pPr>
              <a:lnSpc>
                <a:spcPts val="1105"/>
              </a:lnSpc>
            </a:pPr>
            <a:r>
              <a:rPr lang="en-US" sz="1000" dirty="0">
                <a:solidFill>
                  <a:schemeClr val="accent1">
                    <a:lumMod val="75000"/>
                  </a:schemeClr>
                </a:solidFill>
                <a:latin typeface="Calibri"/>
              </a:rPr>
              <a:t>                                                                                       </a:t>
            </a:r>
            <a:r>
              <a:rPr lang="en-US" sz="1000" dirty="0" err="1">
                <a:solidFill>
                  <a:schemeClr val="accent1">
                    <a:lumMod val="75000"/>
                  </a:schemeClr>
                </a:solidFill>
                <a:latin typeface="Calibri"/>
              </a:rPr>
              <a:t>L’aggiudicazione</a:t>
            </a:r>
            <a:r>
              <a:rPr lang="en-US" sz="1000" dirty="0">
                <a:solidFill>
                  <a:schemeClr val="accent1">
                    <a:lumMod val="75000"/>
                  </a:schemeClr>
                </a:solidFill>
                <a:latin typeface="Calibri"/>
              </a:rPr>
              <a:t> diventa efficace a seguito della </a:t>
            </a:r>
            <a:r>
              <a:rPr lang="en-US" sz="1000" dirty="0" err="1">
                <a:solidFill>
                  <a:schemeClr val="accent1">
                    <a:lumMod val="75000"/>
                  </a:schemeClr>
                </a:solidFill>
                <a:latin typeface="Calibri"/>
              </a:rPr>
              <a:t>verifica</a:t>
            </a:r>
            <a:r>
              <a:rPr lang="en-US" sz="1000" dirty="0">
                <a:solidFill>
                  <a:schemeClr val="accent1">
                    <a:lumMod val="75000"/>
                  </a:schemeClr>
                </a:solidFill>
                <a:latin typeface="Calibri"/>
              </a:rPr>
              <a:t> </a:t>
            </a:r>
          </a:p>
          <a:p>
            <a:pPr>
              <a:lnSpc>
                <a:spcPts val="1105"/>
              </a:lnSpc>
            </a:pPr>
            <a:r>
              <a:rPr lang="en-US" sz="1000" dirty="0">
                <a:solidFill>
                  <a:schemeClr val="accent1">
                    <a:lumMod val="75000"/>
                  </a:schemeClr>
                </a:solidFill>
                <a:latin typeface="Calibri"/>
              </a:rPr>
              <a:t>                                                                                       del possesso dei </a:t>
            </a:r>
            <a:r>
              <a:rPr lang="en-US" sz="1000" dirty="0" err="1">
                <a:solidFill>
                  <a:schemeClr val="accent1">
                    <a:lumMod val="75000"/>
                  </a:schemeClr>
                </a:solidFill>
                <a:latin typeface="Calibri"/>
              </a:rPr>
              <a:t>requisiti</a:t>
            </a:r>
            <a:r>
              <a:rPr lang="en-US" sz="1000" dirty="0">
                <a:solidFill>
                  <a:schemeClr val="accent1">
                    <a:lumMod val="75000"/>
                  </a:schemeClr>
                </a:solidFill>
                <a:latin typeface="Calibri"/>
              </a:rPr>
              <a:t> </a:t>
            </a:r>
            <a:r>
              <a:rPr lang="en-US" sz="1000" dirty="0" err="1">
                <a:solidFill>
                  <a:schemeClr val="accent1">
                    <a:lumMod val="75000"/>
                  </a:schemeClr>
                </a:solidFill>
                <a:latin typeface="Calibri"/>
              </a:rPr>
              <a:t>prescritti</a:t>
            </a:r>
            <a:r>
              <a:rPr lang="en-US" sz="1000" dirty="0">
                <a:solidFill>
                  <a:schemeClr val="accent1">
                    <a:lumMod val="75000"/>
                  </a:schemeClr>
                </a:solidFill>
                <a:latin typeface="Calibri"/>
              </a:rPr>
              <a:t> nel bando</a:t>
            </a:r>
            <a:r>
              <a:rPr lang="en-US" sz="1000" spc="-19" dirty="0">
                <a:solidFill>
                  <a:schemeClr val="accent1">
                    <a:lumMod val="75000"/>
                  </a:schemeClr>
                </a:solidFill>
                <a:latin typeface="Calibri"/>
              </a:rPr>
              <a:t> </a:t>
            </a:r>
            <a:r>
              <a:rPr lang="en-US" sz="1000" dirty="0">
                <a:solidFill>
                  <a:schemeClr val="accent1">
                    <a:lumMod val="75000"/>
                  </a:schemeClr>
                </a:solidFill>
                <a:latin typeface="Calibri"/>
              </a:rPr>
              <a:t>(comma 7)</a:t>
            </a:r>
          </a:p>
        </p:txBody>
      </p:sp>
      <p:sp>
        <p:nvSpPr>
          <p:cNvPr id="840" name="Rectangle 840"/>
          <p:cNvSpPr/>
          <p:nvPr/>
        </p:nvSpPr>
        <p:spPr>
          <a:xfrm>
            <a:off x="7440878" y="2157206"/>
            <a:ext cx="2163285" cy="307777"/>
          </a:xfrm>
          <a:prstGeom prst="rect">
            <a:avLst/>
          </a:prstGeom>
        </p:spPr>
        <p:txBody>
          <a:bodyPr wrap="none" lIns="0" tIns="0" rIns="0" bIns="0">
            <a:spAutoFit/>
          </a:bodyPr>
          <a:lstStyle/>
          <a:p>
            <a:r>
              <a:rPr lang="en-US" sz="2000" b="1" dirty="0" err="1">
                <a:solidFill>
                  <a:srgbClr val="C00000"/>
                </a:solidFill>
                <a:latin typeface="Calibri-Bold"/>
              </a:rPr>
              <a:t>Stipula</a:t>
            </a:r>
            <a:r>
              <a:rPr lang="en-US" sz="2000" b="1" dirty="0">
                <a:solidFill>
                  <a:srgbClr val="C00000"/>
                </a:solidFill>
                <a:latin typeface="Calibri-Bold"/>
              </a:rPr>
              <a:t> del </a:t>
            </a:r>
            <a:r>
              <a:rPr lang="en-US" sz="2000" b="1" dirty="0" err="1">
                <a:solidFill>
                  <a:srgbClr val="C00000"/>
                </a:solidFill>
                <a:latin typeface="Calibri-Bold"/>
              </a:rPr>
              <a:t>cont</a:t>
            </a:r>
            <a:r>
              <a:rPr lang="en-US" sz="2000" b="1" spc="-13" dirty="0" err="1">
                <a:solidFill>
                  <a:srgbClr val="C00000"/>
                </a:solidFill>
                <a:latin typeface="Calibri-Bold"/>
              </a:rPr>
              <a:t>r</a:t>
            </a:r>
            <a:r>
              <a:rPr lang="en-US" sz="2000" b="1" spc="-15" dirty="0" err="1">
                <a:solidFill>
                  <a:srgbClr val="C00000"/>
                </a:solidFill>
                <a:latin typeface="Calibri-Bold"/>
              </a:rPr>
              <a:t>a</a:t>
            </a:r>
            <a:r>
              <a:rPr lang="en-US" sz="2000" b="1" dirty="0" err="1">
                <a:solidFill>
                  <a:srgbClr val="C00000"/>
                </a:solidFill>
                <a:latin typeface="Calibri-Bold"/>
              </a:rPr>
              <a:t>t</a:t>
            </a:r>
            <a:r>
              <a:rPr lang="en-US" sz="2000" b="1" spc="-19" dirty="0" err="1">
                <a:solidFill>
                  <a:srgbClr val="C00000"/>
                </a:solidFill>
                <a:latin typeface="Calibri-Bold"/>
              </a:rPr>
              <a:t>t</a:t>
            </a:r>
            <a:r>
              <a:rPr lang="en-US" sz="2000" b="1" dirty="0" err="1">
                <a:solidFill>
                  <a:srgbClr val="C00000"/>
                </a:solidFill>
                <a:latin typeface="Calibri-Bold"/>
              </a:rPr>
              <a:t>o</a:t>
            </a:r>
            <a:endParaRPr lang="en-US" sz="2000" b="1" dirty="0">
              <a:solidFill>
                <a:srgbClr val="C00000"/>
              </a:solidFill>
              <a:latin typeface="Calibri-Bold"/>
            </a:endParaRPr>
          </a:p>
        </p:txBody>
      </p:sp>
      <p:sp>
        <p:nvSpPr>
          <p:cNvPr id="841" name="Rectangle 841"/>
          <p:cNvSpPr/>
          <p:nvPr/>
        </p:nvSpPr>
        <p:spPr>
          <a:xfrm>
            <a:off x="7396852" y="2468727"/>
            <a:ext cx="3980064" cy="294953"/>
          </a:xfrm>
          <a:prstGeom prst="rect">
            <a:avLst/>
          </a:prstGeom>
        </p:spPr>
        <p:txBody>
          <a:bodyPr wrap="none" lIns="0" tIns="0" rIns="0" bIns="0">
            <a:spAutoFit/>
          </a:bodyPr>
          <a:lstStyle/>
          <a:p>
            <a:r>
              <a:rPr lang="en-US" sz="1000" dirty="0">
                <a:solidFill>
                  <a:srgbClr val="C00000"/>
                </a:solidFill>
                <a:latin typeface="Calibri"/>
              </a:rPr>
              <a:t>Dopo 35 giorni dall’invio</a:t>
            </a:r>
            <a:r>
              <a:rPr lang="en-US" sz="1000" spc="-19" dirty="0">
                <a:solidFill>
                  <a:srgbClr val="C00000"/>
                </a:solidFill>
                <a:latin typeface="Calibri"/>
              </a:rPr>
              <a:t> </a:t>
            </a:r>
            <a:r>
              <a:rPr lang="en-US" sz="1000" dirty="0">
                <a:solidFill>
                  <a:srgbClr val="C00000"/>
                </a:solidFill>
                <a:latin typeface="Calibri"/>
              </a:rPr>
              <a:t>dell’ultima delle comunicazioni</a:t>
            </a:r>
            <a:r>
              <a:rPr lang="en-US" sz="1000" spc="-9" dirty="0">
                <a:solidFill>
                  <a:srgbClr val="C00000"/>
                </a:solidFill>
                <a:latin typeface="Calibri"/>
              </a:rPr>
              <a:t> </a:t>
            </a:r>
            <a:r>
              <a:rPr lang="en-US" sz="1000" dirty="0">
                <a:solidFill>
                  <a:srgbClr val="C00000"/>
                </a:solidFill>
                <a:latin typeface="Calibri"/>
              </a:rPr>
              <a:t>(</a:t>
            </a:r>
            <a:r>
              <a:rPr lang="en-US" sz="1000" i="1" dirty="0">
                <a:solidFill>
                  <a:srgbClr val="C00000"/>
                </a:solidFill>
                <a:latin typeface="Calibri-Italic"/>
              </a:rPr>
              <a:t>standstill</a:t>
            </a:r>
            <a:r>
              <a:rPr lang="en-US" sz="1000" dirty="0">
                <a:solidFill>
                  <a:srgbClr val="C00000"/>
                </a:solidFill>
                <a:latin typeface="Calibri"/>
              </a:rPr>
              <a:t>)</a:t>
            </a:r>
            <a:r>
              <a:rPr lang="en-US" sz="1000" spc="-11" dirty="0">
                <a:solidFill>
                  <a:srgbClr val="C00000"/>
                </a:solidFill>
                <a:latin typeface="Calibri"/>
              </a:rPr>
              <a:t> </a:t>
            </a:r>
            <a:r>
              <a:rPr lang="en-US" sz="1000" dirty="0">
                <a:solidFill>
                  <a:srgbClr val="C00000"/>
                </a:solidFill>
                <a:latin typeface="Calibri"/>
              </a:rPr>
              <a:t>ed entro </a:t>
            </a:r>
          </a:p>
          <a:p>
            <a:pPr>
              <a:lnSpc>
                <a:spcPts val="1109"/>
              </a:lnSpc>
            </a:pPr>
            <a:r>
              <a:rPr lang="en-US" sz="1000" dirty="0">
                <a:solidFill>
                  <a:srgbClr val="C00000"/>
                </a:solidFill>
                <a:latin typeface="Calibri"/>
              </a:rPr>
              <a:t>i 60 giorni successivi all’aggiudicazione avviene la stipulazione (commi 8 e 9)</a:t>
            </a:r>
          </a:p>
        </p:txBody>
      </p:sp>
      <p:sp>
        <p:nvSpPr>
          <p:cNvPr id="842" name="Rectangle 842"/>
          <p:cNvSpPr/>
          <p:nvPr/>
        </p:nvSpPr>
        <p:spPr>
          <a:xfrm>
            <a:off x="7866896" y="1369764"/>
            <a:ext cx="2601738" cy="307777"/>
          </a:xfrm>
          <a:prstGeom prst="rect">
            <a:avLst/>
          </a:prstGeom>
        </p:spPr>
        <p:txBody>
          <a:bodyPr wrap="none" lIns="0" tIns="0" rIns="0" bIns="0">
            <a:spAutoFit/>
          </a:bodyPr>
          <a:lstStyle/>
          <a:p>
            <a:r>
              <a:rPr lang="en-US" sz="2000" b="1" dirty="0">
                <a:solidFill>
                  <a:srgbClr val="002060"/>
                </a:solidFill>
                <a:latin typeface="Calibri-Bold"/>
              </a:rPr>
              <a:t>Esecuzione del cont</a:t>
            </a:r>
            <a:r>
              <a:rPr lang="en-US" sz="2000" b="1" spc="-13" dirty="0">
                <a:solidFill>
                  <a:srgbClr val="002060"/>
                </a:solidFill>
                <a:latin typeface="Calibri-Bold"/>
              </a:rPr>
              <a:t>r</a:t>
            </a:r>
            <a:r>
              <a:rPr lang="en-US" sz="2000" b="1" spc="-15" dirty="0">
                <a:solidFill>
                  <a:srgbClr val="002060"/>
                </a:solidFill>
                <a:latin typeface="Calibri-Bold"/>
              </a:rPr>
              <a:t>a</a:t>
            </a:r>
            <a:r>
              <a:rPr lang="en-US" sz="2000" b="1" dirty="0">
                <a:solidFill>
                  <a:srgbClr val="002060"/>
                </a:solidFill>
                <a:latin typeface="Calibri-Bold"/>
              </a:rPr>
              <a:t>tto</a:t>
            </a:r>
          </a:p>
        </p:txBody>
      </p:sp>
      <p:sp>
        <p:nvSpPr>
          <p:cNvPr id="843" name="Rectangle 843"/>
          <p:cNvSpPr/>
          <p:nvPr/>
        </p:nvSpPr>
        <p:spPr>
          <a:xfrm>
            <a:off x="7862320" y="1677618"/>
            <a:ext cx="4189137" cy="307777"/>
          </a:xfrm>
          <a:prstGeom prst="rect">
            <a:avLst/>
          </a:prstGeom>
        </p:spPr>
        <p:txBody>
          <a:bodyPr wrap="square" lIns="0" tIns="0" rIns="0" bIns="0">
            <a:spAutoFit/>
          </a:bodyPr>
          <a:lstStyle/>
          <a:p>
            <a:r>
              <a:rPr lang="en-US" sz="1000" dirty="0">
                <a:solidFill>
                  <a:srgbClr val="002060"/>
                </a:solidFill>
                <a:latin typeface="Calibri"/>
              </a:rPr>
              <a:t>L’esecuzione del contratto può avere inizio dopo</a:t>
            </a:r>
            <a:r>
              <a:rPr lang="en-US" sz="1000" spc="-19" dirty="0">
                <a:solidFill>
                  <a:srgbClr val="002060"/>
                </a:solidFill>
                <a:latin typeface="Calibri"/>
              </a:rPr>
              <a:t> </a:t>
            </a:r>
            <a:r>
              <a:rPr lang="en-US" sz="1000" dirty="0" err="1">
                <a:solidFill>
                  <a:srgbClr val="002060"/>
                </a:solidFill>
                <a:latin typeface="Calibri"/>
              </a:rPr>
              <a:t>che</a:t>
            </a:r>
            <a:r>
              <a:rPr lang="en-US" sz="1000" dirty="0">
                <a:solidFill>
                  <a:srgbClr val="002060"/>
                </a:solidFill>
                <a:latin typeface="Calibri"/>
              </a:rPr>
              <a:t>  lo stesso è divenuto efficace, salvo che la p.a. ne chieda l’esecuzione anticipata</a:t>
            </a:r>
            <a:r>
              <a:rPr lang="en-US" sz="1000" spc="-16" dirty="0">
                <a:solidFill>
                  <a:srgbClr val="002060"/>
                </a:solidFill>
                <a:latin typeface="Calibri"/>
              </a:rPr>
              <a:t> </a:t>
            </a:r>
            <a:r>
              <a:rPr lang="en-US" sz="1000" dirty="0">
                <a:solidFill>
                  <a:srgbClr val="002060"/>
                </a:solidFill>
                <a:latin typeface="Calibri"/>
              </a:rPr>
              <a:t>(comma 13)</a:t>
            </a:r>
          </a:p>
        </p:txBody>
      </p:sp>
      <p:sp>
        <p:nvSpPr>
          <p:cNvPr id="845" name="Rectangle 845"/>
          <p:cNvSpPr/>
          <p:nvPr/>
        </p:nvSpPr>
        <p:spPr>
          <a:xfrm>
            <a:off x="7462830" y="1382088"/>
            <a:ext cx="179536" cy="426142"/>
          </a:xfrm>
          <a:prstGeom prst="rect">
            <a:avLst/>
          </a:prstGeom>
        </p:spPr>
        <p:txBody>
          <a:bodyPr wrap="none" lIns="0" tIns="0" rIns="0" bIns="0">
            <a:spAutoFit/>
          </a:bodyPr>
          <a:lstStyle/>
          <a:p>
            <a:r>
              <a:rPr lang="en-US" sz="2769" b="1" dirty="0">
                <a:solidFill>
                  <a:srgbClr val="000099"/>
                </a:solidFill>
                <a:latin typeface="Calibri-Bold"/>
              </a:rPr>
              <a:t>8</a:t>
            </a:r>
          </a:p>
        </p:txBody>
      </p:sp>
      <p:sp>
        <p:nvSpPr>
          <p:cNvPr id="846" name="Rectangle 846"/>
          <p:cNvSpPr/>
          <p:nvPr/>
        </p:nvSpPr>
        <p:spPr>
          <a:xfrm>
            <a:off x="6770533" y="2887687"/>
            <a:ext cx="3330592" cy="246221"/>
          </a:xfrm>
          <a:prstGeom prst="rect">
            <a:avLst/>
          </a:prstGeom>
        </p:spPr>
        <p:txBody>
          <a:bodyPr wrap="none" lIns="0" tIns="0" rIns="0" bIns="0">
            <a:spAutoFit/>
          </a:bodyPr>
          <a:lstStyle/>
          <a:p>
            <a:r>
              <a:rPr lang="en-US" sz="1600" b="1" dirty="0" err="1">
                <a:solidFill>
                  <a:schemeClr val="bg2">
                    <a:lumMod val="25000"/>
                  </a:schemeClr>
                </a:solidFill>
                <a:latin typeface="Calibri-Bold"/>
              </a:rPr>
              <a:t>Ricorso</a:t>
            </a:r>
            <a:r>
              <a:rPr lang="en-US" sz="1600" b="1" spc="-19" dirty="0">
                <a:solidFill>
                  <a:schemeClr val="bg2">
                    <a:lumMod val="25000"/>
                  </a:schemeClr>
                </a:solidFill>
                <a:latin typeface="Calibri-Bold"/>
              </a:rPr>
              <a:t> </a:t>
            </a:r>
            <a:r>
              <a:rPr lang="en-US" sz="1600" b="1" dirty="0">
                <a:solidFill>
                  <a:schemeClr val="bg2">
                    <a:lumMod val="25000"/>
                  </a:schemeClr>
                </a:solidFill>
                <a:latin typeface="Calibri-Bold"/>
              </a:rPr>
              <a:t>TAR con </a:t>
            </a:r>
            <a:r>
              <a:rPr lang="en-US" sz="1600" b="1" dirty="0" err="1">
                <a:solidFill>
                  <a:schemeClr val="bg2">
                    <a:lumMod val="25000"/>
                  </a:schemeClr>
                </a:solidFill>
                <a:latin typeface="Calibri-Bold"/>
              </a:rPr>
              <a:t>sospensi</a:t>
            </a:r>
            <a:r>
              <a:rPr lang="en-US" sz="1600" b="1" spc="-15" dirty="0" err="1">
                <a:solidFill>
                  <a:schemeClr val="bg2">
                    <a:lumMod val="25000"/>
                  </a:schemeClr>
                </a:solidFill>
                <a:latin typeface="Calibri-Bold"/>
              </a:rPr>
              <a:t>v</a:t>
            </a:r>
            <a:r>
              <a:rPr lang="en-US" sz="1600" b="1" dirty="0" err="1">
                <a:solidFill>
                  <a:schemeClr val="bg2">
                    <a:lumMod val="25000"/>
                  </a:schemeClr>
                </a:solidFill>
                <a:latin typeface="Calibri-Bold"/>
              </a:rPr>
              <a:t>a</a:t>
            </a:r>
            <a:r>
              <a:rPr lang="en-US" sz="1600" b="1" spc="-19" dirty="0">
                <a:solidFill>
                  <a:schemeClr val="bg2">
                    <a:lumMod val="25000"/>
                  </a:schemeClr>
                </a:solidFill>
                <a:latin typeface="Calibri-Bold"/>
              </a:rPr>
              <a:t> </a:t>
            </a:r>
            <a:r>
              <a:rPr lang="en-US" sz="1600" b="1" dirty="0">
                <a:solidFill>
                  <a:schemeClr val="bg2">
                    <a:lumMod val="25000"/>
                  </a:schemeClr>
                </a:solidFill>
                <a:latin typeface="Calibri-Bold"/>
              </a:rPr>
              <a:t>(</a:t>
            </a:r>
            <a:r>
              <a:rPr lang="en-US" sz="1600" b="1" u="sng" dirty="0" err="1">
                <a:solidFill>
                  <a:schemeClr val="bg2">
                    <a:lumMod val="25000"/>
                  </a:schemeClr>
                </a:solidFill>
                <a:latin typeface="Calibri-Bold"/>
              </a:rPr>
              <a:t>e</a:t>
            </a:r>
            <a:r>
              <a:rPr lang="en-US" sz="1600" b="1" u="sng" spc="-15" dirty="0" err="1">
                <a:solidFill>
                  <a:schemeClr val="bg2">
                    <a:lumMod val="25000"/>
                  </a:schemeClr>
                </a:solidFill>
                <a:latin typeface="Calibri-Bold"/>
              </a:rPr>
              <a:t>v</a:t>
            </a:r>
            <a:r>
              <a:rPr lang="en-US" sz="1600" b="1" u="sng" dirty="0" err="1">
                <a:solidFill>
                  <a:schemeClr val="bg2">
                    <a:lumMod val="25000"/>
                  </a:schemeClr>
                </a:solidFill>
                <a:latin typeface="Calibri-Bold"/>
              </a:rPr>
              <a:t>entuale</a:t>
            </a:r>
            <a:r>
              <a:rPr lang="en-US" sz="1600" b="1" dirty="0">
                <a:solidFill>
                  <a:schemeClr val="bg2">
                    <a:lumMod val="25000"/>
                  </a:schemeClr>
                </a:solidFill>
                <a:latin typeface="Calibri-Bold"/>
              </a:rPr>
              <a:t>)</a:t>
            </a:r>
          </a:p>
        </p:txBody>
      </p:sp>
      <p:sp>
        <p:nvSpPr>
          <p:cNvPr id="847" name="Rectangle 847"/>
          <p:cNvSpPr/>
          <p:nvPr/>
        </p:nvSpPr>
        <p:spPr>
          <a:xfrm>
            <a:off x="7199384" y="3153730"/>
            <a:ext cx="4711437" cy="307777"/>
          </a:xfrm>
          <a:prstGeom prst="rect">
            <a:avLst/>
          </a:prstGeom>
        </p:spPr>
        <p:txBody>
          <a:bodyPr wrap="square" lIns="0" tIns="0" rIns="0" bIns="0">
            <a:spAutoFit/>
          </a:bodyPr>
          <a:lstStyle/>
          <a:p>
            <a:r>
              <a:rPr lang="en-US" sz="1000" dirty="0">
                <a:solidFill>
                  <a:schemeClr val="tx1">
                    <a:lumMod val="75000"/>
                    <a:lumOff val="25000"/>
                  </a:schemeClr>
                </a:solidFill>
                <a:latin typeface="Calibri"/>
              </a:rPr>
              <a:t>Il</a:t>
            </a:r>
            <a:r>
              <a:rPr lang="en-US" sz="1000" spc="-9" dirty="0">
                <a:solidFill>
                  <a:schemeClr val="tx1">
                    <a:lumMod val="75000"/>
                    <a:lumOff val="25000"/>
                  </a:schemeClr>
                </a:solidFill>
                <a:latin typeface="Calibri"/>
              </a:rPr>
              <a:t> </a:t>
            </a:r>
            <a:r>
              <a:rPr lang="en-US" sz="1000" dirty="0">
                <a:solidFill>
                  <a:schemeClr val="tx1">
                    <a:lumMod val="75000"/>
                    <a:lumOff val="25000"/>
                  </a:schemeClr>
                </a:solidFill>
                <a:latin typeface="Calibri"/>
              </a:rPr>
              <a:t>contratto non può essere stipulato dal momento della </a:t>
            </a:r>
            <a:r>
              <a:rPr lang="en-US" sz="1000" dirty="0" err="1">
                <a:solidFill>
                  <a:schemeClr val="tx1">
                    <a:lumMod val="75000"/>
                    <a:lumOff val="25000"/>
                  </a:schemeClr>
                </a:solidFill>
                <a:latin typeface="Calibri"/>
              </a:rPr>
              <a:t>notifica</a:t>
            </a:r>
            <a:r>
              <a:rPr lang="en-US" sz="1000" dirty="0">
                <a:solidFill>
                  <a:schemeClr val="tx1">
                    <a:lumMod val="75000"/>
                    <a:lumOff val="25000"/>
                  </a:schemeClr>
                </a:solidFill>
                <a:latin typeface="Calibri"/>
              </a:rPr>
              <a:t>  </a:t>
            </a:r>
            <a:r>
              <a:rPr lang="en-US" sz="1000" dirty="0" err="1">
                <a:solidFill>
                  <a:schemeClr val="tx1">
                    <a:lumMod val="75000"/>
                    <a:lumOff val="25000"/>
                  </a:schemeClr>
                </a:solidFill>
                <a:latin typeface="Calibri"/>
              </a:rPr>
              <a:t>dell’istanza</a:t>
            </a:r>
            <a:r>
              <a:rPr lang="en-US" sz="1000" dirty="0">
                <a:solidFill>
                  <a:schemeClr val="tx1">
                    <a:lumMod val="75000"/>
                    <a:lumOff val="25000"/>
                  </a:schemeClr>
                </a:solidFill>
                <a:latin typeface="Calibri"/>
              </a:rPr>
              <a:t> cautelare e fino all’adozione</a:t>
            </a:r>
            <a:r>
              <a:rPr lang="en-US" sz="1000" spc="-19" dirty="0">
                <a:solidFill>
                  <a:schemeClr val="tx1">
                    <a:lumMod val="75000"/>
                    <a:lumOff val="25000"/>
                  </a:schemeClr>
                </a:solidFill>
                <a:latin typeface="Calibri"/>
              </a:rPr>
              <a:t> </a:t>
            </a:r>
            <a:r>
              <a:rPr lang="en-US" sz="1000" dirty="0">
                <a:solidFill>
                  <a:schemeClr val="tx1">
                    <a:lumMod val="75000"/>
                    <a:lumOff val="25000"/>
                  </a:schemeClr>
                </a:solidFill>
                <a:latin typeface="Calibri"/>
              </a:rPr>
              <a:t>del provvedimento del TAR (comma 11)</a:t>
            </a:r>
          </a:p>
        </p:txBody>
      </p:sp>
      <p:sp>
        <p:nvSpPr>
          <p:cNvPr id="85" name="CasellaDiTesto 84">
            <a:extLst>
              <a:ext uri="{FF2B5EF4-FFF2-40B4-BE49-F238E27FC236}">
                <a16:creationId xmlns:a16="http://schemas.microsoft.com/office/drawing/2014/main" id="{F70705F8-AD76-46FF-847F-65B98DE90802}"/>
              </a:ext>
            </a:extLst>
          </p:cNvPr>
          <p:cNvSpPr txBox="1"/>
          <p:nvPr/>
        </p:nvSpPr>
        <p:spPr>
          <a:xfrm>
            <a:off x="2153561" y="4724784"/>
            <a:ext cx="524588" cy="707886"/>
          </a:xfrm>
          <a:prstGeom prst="rect">
            <a:avLst/>
          </a:prstGeom>
          <a:noFill/>
        </p:spPr>
        <p:txBody>
          <a:bodyPr wrap="square" anchor="t">
            <a:spAutoFit/>
          </a:bodyPr>
          <a:lstStyle/>
          <a:p>
            <a:r>
              <a:rPr lang="en-US" sz="4000" b="1" baseline="-49266" dirty="0">
                <a:solidFill>
                  <a:srgbClr val="92D050"/>
                </a:solidFill>
                <a:latin typeface="Calibri-Bold"/>
              </a:rPr>
              <a:t>1</a:t>
            </a:r>
            <a:endParaRPr lang="it-IT" sz="4000" dirty="0"/>
          </a:p>
        </p:txBody>
      </p:sp>
      <p:sp>
        <p:nvSpPr>
          <p:cNvPr id="4" name="Ovale 3">
            <a:extLst>
              <a:ext uri="{FF2B5EF4-FFF2-40B4-BE49-F238E27FC236}">
                <a16:creationId xmlns:a16="http://schemas.microsoft.com/office/drawing/2014/main" id="{4BEB9576-F05B-4DCF-9616-331701339C8D}"/>
              </a:ext>
            </a:extLst>
          </p:cNvPr>
          <p:cNvSpPr/>
          <p:nvPr/>
        </p:nvSpPr>
        <p:spPr bwMode="auto">
          <a:xfrm>
            <a:off x="4096901" y="40675"/>
            <a:ext cx="3794132" cy="608559"/>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it-IT" sz="2400" b="1" dirty="0">
                <a:ln w="9525">
                  <a:solidFill>
                    <a:srgbClr val="0000CC"/>
                  </a:solidFill>
                  <a:prstDash val="solid"/>
                </a:ln>
                <a:solidFill>
                  <a:srgbClr val="D60093"/>
                </a:solidFill>
                <a:effectLst>
                  <a:outerShdw blurRad="12700" dist="38100" dir="2700000" algn="tl" rotWithShape="0">
                    <a:schemeClr val="bg1">
                      <a:lumMod val="50000"/>
                    </a:schemeClr>
                  </a:outerShdw>
                </a:effectLst>
                <a:latin typeface="Cooper Black" panose="0208090404030B020404" pitchFamily="18" charset="0"/>
                <a:ea typeface="ＭＳ Ｐゴシック" pitchFamily="28" charset="-128"/>
              </a:rPr>
              <a:t>Art. 32</a:t>
            </a:r>
          </a:p>
        </p:txBody>
      </p:sp>
      <p:sp>
        <p:nvSpPr>
          <p:cNvPr id="5" name="Segnaposto numero diapositiva 4">
            <a:extLst>
              <a:ext uri="{FF2B5EF4-FFF2-40B4-BE49-F238E27FC236}">
                <a16:creationId xmlns:a16="http://schemas.microsoft.com/office/drawing/2014/main" id="{DC2EEAE0-7F80-36BA-145E-829256CE96CB}"/>
              </a:ext>
            </a:extLst>
          </p:cNvPr>
          <p:cNvSpPr txBox="1">
            <a:spLocks/>
          </p:cNvSpPr>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marL="0" algn="r" defTabSz="914400" rtl="0" eaLnBrk="0" fontAlgn="base" latinLnBrk="0"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defTabSz="914400" rtl="0" eaLnBrk="0" fontAlgn="base" latinLnBrk="0"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defTabSz="914400" rtl="0" eaLnBrk="0" fontAlgn="base" latinLnBrk="0"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defTabSz="914400" rtl="0" eaLnBrk="0" fontAlgn="base" latinLnBrk="0"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defTabSz="914400" rtl="0" eaLnBrk="0" fontAlgn="base" latinLnBrk="0"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smtClean="0">
                <a:solidFill>
                  <a:srgbClr val="706F6F"/>
                </a:solidFill>
              </a:rPr>
              <a:pPr/>
              <a:t>2</a:t>
            </a:fld>
            <a:endParaRPr lang="it-IT" dirty="0">
              <a:solidFill>
                <a:srgbClr val="156013"/>
              </a:solidFill>
            </a:endParaRPr>
          </a:p>
        </p:txBody>
      </p:sp>
      <p:sp>
        <p:nvSpPr>
          <p:cNvPr id="2" name="Freeform 801">
            <a:extLst>
              <a:ext uri="{FF2B5EF4-FFF2-40B4-BE49-F238E27FC236}">
                <a16:creationId xmlns:a16="http://schemas.microsoft.com/office/drawing/2014/main" id="{ED4D351A-7EEE-0EC5-9703-7F06941BABC6}"/>
              </a:ext>
            </a:extLst>
          </p:cNvPr>
          <p:cNvSpPr/>
          <p:nvPr/>
        </p:nvSpPr>
        <p:spPr>
          <a:xfrm>
            <a:off x="6926139" y="2487777"/>
            <a:ext cx="135051" cy="154745"/>
          </a:xfrm>
          <a:custGeom>
            <a:avLst/>
            <a:gdLst/>
            <a:ahLst/>
            <a:cxnLst/>
            <a:rect l="0" t="0" r="0" b="0"/>
            <a:pathLst>
              <a:path w="146305" h="167640">
                <a:moveTo>
                  <a:pt x="1017" y="0"/>
                </a:moveTo>
                <a:lnTo>
                  <a:pt x="146305" y="3811"/>
                </a:lnTo>
                <a:lnTo>
                  <a:pt x="0" y="167640"/>
                </a:lnTo>
                <a:lnTo>
                  <a:pt x="1017" y="0"/>
                </a:lnTo>
                <a:close/>
              </a:path>
            </a:pathLst>
          </a:custGeom>
          <a:solidFill>
            <a:srgbClr val="000000">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3" name="Freeform 801">
            <a:extLst>
              <a:ext uri="{FF2B5EF4-FFF2-40B4-BE49-F238E27FC236}">
                <a16:creationId xmlns:a16="http://schemas.microsoft.com/office/drawing/2014/main" id="{4F53B093-CA3D-3CFA-5EF0-A50644C7DD83}"/>
              </a:ext>
            </a:extLst>
          </p:cNvPr>
          <p:cNvSpPr/>
          <p:nvPr/>
        </p:nvSpPr>
        <p:spPr>
          <a:xfrm>
            <a:off x="7758804" y="1952946"/>
            <a:ext cx="135051" cy="154745"/>
          </a:xfrm>
          <a:custGeom>
            <a:avLst/>
            <a:gdLst/>
            <a:ahLst/>
            <a:cxnLst/>
            <a:rect l="0" t="0" r="0" b="0"/>
            <a:pathLst>
              <a:path w="146305" h="167640">
                <a:moveTo>
                  <a:pt x="1017" y="0"/>
                </a:moveTo>
                <a:lnTo>
                  <a:pt x="146305" y="3811"/>
                </a:lnTo>
                <a:lnTo>
                  <a:pt x="0" y="167640"/>
                </a:lnTo>
                <a:lnTo>
                  <a:pt x="1017" y="0"/>
                </a:lnTo>
                <a:close/>
              </a:path>
            </a:pathLst>
          </a:custGeom>
          <a:solidFill>
            <a:srgbClr val="000000">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D4487D-510F-8E99-B060-56D4996C8151}"/>
              </a:ext>
            </a:extLst>
          </p:cNvPr>
          <p:cNvSpPr>
            <a:spLocks noGrp="1"/>
          </p:cNvSpPr>
          <p:nvPr>
            <p:ph type="title"/>
          </p:nvPr>
        </p:nvSpPr>
        <p:spPr>
          <a:xfrm>
            <a:off x="3482789" y="18256"/>
            <a:ext cx="4191000" cy="734780"/>
          </a:xfrm>
        </p:spPr>
        <p:txBody>
          <a:bodyPr>
            <a:normAutofit fontScale="90000"/>
          </a:bodyPr>
          <a:lstStyle/>
          <a:p>
            <a:pPr algn="ctr"/>
            <a:r>
              <a:rPr lang="it-IT" sz="2400" dirty="0">
                <a:latin typeface="Cooper Black" panose="0208090404030B020404" pitchFamily="18" charset="0"/>
              </a:rPr>
              <a:t>Il problema della </a:t>
            </a:r>
            <a:br>
              <a:rPr lang="it-IT" sz="2400" dirty="0">
                <a:latin typeface="Cooper Black" panose="0208090404030B020404" pitchFamily="18" charset="0"/>
              </a:rPr>
            </a:br>
            <a:r>
              <a:rPr lang="it-IT" sz="2400" dirty="0">
                <a:latin typeface="Cooper Black" panose="0208090404030B020404" pitchFamily="18" charset="0"/>
              </a:rPr>
              <a:t>revisione prezzi</a:t>
            </a:r>
          </a:p>
        </p:txBody>
      </p:sp>
      <p:sp>
        <p:nvSpPr>
          <p:cNvPr id="3" name="Segnaposto contenuto 2">
            <a:extLst>
              <a:ext uri="{FF2B5EF4-FFF2-40B4-BE49-F238E27FC236}">
                <a16:creationId xmlns:a16="http://schemas.microsoft.com/office/drawing/2014/main" id="{60DAD531-C52A-7302-3617-3120C247ECBD}"/>
              </a:ext>
            </a:extLst>
          </p:cNvPr>
          <p:cNvSpPr>
            <a:spLocks noGrp="1"/>
          </p:cNvSpPr>
          <p:nvPr>
            <p:ph idx="1"/>
          </p:nvPr>
        </p:nvSpPr>
        <p:spPr>
          <a:xfrm>
            <a:off x="874057" y="1353672"/>
            <a:ext cx="10708343" cy="2294964"/>
          </a:xfrm>
        </p:spPr>
        <p:txBody>
          <a:bodyPr>
            <a:normAutofit fontScale="77500" lnSpcReduction="20000"/>
          </a:bodyPr>
          <a:lstStyle/>
          <a:p>
            <a:pPr marL="0" indent="0">
              <a:buNone/>
            </a:pPr>
            <a:r>
              <a:rPr lang="it-IT" dirty="0">
                <a:solidFill>
                  <a:srgbClr val="C00000"/>
                </a:solidFill>
                <a:latin typeface="Constantia" panose="02030602050306030303" pitchFamily="18" charset="0"/>
              </a:rPr>
              <a:t>In sostanza </a:t>
            </a:r>
          </a:p>
          <a:p>
            <a:endParaRPr lang="it-IT" dirty="0">
              <a:solidFill>
                <a:srgbClr val="D60093"/>
              </a:solidFill>
              <a:latin typeface="Constantia" panose="02030602050306030303" pitchFamily="18" charset="0"/>
            </a:endParaRPr>
          </a:p>
          <a:p>
            <a:r>
              <a:rPr lang="it-IT" dirty="0">
                <a:solidFill>
                  <a:srgbClr val="D60093"/>
                </a:solidFill>
                <a:latin typeface="Constantia" panose="02030602050306030303" pitchFamily="18" charset="0"/>
              </a:rPr>
              <a:t>Se la controversia è in merito alla doverosità o meno della revisione del prezzo (</a:t>
            </a:r>
            <a:r>
              <a:rPr lang="it-IT" dirty="0" err="1">
                <a:solidFill>
                  <a:srgbClr val="D60093"/>
                </a:solidFill>
                <a:latin typeface="Constantia" panose="02030602050306030303" pitchFamily="18" charset="0"/>
              </a:rPr>
              <a:t>l’</a:t>
            </a:r>
            <a:r>
              <a:rPr lang="it-IT" i="1" dirty="0" err="1">
                <a:solidFill>
                  <a:srgbClr val="D60093"/>
                </a:solidFill>
                <a:latin typeface="Constantia" panose="02030602050306030303" pitchFamily="18" charset="0"/>
              </a:rPr>
              <a:t>an</a:t>
            </a:r>
            <a:r>
              <a:rPr lang="it-IT" dirty="0">
                <a:solidFill>
                  <a:srgbClr val="D60093"/>
                </a:solidFill>
                <a:latin typeface="Constantia" panose="02030602050306030303" pitchFamily="18" charset="0"/>
              </a:rPr>
              <a:t>) il giudice competente è quello amministrativo</a:t>
            </a:r>
          </a:p>
          <a:p>
            <a:endParaRPr lang="it-IT" dirty="0">
              <a:solidFill>
                <a:srgbClr val="D60093"/>
              </a:solidFill>
              <a:latin typeface="Constantia" panose="02030602050306030303" pitchFamily="18" charset="0"/>
            </a:endParaRPr>
          </a:p>
          <a:p>
            <a:r>
              <a:rPr lang="it-IT" dirty="0">
                <a:solidFill>
                  <a:srgbClr val="000099"/>
                </a:solidFill>
                <a:latin typeface="Constantia" panose="02030602050306030303" pitchFamily="18" charset="0"/>
              </a:rPr>
              <a:t>Se la controversia riguarda al </a:t>
            </a:r>
            <a:r>
              <a:rPr lang="it-IT" i="1" dirty="0">
                <a:solidFill>
                  <a:srgbClr val="000099"/>
                </a:solidFill>
                <a:latin typeface="Constantia" panose="02030602050306030303" pitchFamily="18" charset="0"/>
              </a:rPr>
              <a:t>quantum, </a:t>
            </a:r>
            <a:r>
              <a:rPr lang="it-IT" dirty="0">
                <a:solidFill>
                  <a:srgbClr val="000099"/>
                </a:solidFill>
                <a:latin typeface="Constantia" panose="02030602050306030303" pitchFamily="18" charset="0"/>
              </a:rPr>
              <a:t>cioè l’importo che deve essere corrisposto il giudice competente diventa quello civile</a:t>
            </a:r>
          </a:p>
          <a:p>
            <a:endParaRPr lang="it-IT" dirty="0">
              <a:solidFill>
                <a:srgbClr val="D60093"/>
              </a:solidFill>
              <a:latin typeface="Constantia" panose="02030602050306030303" pitchFamily="18" charset="0"/>
            </a:endParaRPr>
          </a:p>
          <a:p>
            <a:pPr marL="0" indent="0">
              <a:buNone/>
            </a:pPr>
            <a:endParaRPr lang="it-IT" dirty="0">
              <a:solidFill>
                <a:srgbClr val="D60093"/>
              </a:solidFill>
              <a:latin typeface="Constantia" panose="02030602050306030303" pitchFamily="18" charset="0"/>
            </a:endParaRPr>
          </a:p>
          <a:p>
            <a:endParaRPr lang="it-IT" dirty="0">
              <a:solidFill>
                <a:srgbClr val="D60093"/>
              </a:solidFill>
              <a:latin typeface="Constantia" panose="02030602050306030303" pitchFamily="18" charset="0"/>
            </a:endParaRPr>
          </a:p>
        </p:txBody>
      </p:sp>
      <p:sp>
        <p:nvSpPr>
          <p:cNvPr id="5" name="CasellaDiTesto 4">
            <a:extLst>
              <a:ext uri="{FF2B5EF4-FFF2-40B4-BE49-F238E27FC236}">
                <a16:creationId xmlns:a16="http://schemas.microsoft.com/office/drawing/2014/main" id="{5F99607F-68CD-2EE0-7C24-8B4BC7B1A3CF}"/>
              </a:ext>
            </a:extLst>
          </p:cNvPr>
          <p:cNvSpPr txBox="1"/>
          <p:nvPr/>
        </p:nvSpPr>
        <p:spPr>
          <a:xfrm>
            <a:off x="4818530" y="4249272"/>
            <a:ext cx="2286000" cy="646331"/>
          </a:xfrm>
          <a:prstGeom prst="rect">
            <a:avLst/>
          </a:prstGeom>
          <a:noFill/>
        </p:spPr>
        <p:txBody>
          <a:bodyPr wrap="square">
            <a:spAutoFit/>
          </a:bodyPr>
          <a:lstStyle/>
          <a:p>
            <a:pPr marL="0" indent="0">
              <a:buNone/>
            </a:pPr>
            <a:r>
              <a:rPr lang="it-IT" sz="3600" i="1" dirty="0">
                <a:solidFill>
                  <a:srgbClr val="FF0000"/>
                </a:solidFill>
                <a:latin typeface="Constantia" panose="02030602050306030303" pitchFamily="18" charset="0"/>
              </a:rPr>
              <a:t>Forse ……..</a:t>
            </a:r>
          </a:p>
        </p:txBody>
      </p:sp>
    </p:spTree>
    <p:extLst>
      <p:ext uri="{BB962C8B-B14F-4D97-AF65-F5344CB8AC3E}">
        <p14:creationId xmlns:p14="http://schemas.microsoft.com/office/powerpoint/2010/main" val="164341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D4487D-510F-8E99-B060-56D4996C8151}"/>
              </a:ext>
            </a:extLst>
          </p:cNvPr>
          <p:cNvSpPr>
            <a:spLocks noGrp="1"/>
          </p:cNvSpPr>
          <p:nvPr>
            <p:ph type="title"/>
          </p:nvPr>
        </p:nvSpPr>
        <p:spPr>
          <a:xfrm>
            <a:off x="3482789" y="18256"/>
            <a:ext cx="4191000" cy="734780"/>
          </a:xfrm>
        </p:spPr>
        <p:txBody>
          <a:bodyPr>
            <a:normAutofit fontScale="90000"/>
          </a:bodyPr>
          <a:lstStyle/>
          <a:p>
            <a:pPr algn="ctr"/>
            <a:r>
              <a:rPr lang="it-IT" sz="2400" dirty="0">
                <a:latin typeface="Cooper Black" panose="0208090404030B020404" pitchFamily="18" charset="0"/>
              </a:rPr>
              <a:t>Il problema della </a:t>
            </a:r>
            <a:br>
              <a:rPr lang="it-IT" sz="2400" dirty="0">
                <a:latin typeface="Cooper Black" panose="0208090404030B020404" pitchFamily="18" charset="0"/>
              </a:rPr>
            </a:br>
            <a:r>
              <a:rPr lang="it-IT" sz="2400" dirty="0">
                <a:latin typeface="Cooper Black" panose="0208090404030B020404" pitchFamily="18" charset="0"/>
              </a:rPr>
              <a:t>revisione prezzi</a:t>
            </a:r>
          </a:p>
        </p:txBody>
      </p:sp>
      <p:sp>
        <p:nvSpPr>
          <p:cNvPr id="3" name="Segnaposto contenuto 2">
            <a:extLst>
              <a:ext uri="{FF2B5EF4-FFF2-40B4-BE49-F238E27FC236}">
                <a16:creationId xmlns:a16="http://schemas.microsoft.com/office/drawing/2014/main" id="{60DAD531-C52A-7302-3617-3120C247ECBD}"/>
              </a:ext>
            </a:extLst>
          </p:cNvPr>
          <p:cNvSpPr>
            <a:spLocks noGrp="1"/>
          </p:cNvSpPr>
          <p:nvPr>
            <p:ph idx="1"/>
          </p:nvPr>
        </p:nvSpPr>
        <p:spPr>
          <a:xfrm>
            <a:off x="900951" y="977154"/>
            <a:ext cx="10708343" cy="2294964"/>
          </a:xfrm>
        </p:spPr>
        <p:txBody>
          <a:bodyPr>
            <a:normAutofit/>
          </a:bodyPr>
          <a:lstStyle/>
          <a:p>
            <a:pPr marL="0" indent="0">
              <a:buNone/>
            </a:pPr>
            <a:r>
              <a:rPr lang="it-IT" sz="2400" dirty="0">
                <a:latin typeface="Georgia Pro" panose="02040502050405020303" pitchFamily="18" charset="0"/>
              </a:rPr>
              <a:t>TAR Napoli 16.06.2022 n. 4095</a:t>
            </a:r>
          </a:p>
          <a:p>
            <a:pPr marL="0" indent="0">
              <a:buNone/>
            </a:pPr>
            <a:endParaRPr lang="it-IT" dirty="0">
              <a:latin typeface="Constantia" panose="02030602050306030303" pitchFamily="18" charset="0"/>
            </a:endParaRPr>
          </a:p>
          <a:p>
            <a:endParaRPr lang="it-IT" dirty="0">
              <a:latin typeface="Constantia" panose="02030602050306030303" pitchFamily="18" charset="0"/>
            </a:endParaRPr>
          </a:p>
        </p:txBody>
      </p:sp>
      <p:sp>
        <p:nvSpPr>
          <p:cNvPr id="7" name="CasellaDiTesto 6">
            <a:extLst>
              <a:ext uri="{FF2B5EF4-FFF2-40B4-BE49-F238E27FC236}">
                <a16:creationId xmlns:a16="http://schemas.microsoft.com/office/drawing/2014/main" id="{D138C5B2-2E01-5B5F-418A-575C25D1FF6F}"/>
              </a:ext>
            </a:extLst>
          </p:cNvPr>
          <p:cNvSpPr txBox="1"/>
          <p:nvPr/>
        </p:nvSpPr>
        <p:spPr>
          <a:xfrm>
            <a:off x="741828" y="1522727"/>
            <a:ext cx="10708343" cy="2554545"/>
          </a:xfrm>
          <a:prstGeom prst="rect">
            <a:avLst/>
          </a:prstGeom>
          <a:noFill/>
        </p:spPr>
        <p:txBody>
          <a:bodyPr wrap="square">
            <a:spAutoFit/>
          </a:bodyPr>
          <a:lstStyle/>
          <a:p>
            <a:pPr algn="just"/>
            <a:r>
              <a:rPr lang="it-IT" sz="2000" dirty="0">
                <a:solidFill>
                  <a:srgbClr val="000099"/>
                </a:solidFill>
                <a:effectLst/>
              </a:rPr>
              <a:t>L’ambito della giurisdizione esclusiva in materia di revisione dei prezzi ha, infatti, per l’effetto, definitivamente assunto – in ragione del concorso di situazioni di interesse legittimo e di diritto soggettivo – una portata ampia e generale, includendo ogni controversia </a:t>
            </a:r>
            <a:r>
              <a:rPr lang="it-IT" sz="2000" b="1" dirty="0">
                <a:solidFill>
                  <a:srgbClr val="000099"/>
                </a:solidFill>
                <a:effectLst/>
                <a:highlight>
                  <a:srgbClr val="FFFF00"/>
                </a:highlight>
              </a:rPr>
              <a:t>concernente la revisione dei prezzi di un contratto di appalto, compreso il profilo del quantum </a:t>
            </a:r>
            <a:r>
              <a:rPr lang="it-IT" sz="2000" b="1" dirty="0" err="1">
                <a:solidFill>
                  <a:srgbClr val="000099"/>
                </a:solidFill>
                <a:effectLst/>
                <a:highlight>
                  <a:srgbClr val="FFFF00"/>
                </a:highlight>
              </a:rPr>
              <a:t>debeatur</a:t>
            </a:r>
            <a:r>
              <a:rPr lang="it-IT" sz="2000" b="1" dirty="0">
                <a:solidFill>
                  <a:srgbClr val="000099"/>
                </a:solidFill>
                <a:effectLst/>
                <a:highlight>
                  <a:srgbClr val="FFFF00"/>
                </a:highlight>
              </a:rPr>
              <a:t> </a:t>
            </a:r>
            <a:r>
              <a:rPr lang="it-IT" sz="2000" dirty="0">
                <a:solidFill>
                  <a:srgbClr val="000099"/>
                </a:solidFill>
                <a:effectLst/>
              </a:rPr>
              <a:t>(Consiglio di Stato, Sezione III, n. 1937/2019), </a:t>
            </a:r>
            <a:r>
              <a:rPr lang="it-IT" sz="2000" b="1" dirty="0">
                <a:solidFill>
                  <a:srgbClr val="000099"/>
                </a:solidFill>
                <a:effectLst/>
                <a:highlight>
                  <a:srgbClr val="FFFF00"/>
                </a:highlight>
              </a:rPr>
              <a:t>con definitivo superamento di quel tradizionale orientamento interpretativo secondo il quale al giudice amministrativo spettavano le sole controversie relative </a:t>
            </a:r>
            <a:r>
              <a:rPr lang="it-IT" sz="2000" b="1" dirty="0" err="1">
                <a:solidFill>
                  <a:srgbClr val="000099"/>
                </a:solidFill>
                <a:effectLst/>
                <a:highlight>
                  <a:srgbClr val="FFFF00"/>
                </a:highlight>
              </a:rPr>
              <a:t>all’an</a:t>
            </a:r>
            <a:r>
              <a:rPr lang="it-IT" sz="2000" b="1" dirty="0">
                <a:solidFill>
                  <a:srgbClr val="000099"/>
                </a:solidFill>
                <a:effectLst/>
                <a:highlight>
                  <a:srgbClr val="FFFF00"/>
                </a:highlight>
              </a:rPr>
              <a:t> </a:t>
            </a:r>
            <a:r>
              <a:rPr lang="it-IT" sz="2000" dirty="0">
                <a:solidFill>
                  <a:srgbClr val="000099"/>
                </a:solidFill>
                <a:effectLst/>
                <a:highlight>
                  <a:srgbClr val="FFFF00"/>
                </a:highlight>
              </a:rPr>
              <a:t>della pretesa alla revisione del prezzo, mentre competevano al giudice ordinario le questioni inerenti alla quantificazione del compenso.</a:t>
            </a:r>
            <a:endParaRPr lang="it-IT" sz="2000" dirty="0">
              <a:solidFill>
                <a:srgbClr val="000099"/>
              </a:solidFill>
              <a:highlight>
                <a:srgbClr val="FFFF00"/>
              </a:highlight>
            </a:endParaRPr>
          </a:p>
        </p:txBody>
      </p:sp>
      <p:sp>
        <p:nvSpPr>
          <p:cNvPr id="5" name="CasellaDiTesto 4">
            <a:extLst>
              <a:ext uri="{FF2B5EF4-FFF2-40B4-BE49-F238E27FC236}">
                <a16:creationId xmlns:a16="http://schemas.microsoft.com/office/drawing/2014/main" id="{5AA797C9-B297-8771-63D6-D9FCBD573DCD}"/>
              </a:ext>
            </a:extLst>
          </p:cNvPr>
          <p:cNvSpPr txBox="1"/>
          <p:nvPr/>
        </p:nvSpPr>
        <p:spPr>
          <a:xfrm>
            <a:off x="900951" y="4362869"/>
            <a:ext cx="10412508" cy="1200329"/>
          </a:xfrm>
          <a:prstGeom prst="rect">
            <a:avLst/>
          </a:prstGeom>
          <a:noFill/>
        </p:spPr>
        <p:txBody>
          <a:bodyPr wrap="square">
            <a:spAutoFit/>
          </a:bodyPr>
          <a:lstStyle/>
          <a:p>
            <a:pPr marL="0" indent="0" algn="just">
              <a:buNone/>
            </a:pPr>
            <a:r>
              <a:rPr lang="it-IT" sz="1800" dirty="0">
                <a:latin typeface="Georgia Pro" panose="02040502050405020303" pitchFamily="18" charset="0"/>
              </a:rPr>
              <a:t>Vedi anche </a:t>
            </a:r>
          </a:p>
          <a:p>
            <a:pPr marL="0" indent="0" algn="just">
              <a:buNone/>
            </a:pPr>
            <a:r>
              <a:rPr lang="it-IT" sz="1800" dirty="0">
                <a:solidFill>
                  <a:srgbClr val="000099"/>
                </a:solidFill>
                <a:latin typeface="Georgia Pro" panose="02040502050405020303" pitchFamily="18" charset="0"/>
              </a:rPr>
              <a:t>CASS. SS.UU. 3160/2019 </a:t>
            </a:r>
            <a:r>
              <a:rPr lang="it-IT" sz="1800" i="1" dirty="0">
                <a:solidFill>
                  <a:srgbClr val="D60093"/>
                </a:solidFill>
                <a:latin typeface="Georgia Pro" panose="02040502050405020303" pitchFamily="18" charset="0"/>
              </a:rPr>
              <a:t>secondo cui la materia della revisione prezzi ha assunto una portata ampia e generale, abbracciando ormai ogni controversia concernente la revisione dei prezzi di un contratto di appalto compreso il profilo del quantum </a:t>
            </a:r>
            <a:r>
              <a:rPr lang="it-IT" sz="1800" i="1" dirty="0" err="1">
                <a:solidFill>
                  <a:srgbClr val="D60093"/>
                </a:solidFill>
                <a:latin typeface="Georgia Pro" panose="02040502050405020303" pitchFamily="18" charset="0"/>
              </a:rPr>
              <a:t>debeatur</a:t>
            </a:r>
            <a:endParaRPr lang="it-IT" sz="1800" i="1" dirty="0">
              <a:solidFill>
                <a:srgbClr val="D60093"/>
              </a:solidFill>
              <a:latin typeface="Georgia Pro" panose="02040502050405020303" pitchFamily="18" charset="0"/>
            </a:endParaRPr>
          </a:p>
        </p:txBody>
      </p:sp>
    </p:spTree>
    <p:extLst>
      <p:ext uri="{BB962C8B-B14F-4D97-AF65-F5344CB8AC3E}">
        <p14:creationId xmlns:p14="http://schemas.microsoft.com/office/powerpoint/2010/main" val="3515958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0B52C17B-35B0-7549-73CE-1DC11560EEAD}"/>
              </a:ext>
            </a:extLst>
          </p:cNvPr>
          <p:cNvSpPr txBox="1"/>
          <p:nvPr/>
        </p:nvSpPr>
        <p:spPr>
          <a:xfrm>
            <a:off x="231610" y="3494720"/>
            <a:ext cx="6925250" cy="3023264"/>
          </a:xfrm>
          <a:prstGeom prst="rect">
            <a:avLst/>
          </a:prstGeom>
          <a:noFill/>
        </p:spPr>
        <p:txBody>
          <a:bodyPr wrap="square">
            <a:spAutoFit/>
          </a:bodyPr>
          <a:lstStyle/>
          <a:p>
            <a:pPr algn="just">
              <a:lnSpc>
                <a:spcPct val="150000"/>
              </a:lnSpc>
            </a:pPr>
            <a:r>
              <a:rPr lang="it-IT" b="1" i="0" dirty="0">
                <a:solidFill>
                  <a:srgbClr val="D60093"/>
                </a:solidFill>
                <a:effectLst/>
                <a:latin typeface="Verdana" panose="020B0604030504040204" pitchFamily="34" charset="0"/>
              </a:rPr>
              <a:t>la legittimazione ad agire</a:t>
            </a:r>
            <a:endParaRPr lang="it-IT" b="0" i="0" dirty="0">
              <a:solidFill>
                <a:srgbClr val="D60093"/>
              </a:solidFill>
              <a:effectLst/>
              <a:latin typeface="Verdana" panose="020B0604030504040204" pitchFamily="34" charset="0"/>
            </a:endParaRPr>
          </a:p>
          <a:p>
            <a:pPr algn="just">
              <a:lnSpc>
                <a:spcPts val="2900"/>
              </a:lnSpc>
              <a:spcBef>
                <a:spcPts val="600"/>
              </a:spcBef>
            </a:pPr>
            <a:r>
              <a:rPr lang="it-IT" b="0" i="0" dirty="0">
                <a:solidFill>
                  <a:srgbClr val="000099"/>
                </a:solidFill>
                <a:effectLst/>
                <a:latin typeface="Georgia Pro" panose="02040502050405020303" pitchFamily="18" charset="0"/>
              </a:rPr>
              <a:t>E’ </a:t>
            </a:r>
            <a:r>
              <a:rPr lang="it-IT" b="1" dirty="0">
                <a:solidFill>
                  <a:srgbClr val="000099"/>
                </a:solidFill>
                <a:latin typeface="Georgia Pro" panose="02040502050405020303" pitchFamily="18" charset="0"/>
              </a:rPr>
              <a:t>la titolarità di una posizione sostanziale differenziata che abilita un determinato soggetto all’esercizio dell’azione </a:t>
            </a:r>
            <a:r>
              <a:rPr lang="it-IT" dirty="0">
                <a:solidFill>
                  <a:srgbClr val="000099"/>
                </a:solidFill>
                <a:latin typeface="Georgia Pro" panose="02040502050405020303" pitchFamily="18" charset="0"/>
              </a:rPr>
              <a:t>perché non può considerarsi legittimato chi è titolare di un semplice interesse di fatto o chi pretenda di agire nell’interesse di un altro soggetto</a:t>
            </a:r>
            <a:endParaRPr lang="it-IT" b="1" dirty="0">
              <a:solidFill>
                <a:srgbClr val="000099"/>
              </a:solidFill>
              <a:latin typeface="Georgia Pro" panose="02040502050405020303" pitchFamily="18" charset="0"/>
            </a:endParaRPr>
          </a:p>
          <a:p>
            <a:pPr algn="just">
              <a:lnSpc>
                <a:spcPct val="150000"/>
              </a:lnSpc>
            </a:pPr>
            <a:endParaRPr lang="it-IT" sz="1600" b="0" i="0" dirty="0">
              <a:solidFill>
                <a:srgbClr val="000099"/>
              </a:solidFill>
              <a:effectLst/>
              <a:latin typeface="Verdana" panose="020B0604030504040204" pitchFamily="34" charset="0"/>
            </a:endParaRPr>
          </a:p>
          <a:p>
            <a:pPr algn="just">
              <a:lnSpc>
                <a:spcPct val="150000"/>
              </a:lnSpc>
            </a:pPr>
            <a:endParaRPr lang="it-IT" sz="1050" b="0" i="0" dirty="0">
              <a:solidFill>
                <a:srgbClr val="000099"/>
              </a:solidFill>
              <a:effectLst/>
              <a:latin typeface="Verdana" panose="020B0604030504040204" pitchFamily="34" charset="0"/>
            </a:endParaRPr>
          </a:p>
        </p:txBody>
      </p:sp>
      <p:sp>
        <p:nvSpPr>
          <p:cNvPr id="6" name="Segnaposto contenuto 5">
            <a:extLst>
              <a:ext uri="{FF2B5EF4-FFF2-40B4-BE49-F238E27FC236}">
                <a16:creationId xmlns:a16="http://schemas.microsoft.com/office/drawing/2014/main" id="{BCD88740-2B94-4F6C-7E8C-B0C67BD36BCF}"/>
              </a:ext>
            </a:extLst>
          </p:cNvPr>
          <p:cNvSpPr>
            <a:spLocks noGrp="1"/>
          </p:cNvSpPr>
          <p:nvPr>
            <p:ph idx="1"/>
          </p:nvPr>
        </p:nvSpPr>
        <p:spPr>
          <a:xfrm>
            <a:off x="298779" y="171934"/>
            <a:ext cx="587629" cy="324850"/>
          </a:xfrm>
        </p:spPr>
        <p:txBody>
          <a:bodyPr>
            <a:normAutofit fontScale="70000" lnSpcReduction="20000"/>
          </a:bodyPr>
          <a:lstStyle/>
          <a:p>
            <a:pPr marL="0" indent="0">
              <a:buNone/>
            </a:pPr>
            <a:r>
              <a:rPr lang="it-IT" dirty="0"/>
              <a:t> </a:t>
            </a:r>
          </a:p>
        </p:txBody>
      </p:sp>
      <p:sp>
        <p:nvSpPr>
          <p:cNvPr id="10" name="Titolo 9">
            <a:extLst>
              <a:ext uri="{FF2B5EF4-FFF2-40B4-BE49-F238E27FC236}">
                <a16:creationId xmlns:a16="http://schemas.microsoft.com/office/drawing/2014/main" id="{6317EF47-077C-B948-830A-21C9256FC746}"/>
              </a:ext>
            </a:extLst>
          </p:cNvPr>
          <p:cNvSpPr>
            <a:spLocks noGrp="1"/>
          </p:cNvSpPr>
          <p:nvPr>
            <p:ph type="title"/>
          </p:nvPr>
        </p:nvSpPr>
        <p:spPr/>
        <p:txBody>
          <a:bodyPr/>
          <a:lstStyle/>
          <a:p>
            <a:r>
              <a:rPr lang="it-IT" dirty="0"/>
              <a:t> </a:t>
            </a:r>
          </a:p>
        </p:txBody>
      </p:sp>
      <p:sp>
        <p:nvSpPr>
          <p:cNvPr id="13" name="CasellaDiTesto 12">
            <a:extLst>
              <a:ext uri="{FF2B5EF4-FFF2-40B4-BE49-F238E27FC236}">
                <a16:creationId xmlns:a16="http://schemas.microsoft.com/office/drawing/2014/main" id="{00B445BE-EC05-2E06-2D2C-B272159ADD34}"/>
              </a:ext>
            </a:extLst>
          </p:cNvPr>
          <p:cNvSpPr txBox="1"/>
          <p:nvPr/>
        </p:nvSpPr>
        <p:spPr>
          <a:xfrm>
            <a:off x="3672326" y="198939"/>
            <a:ext cx="4255520" cy="369332"/>
          </a:xfrm>
          <a:prstGeom prst="rect">
            <a:avLst/>
          </a:prstGeom>
          <a:noFill/>
        </p:spPr>
        <p:txBody>
          <a:bodyPr wrap="square">
            <a:spAutoFit/>
          </a:bodyPr>
          <a:lstStyle/>
          <a:p>
            <a:r>
              <a:rPr lang="it-IT" b="1" dirty="0">
                <a:solidFill>
                  <a:srgbClr val="D60093"/>
                </a:solidFill>
                <a:latin typeface="Verdana" panose="020B0604030504040204" pitchFamily="34" charset="0"/>
              </a:rPr>
              <a:t>L</a:t>
            </a:r>
            <a:r>
              <a:rPr lang="it-IT" b="1" i="0" dirty="0">
                <a:solidFill>
                  <a:srgbClr val="D60093"/>
                </a:solidFill>
                <a:effectLst/>
                <a:latin typeface="Verdana" panose="020B0604030504040204" pitchFamily="34" charset="0"/>
              </a:rPr>
              <a:t>e c.d. “condizioni del ricorso”</a:t>
            </a:r>
            <a:endParaRPr lang="it-IT" dirty="0">
              <a:solidFill>
                <a:srgbClr val="D60093"/>
              </a:solidFill>
            </a:endParaRPr>
          </a:p>
        </p:txBody>
      </p:sp>
      <p:sp>
        <p:nvSpPr>
          <p:cNvPr id="15" name="Rettangolo 14">
            <a:extLst>
              <a:ext uri="{FF2B5EF4-FFF2-40B4-BE49-F238E27FC236}">
                <a16:creationId xmlns:a16="http://schemas.microsoft.com/office/drawing/2014/main" id="{5B08F5CC-9533-17D9-0E02-0D7626F04758}"/>
              </a:ext>
            </a:extLst>
          </p:cNvPr>
          <p:cNvSpPr/>
          <p:nvPr/>
        </p:nvSpPr>
        <p:spPr>
          <a:xfrm>
            <a:off x="8247133" y="2078393"/>
            <a:ext cx="299179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B050"/>
                </a:solidFill>
                <a:latin typeface="Georgia Pro" panose="02040502050405020303" pitchFamily="18" charset="0"/>
              </a:rPr>
              <a:t>deve esistere dal momento della proposizione della domanda a quello della emissione della  sentenza</a:t>
            </a:r>
          </a:p>
        </p:txBody>
      </p:sp>
      <p:sp>
        <p:nvSpPr>
          <p:cNvPr id="17" name="CasellaDiTesto 16">
            <a:extLst>
              <a:ext uri="{FF2B5EF4-FFF2-40B4-BE49-F238E27FC236}">
                <a16:creationId xmlns:a16="http://schemas.microsoft.com/office/drawing/2014/main" id="{2C107800-92D6-5E71-B384-66AC22C75524}"/>
              </a:ext>
            </a:extLst>
          </p:cNvPr>
          <p:cNvSpPr txBox="1"/>
          <p:nvPr/>
        </p:nvSpPr>
        <p:spPr>
          <a:xfrm>
            <a:off x="1617143" y="834513"/>
            <a:ext cx="9374174" cy="451790"/>
          </a:xfrm>
          <a:prstGeom prst="rect">
            <a:avLst/>
          </a:prstGeom>
          <a:noFill/>
        </p:spPr>
        <p:txBody>
          <a:bodyPr wrap="square">
            <a:spAutoFit/>
          </a:bodyPr>
          <a:lstStyle/>
          <a:p>
            <a:pPr algn="just">
              <a:lnSpc>
                <a:spcPct val="150000"/>
              </a:lnSpc>
            </a:pPr>
            <a:r>
              <a:rPr lang="it-IT" b="1" dirty="0">
                <a:solidFill>
                  <a:srgbClr val="00B050"/>
                </a:solidFill>
                <a:latin typeface="Verdana" panose="020B0604030504040204" pitchFamily="34" charset="0"/>
              </a:rPr>
              <a:t>                l’interesse al ricorso e </a:t>
            </a:r>
            <a:r>
              <a:rPr lang="it-IT" b="1" dirty="0">
                <a:solidFill>
                  <a:srgbClr val="D60093"/>
                </a:solidFill>
                <a:latin typeface="Verdana" panose="020B0604030504040204" pitchFamily="34" charset="0"/>
              </a:rPr>
              <a:t>la </a:t>
            </a:r>
            <a:r>
              <a:rPr lang="it-IT" sz="1800" b="1" i="0" dirty="0">
                <a:solidFill>
                  <a:srgbClr val="D60093"/>
                </a:solidFill>
                <a:effectLst/>
                <a:latin typeface="Verdana" panose="020B0604030504040204" pitchFamily="34" charset="0"/>
              </a:rPr>
              <a:t>legittimazione ad agire</a:t>
            </a:r>
            <a:endParaRPr lang="it-IT" sz="1800" b="0" i="0" dirty="0">
              <a:solidFill>
                <a:srgbClr val="00B050"/>
              </a:solidFill>
              <a:effectLst/>
              <a:latin typeface="Verdana" panose="020B0604030504040204" pitchFamily="34" charset="0"/>
            </a:endParaRPr>
          </a:p>
        </p:txBody>
      </p:sp>
      <p:sp>
        <p:nvSpPr>
          <p:cNvPr id="19" name="CasellaDiTesto 18">
            <a:extLst>
              <a:ext uri="{FF2B5EF4-FFF2-40B4-BE49-F238E27FC236}">
                <a16:creationId xmlns:a16="http://schemas.microsoft.com/office/drawing/2014/main" id="{13B65A7F-EC3E-CE26-C646-B8151053FDE0}"/>
              </a:ext>
            </a:extLst>
          </p:cNvPr>
          <p:cNvSpPr txBox="1"/>
          <p:nvPr/>
        </p:nvSpPr>
        <p:spPr>
          <a:xfrm>
            <a:off x="298779" y="1552545"/>
            <a:ext cx="6858081" cy="1553439"/>
          </a:xfrm>
          <a:prstGeom prst="rect">
            <a:avLst/>
          </a:prstGeom>
          <a:noFill/>
        </p:spPr>
        <p:txBody>
          <a:bodyPr wrap="square">
            <a:spAutoFit/>
          </a:bodyPr>
          <a:lstStyle/>
          <a:p>
            <a:pPr algn="just">
              <a:lnSpc>
                <a:spcPct val="150000"/>
              </a:lnSpc>
            </a:pPr>
            <a:r>
              <a:rPr lang="it-IT" sz="1800" b="1" i="0" dirty="0">
                <a:solidFill>
                  <a:srgbClr val="00B050"/>
                </a:solidFill>
                <a:effectLst/>
                <a:latin typeface="Verdana" panose="020B0604030504040204" pitchFamily="34" charset="0"/>
              </a:rPr>
              <a:t>l’interesse al ricorso </a:t>
            </a:r>
          </a:p>
          <a:p>
            <a:pPr algn="just">
              <a:lnSpc>
                <a:spcPts val="2800"/>
              </a:lnSpc>
            </a:pPr>
            <a:r>
              <a:rPr lang="it-IT" sz="1800" b="0" i="0" dirty="0">
                <a:solidFill>
                  <a:srgbClr val="000099"/>
                </a:solidFill>
                <a:effectLst/>
                <a:latin typeface="Georgia Pro" panose="02040502050405020303" pitchFamily="18" charset="0"/>
              </a:rPr>
              <a:t>è definito </a:t>
            </a:r>
            <a:r>
              <a:rPr lang="it-IT" sz="1800" b="1" i="0" dirty="0">
                <a:solidFill>
                  <a:srgbClr val="000099"/>
                </a:solidFill>
                <a:effectLst/>
                <a:latin typeface="Georgia Pro" panose="02040502050405020303" pitchFamily="18" charset="0"/>
              </a:rPr>
              <a:t>interesse all’azione</a:t>
            </a:r>
            <a:r>
              <a:rPr lang="it-IT" sz="1800" b="0" i="0" dirty="0">
                <a:solidFill>
                  <a:srgbClr val="000099"/>
                </a:solidFill>
                <a:effectLst/>
                <a:latin typeface="Georgia Pro" panose="02040502050405020303" pitchFamily="18" charset="0"/>
              </a:rPr>
              <a:t> e consiste nella </a:t>
            </a:r>
            <a:r>
              <a:rPr lang="it-IT" sz="1800" b="1" i="0" dirty="0">
                <a:solidFill>
                  <a:srgbClr val="000099"/>
                </a:solidFill>
                <a:effectLst/>
                <a:latin typeface="Georgia Pro" panose="02040502050405020303" pitchFamily="18" charset="0"/>
              </a:rPr>
              <a:t>concreta utilità che il ricorrente può conseguire dall’esito positivo della controversia</a:t>
            </a:r>
            <a:endParaRPr lang="it-IT" dirty="0">
              <a:solidFill>
                <a:srgbClr val="000099"/>
              </a:solidFill>
              <a:latin typeface="Georgia Pro" panose="02040502050405020303" pitchFamily="18" charset="0"/>
            </a:endParaRPr>
          </a:p>
        </p:txBody>
      </p:sp>
      <p:sp>
        <p:nvSpPr>
          <p:cNvPr id="20" name="Freccia in giù 19">
            <a:extLst>
              <a:ext uri="{FF2B5EF4-FFF2-40B4-BE49-F238E27FC236}">
                <a16:creationId xmlns:a16="http://schemas.microsoft.com/office/drawing/2014/main" id="{287A5FB5-F576-3206-5815-CE5FA1DCBD63}"/>
              </a:ext>
            </a:extLst>
          </p:cNvPr>
          <p:cNvSpPr/>
          <p:nvPr/>
        </p:nvSpPr>
        <p:spPr>
          <a:xfrm rot="16200000">
            <a:off x="7773822" y="4654517"/>
            <a:ext cx="371192" cy="575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D085EBB2-B1F6-7257-762A-B16669F7681B}"/>
              </a:ext>
            </a:extLst>
          </p:cNvPr>
          <p:cNvSpPr/>
          <p:nvPr/>
        </p:nvSpPr>
        <p:spPr>
          <a:xfrm>
            <a:off x="8369354" y="4350739"/>
            <a:ext cx="3091379" cy="1237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D60093"/>
                </a:solidFill>
                <a:latin typeface="Georgia Pro" panose="02040502050405020303" pitchFamily="18" charset="0"/>
              </a:rPr>
              <a:t>Negli appalti normalmente coincide con chi partecipa alla gara (</a:t>
            </a:r>
            <a:r>
              <a:rPr lang="it-IT" sz="1400" dirty="0">
                <a:solidFill>
                  <a:srgbClr val="D60093"/>
                </a:solidFill>
                <a:latin typeface="Georgia Pro" panose="02040502050405020303" pitchFamily="18" charset="0"/>
              </a:rPr>
              <a:t>ma non è detto</a:t>
            </a:r>
            <a:r>
              <a:rPr lang="it-IT" dirty="0">
                <a:solidFill>
                  <a:srgbClr val="D60093"/>
                </a:solidFill>
                <a:latin typeface="Georgia Pro" panose="02040502050405020303" pitchFamily="18" charset="0"/>
              </a:rPr>
              <a:t>)</a:t>
            </a:r>
          </a:p>
        </p:txBody>
      </p:sp>
      <p:sp>
        <p:nvSpPr>
          <p:cNvPr id="22" name="Freccia in giù 21">
            <a:extLst>
              <a:ext uri="{FF2B5EF4-FFF2-40B4-BE49-F238E27FC236}">
                <a16:creationId xmlns:a16="http://schemas.microsoft.com/office/drawing/2014/main" id="{87A401D1-5A25-969A-B562-958373676B62}"/>
              </a:ext>
            </a:extLst>
          </p:cNvPr>
          <p:cNvSpPr/>
          <p:nvPr/>
        </p:nvSpPr>
        <p:spPr>
          <a:xfrm rot="16200000">
            <a:off x="7588828" y="2313869"/>
            <a:ext cx="371192" cy="575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Segnaposto numero diapositiva 4">
            <a:extLst>
              <a:ext uri="{FF2B5EF4-FFF2-40B4-BE49-F238E27FC236}">
                <a16:creationId xmlns:a16="http://schemas.microsoft.com/office/drawing/2014/main" id="{EC78062E-CC33-224E-EBD8-507B26E377BB}"/>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22</a:t>
            </a:fld>
            <a:endParaRPr lang="it-IT" dirty="0">
              <a:solidFill>
                <a:srgbClr val="156013"/>
              </a:solidFill>
            </a:endParaRPr>
          </a:p>
        </p:txBody>
      </p:sp>
    </p:spTree>
    <p:extLst>
      <p:ext uri="{BB962C8B-B14F-4D97-AF65-F5344CB8AC3E}">
        <p14:creationId xmlns:p14="http://schemas.microsoft.com/office/powerpoint/2010/main" val="1585224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0B52C17B-35B0-7549-73CE-1DC11560EEAD}"/>
              </a:ext>
            </a:extLst>
          </p:cNvPr>
          <p:cNvSpPr txBox="1"/>
          <p:nvPr/>
        </p:nvSpPr>
        <p:spPr>
          <a:xfrm>
            <a:off x="6096000" y="1804460"/>
            <a:ext cx="5356634" cy="1371850"/>
          </a:xfrm>
          <a:prstGeom prst="rect">
            <a:avLst/>
          </a:prstGeom>
          <a:noFill/>
        </p:spPr>
        <p:txBody>
          <a:bodyPr wrap="square">
            <a:spAutoFit/>
          </a:bodyPr>
          <a:lstStyle/>
          <a:p>
            <a:pPr algn="ctr">
              <a:lnSpc>
                <a:spcPct val="150000"/>
              </a:lnSpc>
            </a:pPr>
            <a:r>
              <a:rPr lang="it-IT" b="1" dirty="0">
                <a:solidFill>
                  <a:srgbClr val="D60093"/>
                </a:solidFill>
                <a:latin typeface="Verdana" panose="020B0604030504040204" pitchFamily="34" charset="0"/>
              </a:rPr>
              <a:t>interesse </a:t>
            </a:r>
            <a:r>
              <a:rPr lang="it-IT" b="1" i="0" dirty="0">
                <a:solidFill>
                  <a:srgbClr val="D60093"/>
                </a:solidFill>
                <a:effectLst/>
                <a:latin typeface="Verdana" panose="020B0604030504040204" pitchFamily="34" charset="0"/>
              </a:rPr>
              <a:t>strumentale</a:t>
            </a:r>
            <a:endParaRPr lang="it-IT" b="0" i="0" dirty="0">
              <a:solidFill>
                <a:srgbClr val="D60093"/>
              </a:solidFill>
              <a:effectLst/>
              <a:latin typeface="Verdana" panose="020B0604030504040204" pitchFamily="34" charset="0"/>
            </a:endParaRPr>
          </a:p>
          <a:p>
            <a:pPr algn="ctr">
              <a:lnSpc>
                <a:spcPts val="2300"/>
              </a:lnSpc>
            </a:pPr>
            <a:r>
              <a:rPr lang="it-IT" b="0" i="0" dirty="0">
                <a:solidFill>
                  <a:srgbClr val="111111"/>
                </a:solidFill>
                <a:effectLst/>
                <a:latin typeface="Times New Roman" panose="02020603050405020304" pitchFamily="18" charset="0"/>
              </a:rPr>
              <a:t>Gradata utilità «mediana» che affianca quella diretta attraverso la nuova </a:t>
            </a:r>
            <a:r>
              <a:rPr lang="it-IT" b="0" i="1" dirty="0">
                <a:solidFill>
                  <a:srgbClr val="111111"/>
                </a:solidFill>
                <a:effectLst/>
                <a:latin typeface="Times New Roman" panose="02020603050405020304" pitchFamily="18" charset="0"/>
              </a:rPr>
              <a:t>chance</a:t>
            </a:r>
            <a:r>
              <a:rPr lang="it-IT" b="0" i="0" dirty="0">
                <a:solidFill>
                  <a:srgbClr val="111111"/>
                </a:solidFill>
                <a:effectLst/>
                <a:latin typeface="Times New Roman" panose="02020603050405020304" pitchFamily="18" charset="0"/>
              </a:rPr>
              <a:t> di un esito favorevole del procedimento rinnovato</a:t>
            </a:r>
            <a:endParaRPr lang="it-IT" sz="1100" b="0" i="0" dirty="0">
              <a:solidFill>
                <a:srgbClr val="000099"/>
              </a:solidFill>
              <a:effectLst/>
              <a:latin typeface="Verdana" panose="020B0604030504040204" pitchFamily="34" charset="0"/>
            </a:endParaRPr>
          </a:p>
        </p:txBody>
      </p:sp>
      <p:sp>
        <p:nvSpPr>
          <p:cNvPr id="6" name="Segnaposto contenuto 5">
            <a:extLst>
              <a:ext uri="{FF2B5EF4-FFF2-40B4-BE49-F238E27FC236}">
                <a16:creationId xmlns:a16="http://schemas.microsoft.com/office/drawing/2014/main" id="{BCD88740-2B94-4F6C-7E8C-B0C67BD36BCF}"/>
              </a:ext>
            </a:extLst>
          </p:cNvPr>
          <p:cNvSpPr>
            <a:spLocks noGrp="1"/>
          </p:cNvSpPr>
          <p:nvPr>
            <p:ph idx="1"/>
          </p:nvPr>
        </p:nvSpPr>
        <p:spPr>
          <a:xfrm>
            <a:off x="298779" y="171934"/>
            <a:ext cx="587629" cy="324850"/>
          </a:xfrm>
        </p:spPr>
        <p:txBody>
          <a:bodyPr>
            <a:normAutofit fontScale="70000" lnSpcReduction="20000"/>
          </a:bodyPr>
          <a:lstStyle/>
          <a:p>
            <a:pPr marL="0" indent="0">
              <a:buNone/>
            </a:pPr>
            <a:r>
              <a:rPr lang="it-IT" dirty="0"/>
              <a:t> </a:t>
            </a:r>
          </a:p>
        </p:txBody>
      </p:sp>
      <p:sp>
        <p:nvSpPr>
          <p:cNvPr id="10" name="Titolo 9">
            <a:extLst>
              <a:ext uri="{FF2B5EF4-FFF2-40B4-BE49-F238E27FC236}">
                <a16:creationId xmlns:a16="http://schemas.microsoft.com/office/drawing/2014/main" id="{6317EF47-077C-B948-830A-21C9256FC746}"/>
              </a:ext>
            </a:extLst>
          </p:cNvPr>
          <p:cNvSpPr>
            <a:spLocks noGrp="1"/>
          </p:cNvSpPr>
          <p:nvPr>
            <p:ph type="title"/>
          </p:nvPr>
        </p:nvSpPr>
        <p:spPr/>
        <p:txBody>
          <a:bodyPr/>
          <a:lstStyle/>
          <a:p>
            <a:r>
              <a:rPr lang="it-IT" dirty="0"/>
              <a:t> </a:t>
            </a:r>
          </a:p>
        </p:txBody>
      </p:sp>
      <p:sp>
        <p:nvSpPr>
          <p:cNvPr id="13" name="CasellaDiTesto 12">
            <a:extLst>
              <a:ext uri="{FF2B5EF4-FFF2-40B4-BE49-F238E27FC236}">
                <a16:creationId xmlns:a16="http://schemas.microsoft.com/office/drawing/2014/main" id="{00B445BE-EC05-2E06-2D2C-B272159ADD34}"/>
              </a:ext>
            </a:extLst>
          </p:cNvPr>
          <p:cNvSpPr txBox="1"/>
          <p:nvPr/>
        </p:nvSpPr>
        <p:spPr>
          <a:xfrm>
            <a:off x="3878200" y="90036"/>
            <a:ext cx="3632974" cy="461665"/>
          </a:xfrm>
          <a:prstGeom prst="rect">
            <a:avLst/>
          </a:prstGeom>
          <a:noFill/>
        </p:spPr>
        <p:txBody>
          <a:bodyPr wrap="square">
            <a:spAutoFit/>
          </a:bodyPr>
          <a:lstStyle/>
          <a:p>
            <a:r>
              <a:rPr lang="it-IT" sz="2400" b="1" dirty="0">
                <a:ln w="22225">
                  <a:solidFill>
                    <a:schemeClr val="bg1">
                      <a:lumMod val="95000"/>
                    </a:schemeClr>
                  </a:solidFill>
                  <a:prstDash val="solid"/>
                </a:ln>
                <a:solidFill>
                  <a:srgbClr val="D60093"/>
                </a:solidFill>
                <a:latin typeface="Cooper Black" panose="0208090404030B020404" pitchFamily="18" charset="0"/>
              </a:rPr>
              <a:t>L’interesse al ricorso</a:t>
            </a:r>
          </a:p>
        </p:txBody>
      </p:sp>
      <p:sp>
        <p:nvSpPr>
          <p:cNvPr id="15" name="Rettangolo 14">
            <a:extLst>
              <a:ext uri="{FF2B5EF4-FFF2-40B4-BE49-F238E27FC236}">
                <a16:creationId xmlns:a16="http://schemas.microsoft.com/office/drawing/2014/main" id="{5B08F5CC-9533-17D9-0E02-0D7626F04758}"/>
              </a:ext>
            </a:extLst>
          </p:cNvPr>
          <p:cNvSpPr/>
          <p:nvPr/>
        </p:nvSpPr>
        <p:spPr>
          <a:xfrm>
            <a:off x="838200" y="4449185"/>
            <a:ext cx="299179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B050"/>
                </a:solidFill>
                <a:latin typeface="Georgia Pro" panose="02040502050405020303" pitchFamily="18" charset="0"/>
              </a:rPr>
              <a:t>Aggiudicazione</a:t>
            </a:r>
          </a:p>
          <a:p>
            <a:pPr algn="ctr"/>
            <a:r>
              <a:rPr lang="it-IT" dirty="0">
                <a:solidFill>
                  <a:srgbClr val="00B050"/>
                </a:solidFill>
                <a:latin typeface="Georgia Pro" panose="02040502050405020303" pitchFamily="18" charset="0"/>
              </a:rPr>
              <a:t>Esclusione altro concorrente</a:t>
            </a:r>
          </a:p>
        </p:txBody>
      </p:sp>
      <p:sp>
        <p:nvSpPr>
          <p:cNvPr id="17" name="CasellaDiTesto 16">
            <a:extLst>
              <a:ext uri="{FF2B5EF4-FFF2-40B4-BE49-F238E27FC236}">
                <a16:creationId xmlns:a16="http://schemas.microsoft.com/office/drawing/2014/main" id="{2C107800-92D6-5E71-B384-66AC22C75524}"/>
              </a:ext>
            </a:extLst>
          </p:cNvPr>
          <p:cNvSpPr txBox="1"/>
          <p:nvPr/>
        </p:nvSpPr>
        <p:spPr>
          <a:xfrm>
            <a:off x="2018104" y="930680"/>
            <a:ext cx="9374174" cy="451790"/>
          </a:xfrm>
          <a:prstGeom prst="rect">
            <a:avLst/>
          </a:prstGeom>
          <a:noFill/>
        </p:spPr>
        <p:txBody>
          <a:bodyPr wrap="square">
            <a:spAutoFit/>
          </a:bodyPr>
          <a:lstStyle/>
          <a:p>
            <a:pPr algn="just">
              <a:lnSpc>
                <a:spcPct val="150000"/>
              </a:lnSpc>
            </a:pPr>
            <a:r>
              <a:rPr lang="it-IT" b="1" dirty="0">
                <a:solidFill>
                  <a:srgbClr val="00B050"/>
                </a:solidFill>
                <a:latin typeface="Verdana" panose="020B0604030504040204" pitchFamily="34" charset="0"/>
              </a:rPr>
              <a:t>                può essere diretto o </a:t>
            </a:r>
            <a:r>
              <a:rPr lang="it-IT" b="1" dirty="0">
                <a:solidFill>
                  <a:srgbClr val="C00000"/>
                </a:solidFill>
                <a:latin typeface="Verdana" panose="020B0604030504040204" pitchFamily="34" charset="0"/>
              </a:rPr>
              <a:t>solo strumentale</a:t>
            </a:r>
            <a:endParaRPr lang="it-IT" sz="1800" b="0" i="0" dirty="0">
              <a:solidFill>
                <a:srgbClr val="C00000"/>
              </a:solidFill>
              <a:effectLst/>
              <a:latin typeface="Verdana" panose="020B0604030504040204" pitchFamily="34" charset="0"/>
            </a:endParaRPr>
          </a:p>
        </p:txBody>
      </p:sp>
      <p:sp>
        <p:nvSpPr>
          <p:cNvPr id="19" name="CasellaDiTesto 18">
            <a:extLst>
              <a:ext uri="{FF2B5EF4-FFF2-40B4-BE49-F238E27FC236}">
                <a16:creationId xmlns:a16="http://schemas.microsoft.com/office/drawing/2014/main" id="{13B65A7F-EC3E-CE26-C646-B8151053FDE0}"/>
              </a:ext>
            </a:extLst>
          </p:cNvPr>
          <p:cNvSpPr txBox="1"/>
          <p:nvPr/>
        </p:nvSpPr>
        <p:spPr>
          <a:xfrm>
            <a:off x="886408" y="1794648"/>
            <a:ext cx="3232072" cy="1378391"/>
          </a:xfrm>
          <a:prstGeom prst="rect">
            <a:avLst/>
          </a:prstGeom>
          <a:noFill/>
        </p:spPr>
        <p:txBody>
          <a:bodyPr wrap="square">
            <a:spAutoFit/>
          </a:bodyPr>
          <a:lstStyle/>
          <a:p>
            <a:pPr algn="ctr">
              <a:lnSpc>
                <a:spcPct val="150000"/>
              </a:lnSpc>
            </a:pPr>
            <a:r>
              <a:rPr lang="it-IT" sz="1800" b="1" i="0" dirty="0">
                <a:solidFill>
                  <a:srgbClr val="00B050"/>
                </a:solidFill>
                <a:effectLst/>
                <a:latin typeface="Verdana" panose="020B0604030504040204" pitchFamily="34" charset="0"/>
              </a:rPr>
              <a:t>l’interesse diretto</a:t>
            </a:r>
          </a:p>
          <a:p>
            <a:pPr algn="ctr">
              <a:lnSpc>
                <a:spcPts val="2300"/>
              </a:lnSpc>
            </a:pPr>
            <a:r>
              <a:rPr lang="it-IT" b="0" i="0" dirty="0">
                <a:solidFill>
                  <a:srgbClr val="111111"/>
                </a:solidFill>
                <a:effectLst/>
                <a:latin typeface="Times New Roman" panose="02020603050405020304" pitchFamily="18" charset="0"/>
              </a:rPr>
              <a:t>L’utilità che la parte ricorrente potrebbe ricavare dall’eventuale accoglimento della domanda </a:t>
            </a:r>
            <a:endParaRPr lang="it-IT" dirty="0">
              <a:solidFill>
                <a:srgbClr val="000099"/>
              </a:solidFill>
            </a:endParaRPr>
          </a:p>
        </p:txBody>
      </p:sp>
      <p:sp>
        <p:nvSpPr>
          <p:cNvPr id="20" name="Freccia in giù 19">
            <a:extLst>
              <a:ext uri="{FF2B5EF4-FFF2-40B4-BE49-F238E27FC236}">
                <a16:creationId xmlns:a16="http://schemas.microsoft.com/office/drawing/2014/main" id="{287A5FB5-F576-3206-5815-CE5FA1DCBD63}"/>
              </a:ext>
            </a:extLst>
          </p:cNvPr>
          <p:cNvSpPr/>
          <p:nvPr/>
        </p:nvSpPr>
        <p:spPr>
          <a:xfrm>
            <a:off x="8629683" y="3523396"/>
            <a:ext cx="470336" cy="575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D085EBB2-B1F6-7257-762A-B16669F7681B}"/>
              </a:ext>
            </a:extLst>
          </p:cNvPr>
          <p:cNvSpPr/>
          <p:nvPr/>
        </p:nvSpPr>
        <p:spPr>
          <a:xfrm>
            <a:off x="7319162" y="4173731"/>
            <a:ext cx="3091379" cy="1237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D60093"/>
                </a:solidFill>
                <a:latin typeface="Georgia Pro" panose="02040502050405020303" pitchFamily="18" charset="0"/>
              </a:rPr>
              <a:t>Annullamento della gara e sua riedizione</a:t>
            </a:r>
          </a:p>
        </p:txBody>
      </p:sp>
      <p:sp>
        <p:nvSpPr>
          <p:cNvPr id="22" name="Freccia in giù 21">
            <a:extLst>
              <a:ext uri="{FF2B5EF4-FFF2-40B4-BE49-F238E27FC236}">
                <a16:creationId xmlns:a16="http://schemas.microsoft.com/office/drawing/2014/main" id="{87A401D1-5A25-969A-B562-958373676B62}"/>
              </a:ext>
            </a:extLst>
          </p:cNvPr>
          <p:cNvSpPr/>
          <p:nvPr/>
        </p:nvSpPr>
        <p:spPr>
          <a:xfrm>
            <a:off x="2221439" y="3523396"/>
            <a:ext cx="470336" cy="5754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numero diapositiva 4">
            <a:extLst>
              <a:ext uri="{FF2B5EF4-FFF2-40B4-BE49-F238E27FC236}">
                <a16:creationId xmlns:a16="http://schemas.microsoft.com/office/drawing/2014/main" id="{8630D399-FA88-7317-54F9-167677A4AF6A}"/>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23</a:t>
            </a:fld>
            <a:endParaRPr lang="it-IT" dirty="0">
              <a:solidFill>
                <a:srgbClr val="156013"/>
              </a:solidFill>
            </a:endParaRPr>
          </a:p>
        </p:txBody>
      </p:sp>
    </p:spTree>
    <p:extLst>
      <p:ext uri="{BB962C8B-B14F-4D97-AF65-F5344CB8AC3E}">
        <p14:creationId xmlns:p14="http://schemas.microsoft.com/office/powerpoint/2010/main" val="708562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BCD88740-2B94-4F6C-7E8C-B0C67BD36BCF}"/>
              </a:ext>
            </a:extLst>
          </p:cNvPr>
          <p:cNvSpPr>
            <a:spLocks noGrp="1"/>
          </p:cNvSpPr>
          <p:nvPr>
            <p:ph idx="1"/>
          </p:nvPr>
        </p:nvSpPr>
        <p:spPr>
          <a:xfrm>
            <a:off x="298779" y="171934"/>
            <a:ext cx="587629" cy="324850"/>
          </a:xfrm>
        </p:spPr>
        <p:txBody>
          <a:bodyPr>
            <a:normAutofit fontScale="70000" lnSpcReduction="20000"/>
          </a:bodyPr>
          <a:lstStyle/>
          <a:p>
            <a:pPr marL="0" indent="0">
              <a:buNone/>
            </a:pPr>
            <a:r>
              <a:rPr lang="it-IT" dirty="0"/>
              <a:t> </a:t>
            </a:r>
          </a:p>
        </p:txBody>
      </p:sp>
      <p:sp>
        <p:nvSpPr>
          <p:cNvPr id="10" name="Titolo 9">
            <a:extLst>
              <a:ext uri="{FF2B5EF4-FFF2-40B4-BE49-F238E27FC236}">
                <a16:creationId xmlns:a16="http://schemas.microsoft.com/office/drawing/2014/main" id="{6317EF47-077C-B948-830A-21C9256FC746}"/>
              </a:ext>
            </a:extLst>
          </p:cNvPr>
          <p:cNvSpPr>
            <a:spLocks noGrp="1"/>
          </p:cNvSpPr>
          <p:nvPr>
            <p:ph type="title"/>
          </p:nvPr>
        </p:nvSpPr>
        <p:spPr/>
        <p:txBody>
          <a:bodyPr/>
          <a:lstStyle/>
          <a:p>
            <a:r>
              <a:rPr lang="it-IT" dirty="0"/>
              <a:t> </a:t>
            </a:r>
          </a:p>
        </p:txBody>
      </p:sp>
      <p:sp>
        <p:nvSpPr>
          <p:cNvPr id="13" name="CasellaDiTesto 12">
            <a:extLst>
              <a:ext uri="{FF2B5EF4-FFF2-40B4-BE49-F238E27FC236}">
                <a16:creationId xmlns:a16="http://schemas.microsoft.com/office/drawing/2014/main" id="{00B445BE-EC05-2E06-2D2C-B272159ADD34}"/>
              </a:ext>
            </a:extLst>
          </p:cNvPr>
          <p:cNvSpPr txBox="1"/>
          <p:nvPr/>
        </p:nvSpPr>
        <p:spPr>
          <a:xfrm>
            <a:off x="3720974" y="103526"/>
            <a:ext cx="4182233" cy="461665"/>
          </a:xfrm>
          <a:prstGeom prst="rect">
            <a:avLst/>
          </a:prstGeom>
          <a:noFill/>
        </p:spPr>
        <p:txBody>
          <a:bodyPr wrap="square">
            <a:spAutoFit/>
          </a:bodyPr>
          <a:lstStyle/>
          <a:p>
            <a:r>
              <a:rPr lang="it-IT" sz="2400" dirty="0">
                <a:solidFill>
                  <a:srgbClr val="D60093"/>
                </a:solidFill>
                <a:latin typeface="Cooper Black" panose="0208090404030B020404" pitchFamily="18" charset="0"/>
              </a:rPr>
              <a:t>La </a:t>
            </a:r>
            <a:r>
              <a:rPr lang="it-IT" sz="2400" i="0" dirty="0">
                <a:solidFill>
                  <a:srgbClr val="D60093"/>
                </a:solidFill>
                <a:effectLst/>
                <a:latin typeface="Cooper Black" panose="0208090404030B020404" pitchFamily="18" charset="0"/>
              </a:rPr>
              <a:t>legittimazione ad agire</a:t>
            </a:r>
            <a:endParaRPr lang="it-IT" sz="2400" dirty="0">
              <a:solidFill>
                <a:srgbClr val="D60093"/>
              </a:solidFill>
              <a:latin typeface="Cooper Black" panose="0208090404030B020404" pitchFamily="18" charset="0"/>
            </a:endParaRPr>
          </a:p>
        </p:txBody>
      </p:sp>
      <p:sp>
        <p:nvSpPr>
          <p:cNvPr id="3" name="CasellaDiTesto 2">
            <a:extLst>
              <a:ext uri="{FF2B5EF4-FFF2-40B4-BE49-F238E27FC236}">
                <a16:creationId xmlns:a16="http://schemas.microsoft.com/office/drawing/2014/main" id="{4196C3EF-2135-115F-5D71-D8D577D06777}"/>
              </a:ext>
            </a:extLst>
          </p:cNvPr>
          <p:cNvSpPr txBox="1"/>
          <p:nvPr/>
        </p:nvSpPr>
        <p:spPr>
          <a:xfrm>
            <a:off x="413442" y="791820"/>
            <a:ext cx="10940358" cy="2769989"/>
          </a:xfrm>
          <a:prstGeom prst="rect">
            <a:avLst/>
          </a:prstGeom>
          <a:noFill/>
        </p:spPr>
        <p:txBody>
          <a:bodyPr wrap="square">
            <a:spAutoFit/>
          </a:bodyPr>
          <a:lstStyle/>
          <a:p>
            <a:r>
              <a:rPr lang="it-IT" b="1" dirty="0">
                <a:latin typeface="Georgia" panose="02040502050405020303" pitchFamily="18" charset="0"/>
              </a:rPr>
              <a:t>                                    Principi delle Adunanze Plenarie (1/2003; 7/2011; 9/2014)</a:t>
            </a:r>
          </a:p>
          <a:p>
            <a:endParaRPr lang="it-IT" b="1" dirty="0">
              <a:latin typeface="Georgia" panose="02040502050405020303" pitchFamily="18" charset="0"/>
            </a:endParaRPr>
          </a:p>
          <a:p>
            <a:pPr marL="171450" indent="-171450" algn="just">
              <a:buFont typeface="Wingdings" panose="05000000000000000000" pitchFamily="2" charset="2"/>
              <a:buChar char="Ø"/>
            </a:pPr>
            <a:endParaRPr lang="it-IT" sz="600" b="1" dirty="0">
              <a:solidFill>
                <a:srgbClr val="000099"/>
              </a:solidFill>
              <a:latin typeface="Georgia" panose="02040502050405020303" pitchFamily="18" charset="0"/>
            </a:endParaRPr>
          </a:p>
          <a:p>
            <a:pPr marL="285750" indent="-285750" algn="just">
              <a:buFont typeface="Wingdings" panose="05000000000000000000" pitchFamily="2" charset="2"/>
              <a:buChar char="Ø"/>
            </a:pPr>
            <a:r>
              <a:rPr lang="it-IT" b="1" dirty="0">
                <a:solidFill>
                  <a:srgbClr val="000099"/>
                </a:solidFill>
                <a:latin typeface="Georgia" panose="02040502050405020303" pitchFamily="18" charset="0"/>
              </a:rPr>
              <a:t>In via di principio, la regola generale è che </a:t>
            </a:r>
            <a:r>
              <a:rPr lang="it-IT" b="1" dirty="0">
                <a:solidFill>
                  <a:srgbClr val="D60093"/>
                </a:solidFill>
                <a:highlight>
                  <a:srgbClr val="FFFF00"/>
                </a:highlight>
                <a:latin typeface="Georgia" panose="02040502050405020303" pitchFamily="18" charset="0"/>
              </a:rPr>
              <a:t>soltanto colui che ha partecipato validamente alla gara è legittimato ad impugnare l’esito della medesima, in quanto soltanto a quest’ultimo è riconoscibile una posizione differenziata</a:t>
            </a:r>
          </a:p>
          <a:p>
            <a:pPr marL="285750" indent="-285750" algn="just">
              <a:buFont typeface="Wingdings" panose="05000000000000000000" pitchFamily="2" charset="2"/>
              <a:buChar char="Ø"/>
            </a:pPr>
            <a:endParaRPr lang="it-IT" sz="600" b="1" dirty="0">
              <a:solidFill>
                <a:srgbClr val="000099"/>
              </a:solidFill>
              <a:highlight>
                <a:srgbClr val="FFFF00"/>
              </a:highlight>
              <a:latin typeface="Georgia" panose="02040502050405020303" pitchFamily="18" charset="0"/>
            </a:endParaRPr>
          </a:p>
          <a:p>
            <a:pPr marL="285750" indent="-285750" algn="just">
              <a:buFont typeface="Wingdings" panose="05000000000000000000" pitchFamily="2" charset="2"/>
              <a:buChar char="Ø"/>
            </a:pPr>
            <a:r>
              <a:rPr lang="it-IT" b="1" dirty="0">
                <a:solidFill>
                  <a:srgbClr val="000099"/>
                </a:solidFill>
                <a:latin typeface="Georgia" panose="02040502050405020303" pitchFamily="18" charset="0"/>
              </a:rPr>
              <a:t>Chi volontariamente e liberamente si è astenuto dal partecipare ad una selezione non è dunque legittimato a chiederne l’annullamento ancorché vanti un interesse di fatto a che la competizione venga nuovamente bandita</a:t>
            </a:r>
          </a:p>
          <a:p>
            <a:pPr algn="just"/>
            <a:endParaRPr lang="it-IT" b="1" dirty="0">
              <a:solidFill>
                <a:srgbClr val="000099"/>
              </a:solidFill>
              <a:highlight>
                <a:srgbClr val="FFFF00"/>
              </a:highlight>
            </a:endParaRPr>
          </a:p>
        </p:txBody>
      </p:sp>
      <p:sp>
        <p:nvSpPr>
          <p:cNvPr id="5" name="CasellaDiTesto 4">
            <a:extLst>
              <a:ext uri="{FF2B5EF4-FFF2-40B4-BE49-F238E27FC236}">
                <a16:creationId xmlns:a16="http://schemas.microsoft.com/office/drawing/2014/main" id="{32A43941-0348-F661-C54D-54720951E2D8}"/>
              </a:ext>
            </a:extLst>
          </p:cNvPr>
          <p:cNvSpPr txBox="1"/>
          <p:nvPr/>
        </p:nvSpPr>
        <p:spPr>
          <a:xfrm>
            <a:off x="592593" y="3429000"/>
            <a:ext cx="10604625" cy="2569934"/>
          </a:xfrm>
          <a:prstGeom prst="rect">
            <a:avLst/>
          </a:prstGeom>
          <a:noFill/>
        </p:spPr>
        <p:txBody>
          <a:bodyPr wrap="square">
            <a:spAutoFit/>
          </a:bodyPr>
          <a:lstStyle/>
          <a:p>
            <a:pPr algn="ctr"/>
            <a:r>
              <a:rPr lang="it-IT" sz="2800" i="1" dirty="0">
                <a:solidFill>
                  <a:srgbClr val="0000FF"/>
                </a:solidFill>
                <a:latin typeface="Forte" panose="03060902040502070203" pitchFamily="66" charset="0"/>
              </a:rPr>
              <a:t>Deroghe </a:t>
            </a:r>
          </a:p>
          <a:p>
            <a:pPr algn="just"/>
            <a:endParaRPr lang="it-IT" b="1" dirty="0">
              <a:latin typeface="Georgia" panose="02040502050405020303" pitchFamily="18" charset="0"/>
            </a:endParaRPr>
          </a:p>
          <a:p>
            <a:pPr marL="342900" indent="-342900" algn="just">
              <a:spcBef>
                <a:spcPts val="600"/>
              </a:spcBef>
              <a:spcAft>
                <a:spcPts val="600"/>
              </a:spcAft>
              <a:buAutoNum type="alphaLcParenR"/>
            </a:pPr>
            <a:r>
              <a:rPr lang="it-IT" b="1" dirty="0">
                <a:solidFill>
                  <a:srgbClr val="D60093"/>
                </a:solidFill>
                <a:latin typeface="Georgia" panose="02040502050405020303" pitchFamily="18" charset="0"/>
              </a:rPr>
              <a:t>Se si contesta, in radice, la scelta della stazione appaltante di indire la procedura; </a:t>
            </a:r>
          </a:p>
          <a:p>
            <a:pPr marL="342900" indent="-342900" algn="just">
              <a:spcBef>
                <a:spcPts val="600"/>
              </a:spcBef>
              <a:spcAft>
                <a:spcPts val="600"/>
              </a:spcAft>
              <a:buAutoNum type="alphaLcParenR"/>
            </a:pPr>
            <a:r>
              <a:rPr lang="it-IT" b="1" dirty="0">
                <a:solidFill>
                  <a:srgbClr val="D60093"/>
                </a:solidFill>
                <a:latin typeface="Georgia" panose="02040502050405020303" pitchFamily="18" charset="0"/>
              </a:rPr>
              <a:t>Se si contesta la mancanza della gara, avendo l’amministrazione disposto l’affidamento in via diretta del contratto; </a:t>
            </a:r>
            <a:endParaRPr lang="it-IT" b="1" dirty="0">
              <a:solidFill>
                <a:srgbClr val="D60093"/>
              </a:solidFill>
              <a:latin typeface="Georgia Pro" panose="02040502050405020303" pitchFamily="18" charset="0"/>
            </a:endParaRPr>
          </a:p>
          <a:p>
            <a:pPr marL="342900" indent="-342900" algn="just">
              <a:spcBef>
                <a:spcPts val="600"/>
              </a:spcBef>
              <a:spcAft>
                <a:spcPts val="600"/>
              </a:spcAft>
              <a:buAutoNum type="alphaLcParenR"/>
            </a:pPr>
            <a:r>
              <a:rPr lang="it-IT" b="1" dirty="0">
                <a:solidFill>
                  <a:srgbClr val="D60093"/>
                </a:solidFill>
                <a:latin typeface="Georgia Pro" panose="02040502050405020303" pitchFamily="18" charset="0"/>
              </a:rPr>
              <a:t>si impugnino direttamente le clausole del bando assumendo che le stesse siano immediatamente escludenti</a:t>
            </a:r>
          </a:p>
        </p:txBody>
      </p:sp>
      <p:sp>
        <p:nvSpPr>
          <p:cNvPr id="7" name="Segnaposto numero diapositiva 4">
            <a:extLst>
              <a:ext uri="{FF2B5EF4-FFF2-40B4-BE49-F238E27FC236}">
                <a16:creationId xmlns:a16="http://schemas.microsoft.com/office/drawing/2014/main" id="{1DF62A03-C334-EE3D-4D31-3B40A4C77D2B}"/>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24</a:t>
            </a:fld>
            <a:endParaRPr lang="it-IT" dirty="0">
              <a:solidFill>
                <a:srgbClr val="156013"/>
              </a:solidFill>
            </a:endParaRPr>
          </a:p>
        </p:txBody>
      </p:sp>
    </p:spTree>
    <p:extLst>
      <p:ext uri="{BB962C8B-B14F-4D97-AF65-F5344CB8AC3E}">
        <p14:creationId xmlns:p14="http://schemas.microsoft.com/office/powerpoint/2010/main" val="3420663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BCD88740-2B94-4F6C-7E8C-B0C67BD36BCF}"/>
              </a:ext>
            </a:extLst>
          </p:cNvPr>
          <p:cNvSpPr>
            <a:spLocks noGrp="1"/>
          </p:cNvSpPr>
          <p:nvPr>
            <p:ph idx="1"/>
          </p:nvPr>
        </p:nvSpPr>
        <p:spPr>
          <a:xfrm>
            <a:off x="298779" y="171934"/>
            <a:ext cx="587629" cy="324850"/>
          </a:xfrm>
        </p:spPr>
        <p:txBody>
          <a:bodyPr>
            <a:normAutofit fontScale="70000" lnSpcReduction="20000"/>
          </a:bodyPr>
          <a:lstStyle/>
          <a:p>
            <a:pPr marL="0" indent="0">
              <a:buNone/>
            </a:pPr>
            <a:r>
              <a:rPr lang="it-IT" dirty="0"/>
              <a:t> </a:t>
            </a:r>
          </a:p>
        </p:txBody>
      </p:sp>
      <p:sp>
        <p:nvSpPr>
          <p:cNvPr id="10" name="Titolo 9">
            <a:extLst>
              <a:ext uri="{FF2B5EF4-FFF2-40B4-BE49-F238E27FC236}">
                <a16:creationId xmlns:a16="http://schemas.microsoft.com/office/drawing/2014/main" id="{6317EF47-077C-B948-830A-21C9256FC746}"/>
              </a:ext>
            </a:extLst>
          </p:cNvPr>
          <p:cNvSpPr>
            <a:spLocks noGrp="1"/>
          </p:cNvSpPr>
          <p:nvPr>
            <p:ph type="title"/>
          </p:nvPr>
        </p:nvSpPr>
        <p:spPr/>
        <p:txBody>
          <a:bodyPr/>
          <a:lstStyle/>
          <a:p>
            <a:r>
              <a:rPr lang="it-IT" dirty="0"/>
              <a:t> </a:t>
            </a:r>
          </a:p>
        </p:txBody>
      </p:sp>
      <p:sp>
        <p:nvSpPr>
          <p:cNvPr id="13" name="CasellaDiTesto 12">
            <a:extLst>
              <a:ext uri="{FF2B5EF4-FFF2-40B4-BE49-F238E27FC236}">
                <a16:creationId xmlns:a16="http://schemas.microsoft.com/office/drawing/2014/main" id="{00B445BE-EC05-2E06-2D2C-B272159ADD34}"/>
              </a:ext>
            </a:extLst>
          </p:cNvPr>
          <p:cNvSpPr txBox="1"/>
          <p:nvPr/>
        </p:nvSpPr>
        <p:spPr>
          <a:xfrm>
            <a:off x="3720974" y="103526"/>
            <a:ext cx="4182233" cy="461665"/>
          </a:xfrm>
          <a:prstGeom prst="rect">
            <a:avLst/>
          </a:prstGeom>
          <a:noFill/>
        </p:spPr>
        <p:txBody>
          <a:bodyPr wrap="square">
            <a:spAutoFit/>
          </a:bodyPr>
          <a:lstStyle/>
          <a:p>
            <a:pPr algn="ctr"/>
            <a:r>
              <a:rPr lang="it-IT" sz="2400" dirty="0">
                <a:solidFill>
                  <a:srgbClr val="D60093"/>
                </a:solidFill>
                <a:latin typeface="Cooper Black" panose="0208090404030B020404" pitchFamily="18" charset="0"/>
              </a:rPr>
              <a:t>Quindi </a:t>
            </a:r>
          </a:p>
        </p:txBody>
      </p:sp>
      <p:sp>
        <p:nvSpPr>
          <p:cNvPr id="3" name="CasellaDiTesto 2">
            <a:extLst>
              <a:ext uri="{FF2B5EF4-FFF2-40B4-BE49-F238E27FC236}">
                <a16:creationId xmlns:a16="http://schemas.microsoft.com/office/drawing/2014/main" id="{4196C3EF-2135-115F-5D71-D8D577D06777}"/>
              </a:ext>
            </a:extLst>
          </p:cNvPr>
          <p:cNvSpPr txBox="1"/>
          <p:nvPr/>
        </p:nvSpPr>
        <p:spPr>
          <a:xfrm>
            <a:off x="494922" y="1178285"/>
            <a:ext cx="10940358" cy="2646878"/>
          </a:xfrm>
          <a:prstGeom prst="rect">
            <a:avLst/>
          </a:prstGeom>
          <a:noFill/>
        </p:spPr>
        <p:txBody>
          <a:bodyPr wrap="square">
            <a:spAutoFit/>
          </a:bodyPr>
          <a:lstStyle/>
          <a:p>
            <a:pPr algn="just">
              <a:lnSpc>
                <a:spcPts val="2700"/>
              </a:lnSpc>
            </a:pPr>
            <a:r>
              <a:rPr lang="it-IT" sz="2100" dirty="0">
                <a:solidFill>
                  <a:srgbClr val="000099"/>
                </a:solidFill>
                <a:latin typeface="Georgia Pro" panose="02040502050405020303" pitchFamily="18" charset="0"/>
              </a:rPr>
              <a:t>Dato che nel caso di ricorso, la lesione dell’interesse deve essere caratterizzata dai caratteri dell’</a:t>
            </a:r>
            <a:r>
              <a:rPr lang="it-IT" sz="2100" b="1" dirty="0">
                <a:solidFill>
                  <a:srgbClr val="000099"/>
                </a:solidFill>
                <a:latin typeface="Georgia Pro" panose="02040502050405020303" pitchFamily="18" charset="0"/>
              </a:rPr>
              <a:t>immediatezza</a:t>
            </a:r>
            <a:r>
              <a:rPr lang="it-IT" sz="2100" dirty="0">
                <a:solidFill>
                  <a:srgbClr val="000099"/>
                </a:solidFill>
                <a:latin typeface="Georgia Pro" panose="02040502050405020303" pitchFamily="18" charset="0"/>
              </a:rPr>
              <a:t>, della </a:t>
            </a:r>
            <a:r>
              <a:rPr lang="it-IT" sz="2100" b="1" dirty="0">
                <a:solidFill>
                  <a:srgbClr val="000099"/>
                </a:solidFill>
                <a:latin typeface="Georgia Pro" panose="02040502050405020303" pitchFamily="18" charset="0"/>
              </a:rPr>
              <a:t>concretezza</a:t>
            </a:r>
            <a:r>
              <a:rPr lang="it-IT" sz="2100" dirty="0">
                <a:solidFill>
                  <a:srgbClr val="000099"/>
                </a:solidFill>
                <a:latin typeface="Georgia Pro" panose="02040502050405020303" pitchFamily="18" charset="0"/>
              </a:rPr>
              <a:t> e dell’</a:t>
            </a:r>
            <a:r>
              <a:rPr lang="it-IT" sz="2100" b="1" dirty="0">
                <a:solidFill>
                  <a:srgbClr val="000099"/>
                </a:solidFill>
                <a:latin typeface="Georgia Pro" panose="02040502050405020303" pitchFamily="18" charset="0"/>
              </a:rPr>
              <a:t>attualità</a:t>
            </a:r>
            <a:r>
              <a:rPr lang="it-IT" sz="2100" dirty="0">
                <a:solidFill>
                  <a:srgbClr val="000099"/>
                </a:solidFill>
                <a:latin typeface="Georgia Pro" panose="02040502050405020303" pitchFamily="18" charset="0"/>
              </a:rPr>
              <a:t> ossia:</a:t>
            </a:r>
          </a:p>
          <a:p>
            <a:pPr marL="342900" indent="-342900" algn="just">
              <a:lnSpc>
                <a:spcPts val="2700"/>
              </a:lnSpc>
              <a:spcBef>
                <a:spcPts val="600"/>
              </a:spcBef>
              <a:buFont typeface="Arial" panose="020B0604020202020204" pitchFamily="34" charset="0"/>
              <a:buChar char="•"/>
            </a:pPr>
            <a:r>
              <a:rPr lang="it-IT" sz="2100" dirty="0">
                <a:solidFill>
                  <a:srgbClr val="000099"/>
                </a:solidFill>
                <a:latin typeface="Georgia Pro" panose="02040502050405020303" pitchFamily="18" charset="0"/>
              </a:rPr>
              <a:t>essere una </a:t>
            </a:r>
            <a:r>
              <a:rPr lang="it-IT" sz="2100" b="1" dirty="0">
                <a:solidFill>
                  <a:srgbClr val="000099"/>
                </a:solidFill>
                <a:latin typeface="Georgia Pro" panose="02040502050405020303" pitchFamily="18" charset="0"/>
              </a:rPr>
              <a:t>conseguenza diretta </a:t>
            </a:r>
            <a:r>
              <a:rPr lang="it-IT" sz="2100" dirty="0">
                <a:solidFill>
                  <a:srgbClr val="000099"/>
                </a:solidFill>
                <a:latin typeface="Georgia Pro" panose="02040502050405020303" pitchFamily="18" charset="0"/>
              </a:rPr>
              <a:t>ed immediata del provvedimento lesivo e dell’assetto di interessi con esso introdotto, essere </a:t>
            </a:r>
            <a:r>
              <a:rPr lang="it-IT" sz="2100" b="1" dirty="0">
                <a:solidFill>
                  <a:srgbClr val="000099"/>
                </a:solidFill>
                <a:latin typeface="Georgia Pro" panose="02040502050405020303" pitchFamily="18" charset="0"/>
              </a:rPr>
              <a:t>concreta</a:t>
            </a:r>
            <a:r>
              <a:rPr lang="it-IT" sz="2100" dirty="0">
                <a:solidFill>
                  <a:srgbClr val="000099"/>
                </a:solidFill>
                <a:latin typeface="Georgia Pro" panose="02040502050405020303" pitchFamily="18" charset="0"/>
              </a:rPr>
              <a:t> e non meramente </a:t>
            </a:r>
            <a:r>
              <a:rPr lang="it-IT" sz="2100" b="1" dirty="0">
                <a:solidFill>
                  <a:srgbClr val="000099"/>
                </a:solidFill>
                <a:latin typeface="Georgia Pro" panose="02040502050405020303" pitchFamily="18" charset="0"/>
              </a:rPr>
              <a:t>potenziale</a:t>
            </a:r>
            <a:r>
              <a:rPr lang="it-IT" sz="2100" dirty="0">
                <a:solidFill>
                  <a:srgbClr val="000099"/>
                </a:solidFill>
                <a:latin typeface="Georgia Pro" panose="02040502050405020303" pitchFamily="18" charset="0"/>
              </a:rPr>
              <a:t>, </a:t>
            </a:r>
          </a:p>
          <a:p>
            <a:pPr marL="342900" indent="-342900" algn="just">
              <a:lnSpc>
                <a:spcPts val="2700"/>
              </a:lnSpc>
              <a:spcBef>
                <a:spcPts val="600"/>
              </a:spcBef>
              <a:buFont typeface="Arial" panose="020B0604020202020204" pitchFamily="34" charset="0"/>
              <a:buChar char="•"/>
            </a:pPr>
            <a:r>
              <a:rPr lang="it-IT" sz="2100" dirty="0">
                <a:solidFill>
                  <a:srgbClr val="000099"/>
                </a:solidFill>
                <a:latin typeface="Georgia Pro" panose="02040502050405020303" pitchFamily="18" charset="0"/>
              </a:rPr>
              <a:t>sussistere già al </a:t>
            </a:r>
            <a:r>
              <a:rPr lang="it-IT" sz="2100" b="1" dirty="0">
                <a:solidFill>
                  <a:srgbClr val="000099"/>
                </a:solidFill>
                <a:latin typeface="Georgia Pro" panose="02040502050405020303" pitchFamily="18" charset="0"/>
              </a:rPr>
              <a:t>momento della proposizione </a:t>
            </a:r>
            <a:r>
              <a:rPr lang="it-IT" sz="2100" dirty="0">
                <a:solidFill>
                  <a:srgbClr val="000099"/>
                </a:solidFill>
                <a:latin typeface="Georgia Pro" panose="02040502050405020303" pitchFamily="18" charset="0"/>
              </a:rPr>
              <a:t>del ricorso e </a:t>
            </a:r>
            <a:r>
              <a:rPr lang="it-IT" sz="2100" b="1" dirty="0">
                <a:solidFill>
                  <a:srgbClr val="000099"/>
                </a:solidFill>
                <a:latin typeface="Georgia Pro" panose="02040502050405020303" pitchFamily="18" charset="0"/>
              </a:rPr>
              <a:t>persistere</a:t>
            </a:r>
            <a:r>
              <a:rPr lang="it-IT" sz="2100" dirty="0">
                <a:solidFill>
                  <a:srgbClr val="000099"/>
                </a:solidFill>
                <a:latin typeface="Georgia Pro" panose="02040502050405020303" pitchFamily="18" charset="0"/>
              </a:rPr>
              <a:t> al momento della decisione su di esso</a:t>
            </a:r>
          </a:p>
          <a:p>
            <a:pPr algn="just"/>
            <a:endParaRPr lang="it-IT" sz="2100" b="1" dirty="0">
              <a:latin typeface="Georgia Pro" panose="02040502050405020303" pitchFamily="18" charset="0"/>
            </a:endParaRPr>
          </a:p>
        </p:txBody>
      </p:sp>
      <p:sp>
        <p:nvSpPr>
          <p:cNvPr id="4" name="CasellaDiTesto 3">
            <a:extLst>
              <a:ext uri="{FF2B5EF4-FFF2-40B4-BE49-F238E27FC236}">
                <a16:creationId xmlns:a16="http://schemas.microsoft.com/office/drawing/2014/main" id="{EE4D38AD-5F4A-DCB0-EF65-1659E03C2ED0}"/>
              </a:ext>
            </a:extLst>
          </p:cNvPr>
          <p:cNvSpPr txBox="1"/>
          <p:nvPr/>
        </p:nvSpPr>
        <p:spPr>
          <a:xfrm>
            <a:off x="756720" y="3820103"/>
            <a:ext cx="10515600" cy="1500539"/>
          </a:xfrm>
          <a:prstGeom prst="rect">
            <a:avLst/>
          </a:prstGeom>
          <a:noFill/>
        </p:spPr>
        <p:txBody>
          <a:bodyPr wrap="square">
            <a:spAutoFit/>
          </a:bodyPr>
          <a:lstStyle/>
          <a:p>
            <a:pPr algn="just">
              <a:lnSpc>
                <a:spcPts val="2800"/>
              </a:lnSpc>
            </a:pPr>
            <a:r>
              <a:rPr lang="it-IT" sz="1800" b="1" dirty="0">
                <a:solidFill>
                  <a:srgbClr val="C00000"/>
                </a:solidFill>
                <a:latin typeface="Georgia Pro" panose="02040502050405020303" pitchFamily="18" charset="0"/>
              </a:rPr>
              <a:t>Quindi i bandi di gara e le lettere di invito </a:t>
            </a:r>
            <a:r>
              <a:rPr lang="it-IT" sz="1800" b="1" dirty="0">
                <a:solidFill>
                  <a:srgbClr val="C00000"/>
                </a:solidFill>
                <a:highlight>
                  <a:srgbClr val="FFFF00"/>
                </a:highlight>
                <a:latin typeface="Georgia Pro" panose="02040502050405020303" pitchFamily="18" charset="0"/>
              </a:rPr>
              <a:t>vanno </a:t>
            </a:r>
            <a:r>
              <a:rPr lang="it-IT" sz="1800" b="1" u="sng" dirty="0">
                <a:solidFill>
                  <a:srgbClr val="C00000"/>
                </a:solidFill>
                <a:highlight>
                  <a:srgbClr val="FFFF00"/>
                </a:highlight>
                <a:latin typeface="Georgia Pro" panose="02040502050405020303" pitchFamily="18" charset="0"/>
              </a:rPr>
              <a:t>normalmente</a:t>
            </a:r>
            <a:r>
              <a:rPr lang="it-IT" sz="1800" b="1" dirty="0">
                <a:solidFill>
                  <a:srgbClr val="C00000"/>
                </a:solidFill>
                <a:highlight>
                  <a:srgbClr val="FFFF00"/>
                </a:highlight>
                <a:latin typeface="Georgia Pro" panose="02040502050405020303" pitchFamily="18" charset="0"/>
              </a:rPr>
              <a:t> impugnati unitamente agli atti che di essi fanno applicazione (cioè l’aggiudicazione)</a:t>
            </a:r>
            <a:r>
              <a:rPr lang="it-IT" sz="1800" b="1" dirty="0">
                <a:solidFill>
                  <a:srgbClr val="C00000"/>
                </a:solidFill>
                <a:latin typeface="Georgia Pro" panose="02040502050405020303" pitchFamily="18" charset="0"/>
              </a:rPr>
              <a:t>, dal momento che sono questi ultimi a identificare in concreto il soggetto leso dal provvedimento ed a rendere attuale e concreta la lesione della situazione soggettiva dell’interessato</a:t>
            </a:r>
            <a:endParaRPr lang="it-IT" sz="1800" b="1" dirty="0">
              <a:solidFill>
                <a:srgbClr val="C00000"/>
              </a:solidFill>
              <a:highlight>
                <a:srgbClr val="FFFF00"/>
              </a:highlight>
              <a:latin typeface="Georgia Pro" panose="02040502050405020303" pitchFamily="18" charset="0"/>
            </a:endParaRPr>
          </a:p>
        </p:txBody>
      </p:sp>
      <p:sp>
        <p:nvSpPr>
          <p:cNvPr id="7" name="Segnaposto numero diapositiva 4">
            <a:extLst>
              <a:ext uri="{FF2B5EF4-FFF2-40B4-BE49-F238E27FC236}">
                <a16:creationId xmlns:a16="http://schemas.microsoft.com/office/drawing/2014/main" id="{30EBD808-2205-2B1E-FB6F-53A75B6DB5AA}"/>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25</a:t>
            </a:fld>
            <a:endParaRPr lang="it-IT" dirty="0">
              <a:solidFill>
                <a:srgbClr val="156013"/>
              </a:solidFill>
            </a:endParaRPr>
          </a:p>
        </p:txBody>
      </p:sp>
    </p:spTree>
    <p:extLst>
      <p:ext uri="{BB962C8B-B14F-4D97-AF65-F5344CB8AC3E}">
        <p14:creationId xmlns:p14="http://schemas.microsoft.com/office/powerpoint/2010/main" val="3975414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BCD88740-2B94-4F6C-7E8C-B0C67BD36BCF}"/>
              </a:ext>
            </a:extLst>
          </p:cNvPr>
          <p:cNvSpPr>
            <a:spLocks noGrp="1"/>
          </p:cNvSpPr>
          <p:nvPr>
            <p:ph idx="1"/>
          </p:nvPr>
        </p:nvSpPr>
        <p:spPr>
          <a:xfrm>
            <a:off x="298779" y="171934"/>
            <a:ext cx="587629" cy="324850"/>
          </a:xfrm>
        </p:spPr>
        <p:txBody>
          <a:bodyPr>
            <a:normAutofit fontScale="70000" lnSpcReduction="20000"/>
          </a:bodyPr>
          <a:lstStyle/>
          <a:p>
            <a:pPr marL="0" indent="0">
              <a:buNone/>
            </a:pPr>
            <a:r>
              <a:rPr lang="it-IT" dirty="0"/>
              <a:t> </a:t>
            </a:r>
          </a:p>
        </p:txBody>
      </p:sp>
      <p:sp>
        <p:nvSpPr>
          <p:cNvPr id="10" name="Titolo 9">
            <a:extLst>
              <a:ext uri="{FF2B5EF4-FFF2-40B4-BE49-F238E27FC236}">
                <a16:creationId xmlns:a16="http://schemas.microsoft.com/office/drawing/2014/main" id="{6317EF47-077C-B948-830A-21C9256FC746}"/>
              </a:ext>
            </a:extLst>
          </p:cNvPr>
          <p:cNvSpPr>
            <a:spLocks noGrp="1"/>
          </p:cNvSpPr>
          <p:nvPr>
            <p:ph type="title"/>
          </p:nvPr>
        </p:nvSpPr>
        <p:spPr/>
        <p:txBody>
          <a:bodyPr/>
          <a:lstStyle/>
          <a:p>
            <a:r>
              <a:rPr lang="it-IT" dirty="0"/>
              <a:t> </a:t>
            </a:r>
          </a:p>
        </p:txBody>
      </p:sp>
      <p:sp>
        <p:nvSpPr>
          <p:cNvPr id="13" name="CasellaDiTesto 12">
            <a:extLst>
              <a:ext uri="{FF2B5EF4-FFF2-40B4-BE49-F238E27FC236}">
                <a16:creationId xmlns:a16="http://schemas.microsoft.com/office/drawing/2014/main" id="{00B445BE-EC05-2E06-2D2C-B272159ADD34}"/>
              </a:ext>
            </a:extLst>
          </p:cNvPr>
          <p:cNvSpPr txBox="1"/>
          <p:nvPr/>
        </p:nvSpPr>
        <p:spPr>
          <a:xfrm>
            <a:off x="3720974" y="103526"/>
            <a:ext cx="4182233" cy="461665"/>
          </a:xfrm>
          <a:prstGeom prst="rect">
            <a:avLst/>
          </a:prstGeom>
          <a:noFill/>
        </p:spPr>
        <p:txBody>
          <a:bodyPr wrap="square">
            <a:spAutoFit/>
          </a:bodyPr>
          <a:lstStyle/>
          <a:p>
            <a:pPr algn="ctr"/>
            <a:r>
              <a:rPr lang="it-IT" sz="2400" dirty="0">
                <a:solidFill>
                  <a:srgbClr val="D60093"/>
                </a:solidFill>
                <a:latin typeface="Cooper Black" panose="0208090404030B020404" pitchFamily="18" charset="0"/>
              </a:rPr>
              <a:t>Quindi </a:t>
            </a:r>
          </a:p>
        </p:txBody>
      </p:sp>
      <p:sp>
        <p:nvSpPr>
          <p:cNvPr id="3" name="CasellaDiTesto 2">
            <a:extLst>
              <a:ext uri="{FF2B5EF4-FFF2-40B4-BE49-F238E27FC236}">
                <a16:creationId xmlns:a16="http://schemas.microsoft.com/office/drawing/2014/main" id="{4196C3EF-2135-115F-5D71-D8D577D06777}"/>
              </a:ext>
            </a:extLst>
          </p:cNvPr>
          <p:cNvSpPr txBox="1"/>
          <p:nvPr/>
        </p:nvSpPr>
        <p:spPr>
          <a:xfrm>
            <a:off x="1143659" y="1141929"/>
            <a:ext cx="10045229" cy="1267911"/>
          </a:xfrm>
          <a:prstGeom prst="rect">
            <a:avLst/>
          </a:prstGeom>
          <a:noFill/>
        </p:spPr>
        <p:txBody>
          <a:bodyPr wrap="square">
            <a:spAutoFit/>
          </a:bodyPr>
          <a:lstStyle/>
          <a:p>
            <a:pPr algn="just">
              <a:lnSpc>
                <a:spcPts val="3100"/>
              </a:lnSpc>
            </a:pPr>
            <a:r>
              <a:rPr lang="it-IT" sz="2400" dirty="0">
                <a:solidFill>
                  <a:srgbClr val="000099"/>
                </a:solidFill>
                <a:latin typeface="Georgia Pro" panose="02040502050405020303" pitchFamily="18" charset="0"/>
              </a:rPr>
              <a:t>Al principio generale possono enuclearsi alcune eccezioni rispetto alle quali il bando </a:t>
            </a:r>
            <a:r>
              <a:rPr lang="it-IT" sz="2400" dirty="0">
                <a:solidFill>
                  <a:srgbClr val="000099"/>
                </a:solidFill>
                <a:highlight>
                  <a:srgbClr val="FFFF00"/>
                </a:highlight>
                <a:latin typeface="Georgia Pro" panose="02040502050405020303" pitchFamily="18" charset="0"/>
              </a:rPr>
              <a:t>deve essere impugnato immediatamente </a:t>
            </a:r>
            <a:r>
              <a:rPr lang="it-IT" sz="2400" dirty="0">
                <a:solidFill>
                  <a:srgbClr val="000099"/>
                </a:solidFill>
                <a:latin typeface="Georgia Pro" panose="02040502050405020303" pitchFamily="18" charset="0"/>
              </a:rPr>
              <a:t>anche da chi </a:t>
            </a:r>
            <a:r>
              <a:rPr lang="it-IT" sz="2400" dirty="0">
                <a:solidFill>
                  <a:srgbClr val="000099"/>
                </a:solidFill>
                <a:highlight>
                  <a:srgbClr val="FFFF00"/>
                </a:highlight>
                <a:latin typeface="Georgia Pro" panose="02040502050405020303" pitchFamily="18" charset="0"/>
              </a:rPr>
              <a:t>non ha proposto la domanda di partecipazione</a:t>
            </a:r>
            <a:endParaRPr lang="it-IT" sz="2400" b="1" dirty="0">
              <a:solidFill>
                <a:srgbClr val="000099"/>
              </a:solidFill>
              <a:highlight>
                <a:srgbClr val="FFFF00"/>
              </a:highlight>
              <a:latin typeface="Georgia Pro" panose="02040502050405020303" pitchFamily="18" charset="0"/>
            </a:endParaRPr>
          </a:p>
        </p:txBody>
      </p:sp>
      <p:sp>
        <p:nvSpPr>
          <p:cNvPr id="4" name="CasellaDiTesto 3">
            <a:extLst>
              <a:ext uri="{FF2B5EF4-FFF2-40B4-BE49-F238E27FC236}">
                <a16:creationId xmlns:a16="http://schemas.microsoft.com/office/drawing/2014/main" id="{EE4D38AD-5F4A-DCB0-EF65-1659E03C2ED0}"/>
              </a:ext>
            </a:extLst>
          </p:cNvPr>
          <p:cNvSpPr txBox="1"/>
          <p:nvPr/>
        </p:nvSpPr>
        <p:spPr>
          <a:xfrm>
            <a:off x="701234" y="2763482"/>
            <a:ext cx="11147363" cy="3654975"/>
          </a:xfrm>
          <a:prstGeom prst="rect">
            <a:avLst/>
          </a:prstGeom>
          <a:noFill/>
        </p:spPr>
        <p:txBody>
          <a:bodyPr wrap="square">
            <a:spAutoFit/>
          </a:bodyPr>
          <a:lstStyle/>
          <a:p>
            <a:pPr algn="just">
              <a:lnSpc>
                <a:spcPts val="2800"/>
              </a:lnSpc>
            </a:pPr>
            <a:r>
              <a:rPr lang="it-IT" sz="2400" dirty="0">
                <a:latin typeface="Georgia Pro" panose="02040502050405020303" pitchFamily="18" charset="0"/>
              </a:rPr>
              <a:t>Oltre alle ipotesi </a:t>
            </a:r>
          </a:p>
          <a:p>
            <a:pPr marL="625475" indent="-625475" algn="just">
              <a:lnSpc>
                <a:spcPts val="2800"/>
              </a:lnSpc>
              <a:buAutoNum type="romanUcParenR"/>
            </a:pPr>
            <a:r>
              <a:rPr lang="it-IT" sz="2000" b="1" dirty="0">
                <a:latin typeface="Georgia Pro" panose="02040502050405020303" pitchFamily="18" charset="0"/>
              </a:rPr>
              <a:t>Se si contesta in radice l’indizione della gara; </a:t>
            </a:r>
          </a:p>
          <a:p>
            <a:pPr marL="625475" indent="-625475" algn="just">
              <a:lnSpc>
                <a:spcPts val="2800"/>
              </a:lnSpc>
              <a:buAutoNum type="romanUcParenR"/>
            </a:pPr>
            <a:r>
              <a:rPr lang="it-IT" sz="2000" b="1" dirty="0">
                <a:latin typeface="Georgia Pro" panose="02040502050405020303" pitchFamily="18" charset="0"/>
              </a:rPr>
              <a:t>Se si contesti che una gara sia mancata, avendo l’amministrazione disposto l’affidamento in via diretta l’appalto </a:t>
            </a:r>
          </a:p>
          <a:p>
            <a:pPr marL="625475" indent="-625475" algn="just">
              <a:lnSpc>
                <a:spcPts val="2800"/>
              </a:lnSpc>
              <a:buAutoNum type="romanUcParenR"/>
            </a:pPr>
            <a:r>
              <a:rPr lang="it-IT" sz="2000" b="1" dirty="0">
                <a:latin typeface="Georgia Pro" panose="02040502050405020303" pitchFamily="18" charset="0"/>
              </a:rPr>
              <a:t>Se si impugnino direttamente le clausole del bando assumendo che le stesse siano immediatamente escludenti</a:t>
            </a:r>
          </a:p>
          <a:p>
            <a:pPr algn="just">
              <a:lnSpc>
                <a:spcPts val="2800"/>
              </a:lnSpc>
            </a:pPr>
            <a:endParaRPr lang="it-IT" sz="2400" b="1" dirty="0">
              <a:latin typeface="Georgia Pro" panose="02040502050405020303" pitchFamily="18" charset="0"/>
            </a:endParaRPr>
          </a:p>
          <a:p>
            <a:pPr algn="ctr">
              <a:lnSpc>
                <a:spcPts val="2800"/>
              </a:lnSpc>
            </a:pPr>
            <a:r>
              <a:rPr lang="it-IT" sz="2400" b="1" dirty="0">
                <a:latin typeface="Georgia Pro" panose="02040502050405020303" pitchFamily="18" charset="0"/>
              </a:rPr>
              <a:t>La giurisprudenza ne ha enucleate delle altre </a:t>
            </a:r>
            <a:r>
              <a:rPr lang="it-IT" sz="2400" dirty="0">
                <a:latin typeface="Georgia Pro" panose="02040502050405020303" pitchFamily="18" charset="0"/>
              </a:rPr>
              <a:t>(sottospecie)</a:t>
            </a:r>
          </a:p>
          <a:p>
            <a:pPr algn="just">
              <a:lnSpc>
                <a:spcPts val="2800"/>
              </a:lnSpc>
            </a:pPr>
            <a:br>
              <a:rPr lang="it-IT" b="1" dirty="0"/>
            </a:br>
            <a:endParaRPr lang="it-IT" sz="1800" b="1" dirty="0">
              <a:solidFill>
                <a:srgbClr val="C00000"/>
              </a:solidFill>
              <a:highlight>
                <a:srgbClr val="FFFF00"/>
              </a:highlight>
              <a:latin typeface="Georgia Pro" panose="02040502050405020303" pitchFamily="18" charset="0"/>
            </a:endParaRPr>
          </a:p>
        </p:txBody>
      </p:sp>
      <p:sp>
        <p:nvSpPr>
          <p:cNvPr id="2" name="Segnaposto numero diapositiva 4">
            <a:extLst>
              <a:ext uri="{FF2B5EF4-FFF2-40B4-BE49-F238E27FC236}">
                <a16:creationId xmlns:a16="http://schemas.microsoft.com/office/drawing/2014/main" id="{BC770E85-CECA-46EB-73B0-4EEFF34BE34C}"/>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26</a:t>
            </a:fld>
            <a:endParaRPr lang="it-IT" dirty="0">
              <a:solidFill>
                <a:srgbClr val="156013"/>
              </a:solidFill>
            </a:endParaRPr>
          </a:p>
        </p:txBody>
      </p:sp>
    </p:spTree>
    <p:extLst>
      <p:ext uri="{BB962C8B-B14F-4D97-AF65-F5344CB8AC3E}">
        <p14:creationId xmlns:p14="http://schemas.microsoft.com/office/powerpoint/2010/main" val="1712357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BCD88740-2B94-4F6C-7E8C-B0C67BD36BCF}"/>
              </a:ext>
            </a:extLst>
          </p:cNvPr>
          <p:cNvSpPr>
            <a:spLocks noGrp="1"/>
          </p:cNvSpPr>
          <p:nvPr>
            <p:ph idx="1"/>
          </p:nvPr>
        </p:nvSpPr>
        <p:spPr>
          <a:xfrm>
            <a:off x="298779" y="171934"/>
            <a:ext cx="587629" cy="324850"/>
          </a:xfrm>
        </p:spPr>
        <p:txBody>
          <a:bodyPr>
            <a:normAutofit fontScale="70000" lnSpcReduction="20000"/>
          </a:bodyPr>
          <a:lstStyle/>
          <a:p>
            <a:pPr marL="0" indent="0">
              <a:buNone/>
            </a:pPr>
            <a:r>
              <a:rPr lang="it-IT" dirty="0"/>
              <a:t> </a:t>
            </a:r>
          </a:p>
        </p:txBody>
      </p:sp>
      <p:sp>
        <p:nvSpPr>
          <p:cNvPr id="10" name="Titolo 9">
            <a:extLst>
              <a:ext uri="{FF2B5EF4-FFF2-40B4-BE49-F238E27FC236}">
                <a16:creationId xmlns:a16="http://schemas.microsoft.com/office/drawing/2014/main" id="{6317EF47-077C-B948-830A-21C9256FC746}"/>
              </a:ext>
            </a:extLst>
          </p:cNvPr>
          <p:cNvSpPr>
            <a:spLocks noGrp="1"/>
          </p:cNvSpPr>
          <p:nvPr>
            <p:ph type="title"/>
          </p:nvPr>
        </p:nvSpPr>
        <p:spPr/>
        <p:txBody>
          <a:bodyPr/>
          <a:lstStyle/>
          <a:p>
            <a:r>
              <a:rPr lang="it-IT" dirty="0"/>
              <a:t> </a:t>
            </a:r>
          </a:p>
        </p:txBody>
      </p:sp>
      <p:sp>
        <p:nvSpPr>
          <p:cNvPr id="4" name="CasellaDiTesto 3">
            <a:extLst>
              <a:ext uri="{FF2B5EF4-FFF2-40B4-BE49-F238E27FC236}">
                <a16:creationId xmlns:a16="http://schemas.microsoft.com/office/drawing/2014/main" id="{EE4D38AD-5F4A-DCB0-EF65-1659E03C2ED0}"/>
              </a:ext>
            </a:extLst>
          </p:cNvPr>
          <p:cNvSpPr txBox="1"/>
          <p:nvPr/>
        </p:nvSpPr>
        <p:spPr>
          <a:xfrm>
            <a:off x="298779" y="906627"/>
            <a:ext cx="11271564" cy="5720540"/>
          </a:xfrm>
          <a:prstGeom prst="rect">
            <a:avLst/>
          </a:prstGeom>
          <a:noFill/>
        </p:spPr>
        <p:txBody>
          <a:bodyPr wrap="square">
            <a:spAutoFit/>
          </a:bodyPr>
          <a:lstStyle/>
          <a:p>
            <a:pPr marL="342900" indent="-342900" algn="just">
              <a:lnSpc>
                <a:spcPts val="2800"/>
              </a:lnSpc>
              <a:spcBef>
                <a:spcPts val="600"/>
              </a:spcBef>
              <a:spcAft>
                <a:spcPts val="600"/>
              </a:spcAft>
              <a:buFont typeface="Wingdings" panose="05000000000000000000" pitchFamily="2" charset="2"/>
              <a:buChar char="Ø"/>
            </a:pPr>
            <a:r>
              <a:rPr lang="it-IT" sz="2200" b="1" dirty="0">
                <a:solidFill>
                  <a:srgbClr val="000099"/>
                </a:solidFill>
                <a:latin typeface="Georgia Pro" panose="02040502050405020303" pitchFamily="18" charset="0"/>
              </a:rPr>
              <a:t>clausole impositive, ai fini della partecipazione, di oneri </a:t>
            </a:r>
            <a:r>
              <a:rPr lang="it-IT" sz="2200" b="1" dirty="0">
                <a:solidFill>
                  <a:srgbClr val="000099"/>
                </a:solidFill>
                <a:highlight>
                  <a:srgbClr val="FFFF00"/>
                </a:highlight>
                <a:latin typeface="Georgia Pro" panose="02040502050405020303" pitchFamily="18" charset="0"/>
              </a:rPr>
              <a:t>manifestamente incomprensibili</a:t>
            </a:r>
            <a:r>
              <a:rPr lang="it-IT" sz="2200" b="1" dirty="0">
                <a:solidFill>
                  <a:srgbClr val="000099"/>
                </a:solidFill>
                <a:latin typeface="Georgia Pro" panose="02040502050405020303" pitchFamily="18" charset="0"/>
              </a:rPr>
              <a:t> o del tutto sproporzionati rispetto alla gara </a:t>
            </a:r>
          </a:p>
          <a:p>
            <a:pPr algn="r">
              <a:lnSpc>
                <a:spcPts val="2800"/>
              </a:lnSpc>
            </a:pPr>
            <a:r>
              <a:rPr lang="it-IT" sz="2200" dirty="0"/>
              <a:t>Cons. Stato sez. IV, 7.11.2012, n. 5671</a:t>
            </a:r>
            <a:endParaRPr lang="it-IT" sz="2200" b="1" dirty="0">
              <a:latin typeface="Georgia Pro" panose="02040502050405020303" pitchFamily="18" charset="0"/>
            </a:endParaRPr>
          </a:p>
          <a:p>
            <a:pPr marL="342900" indent="-342900" algn="just">
              <a:lnSpc>
                <a:spcPts val="2800"/>
              </a:lnSpc>
              <a:spcBef>
                <a:spcPts val="600"/>
              </a:spcBef>
              <a:spcAft>
                <a:spcPts val="600"/>
              </a:spcAft>
              <a:buFont typeface="Wingdings" panose="05000000000000000000" pitchFamily="2" charset="2"/>
              <a:buChar char="Ø"/>
            </a:pPr>
            <a:r>
              <a:rPr lang="it-IT" sz="2200" b="1" dirty="0">
                <a:solidFill>
                  <a:srgbClr val="000099"/>
                </a:solidFill>
                <a:latin typeface="Georgia Pro" panose="02040502050405020303" pitchFamily="18" charset="0"/>
              </a:rPr>
              <a:t>regole che rendano la partecipazione </a:t>
            </a:r>
            <a:r>
              <a:rPr lang="it-IT" sz="2200" b="1" dirty="0">
                <a:solidFill>
                  <a:srgbClr val="000099"/>
                </a:solidFill>
                <a:highlight>
                  <a:srgbClr val="FFFF00"/>
                </a:highlight>
                <a:latin typeface="Georgia Pro" panose="02040502050405020303" pitchFamily="18" charset="0"/>
              </a:rPr>
              <a:t>incongruamente difficoltosa</a:t>
            </a:r>
            <a:r>
              <a:rPr lang="it-IT" sz="2200" b="1" dirty="0">
                <a:solidFill>
                  <a:srgbClr val="000099"/>
                </a:solidFill>
                <a:latin typeface="Georgia Pro" panose="02040502050405020303" pitchFamily="18" charset="0"/>
              </a:rPr>
              <a:t> o addirittura impossibile 				    	   </a:t>
            </a:r>
            <a:r>
              <a:rPr lang="it-IT" sz="2200" dirty="0"/>
              <a:t>Ad. </a:t>
            </a:r>
            <a:r>
              <a:rPr lang="it-IT" sz="2200" dirty="0" err="1"/>
              <a:t>Plen</a:t>
            </a:r>
            <a:r>
              <a:rPr lang="it-IT" sz="2200" dirty="0"/>
              <a:t>. n 3 del 2001</a:t>
            </a:r>
            <a:endParaRPr lang="it-IT" sz="2200" b="1" dirty="0">
              <a:solidFill>
                <a:srgbClr val="000099"/>
              </a:solidFill>
              <a:latin typeface="Georgia Pro" panose="02040502050405020303" pitchFamily="18" charset="0"/>
            </a:endParaRPr>
          </a:p>
          <a:p>
            <a:pPr marL="342900" indent="-342900" algn="just">
              <a:lnSpc>
                <a:spcPts val="2800"/>
              </a:lnSpc>
              <a:buFont typeface="Wingdings" panose="05000000000000000000" pitchFamily="2" charset="2"/>
              <a:buChar char="Ø"/>
            </a:pPr>
            <a:endParaRPr lang="it-IT" sz="2200" b="1" dirty="0">
              <a:solidFill>
                <a:srgbClr val="000099"/>
              </a:solidFill>
              <a:latin typeface="Georgia Pro" panose="02040502050405020303" pitchFamily="18" charset="0"/>
            </a:endParaRPr>
          </a:p>
          <a:p>
            <a:pPr marL="342900" indent="-342900" algn="just">
              <a:lnSpc>
                <a:spcPts val="2800"/>
              </a:lnSpc>
              <a:spcBef>
                <a:spcPts val="600"/>
              </a:spcBef>
              <a:spcAft>
                <a:spcPts val="600"/>
              </a:spcAft>
              <a:buFont typeface="Wingdings" panose="05000000000000000000" pitchFamily="2" charset="2"/>
              <a:buChar char="Ø"/>
            </a:pPr>
            <a:r>
              <a:rPr lang="it-IT" sz="2200" b="1" dirty="0">
                <a:solidFill>
                  <a:srgbClr val="000099"/>
                </a:solidFill>
                <a:highlight>
                  <a:srgbClr val="FFFF00"/>
                </a:highlight>
                <a:latin typeface="Georgia Pro" panose="02040502050405020303" pitchFamily="18" charset="0"/>
              </a:rPr>
              <a:t>disposizioni abnormi o irragionevoli </a:t>
            </a:r>
            <a:r>
              <a:rPr lang="it-IT" sz="2200" b="1" dirty="0">
                <a:solidFill>
                  <a:srgbClr val="000099"/>
                </a:solidFill>
                <a:latin typeface="Georgia Pro" panose="02040502050405020303" pitchFamily="18" charset="0"/>
              </a:rPr>
              <a:t>che rendano impossibile il calcolo di convenienza tecnica ed economica; ovvero prevedano abbreviazioni </a:t>
            </a:r>
            <a:r>
              <a:rPr lang="it-IT" sz="2200" b="1" dirty="0">
                <a:solidFill>
                  <a:srgbClr val="000099"/>
                </a:solidFill>
                <a:highlight>
                  <a:srgbClr val="FFFF00"/>
                </a:highlight>
                <a:latin typeface="Georgia Pro" panose="02040502050405020303" pitchFamily="18" charset="0"/>
              </a:rPr>
              <a:t>irragionevoli dei termini </a:t>
            </a:r>
            <a:r>
              <a:rPr lang="it-IT" sz="2200" b="1" dirty="0">
                <a:solidFill>
                  <a:srgbClr val="000099"/>
                </a:solidFill>
                <a:latin typeface="Georgia Pro" panose="02040502050405020303" pitchFamily="18" charset="0"/>
              </a:rPr>
              <a:t>			       </a:t>
            </a:r>
            <a:r>
              <a:rPr lang="it-IT" sz="2200" dirty="0"/>
              <a:t>Cons. Stato, sez. V, 24.2.2003, n. 980</a:t>
            </a:r>
          </a:p>
          <a:p>
            <a:pPr marL="342900" indent="-342900" algn="just">
              <a:lnSpc>
                <a:spcPts val="2200"/>
              </a:lnSpc>
              <a:buFont typeface="Wingdings" panose="05000000000000000000" pitchFamily="2" charset="2"/>
              <a:buChar char="Ø"/>
            </a:pPr>
            <a:endParaRPr lang="it-IT" sz="2200" b="1" dirty="0">
              <a:solidFill>
                <a:srgbClr val="000099"/>
              </a:solidFill>
              <a:latin typeface="Georgia Pro" panose="02040502050405020303" pitchFamily="18" charset="0"/>
            </a:endParaRPr>
          </a:p>
          <a:p>
            <a:pPr marL="342900" indent="-342900" algn="just">
              <a:lnSpc>
                <a:spcPts val="2800"/>
              </a:lnSpc>
              <a:spcBef>
                <a:spcPts val="600"/>
              </a:spcBef>
              <a:spcAft>
                <a:spcPts val="600"/>
              </a:spcAft>
              <a:buFont typeface="Wingdings" panose="05000000000000000000" pitchFamily="2" charset="2"/>
              <a:buChar char="Ø"/>
            </a:pPr>
            <a:r>
              <a:rPr lang="it-IT" sz="2200" b="1" dirty="0">
                <a:solidFill>
                  <a:srgbClr val="000099"/>
                </a:solidFill>
                <a:latin typeface="Georgia Pro" panose="02040502050405020303" pitchFamily="18" charset="0"/>
              </a:rPr>
              <a:t>condizioni negoziali che rendano il rapporto contrattuale </a:t>
            </a:r>
            <a:r>
              <a:rPr lang="it-IT" sz="2200" b="1" dirty="0">
                <a:solidFill>
                  <a:srgbClr val="000099"/>
                </a:solidFill>
                <a:highlight>
                  <a:srgbClr val="FFFF00"/>
                </a:highlight>
                <a:latin typeface="Georgia Pro" panose="02040502050405020303" pitchFamily="18" charset="0"/>
              </a:rPr>
              <a:t>eccessivamente oneroso e obiettivamente non conveniente </a:t>
            </a:r>
          </a:p>
          <a:p>
            <a:pPr algn="r">
              <a:lnSpc>
                <a:spcPts val="2800"/>
              </a:lnSpc>
              <a:spcBef>
                <a:spcPts val="600"/>
              </a:spcBef>
              <a:spcAft>
                <a:spcPts val="600"/>
              </a:spcAft>
            </a:pPr>
            <a:r>
              <a:rPr lang="it-IT" sz="2200" b="1" dirty="0">
                <a:solidFill>
                  <a:srgbClr val="000099"/>
                </a:solidFill>
                <a:latin typeface="Georgia Pro" panose="02040502050405020303" pitchFamily="18" charset="0"/>
              </a:rPr>
              <a:t>	</a:t>
            </a:r>
            <a:r>
              <a:rPr lang="it-IT" sz="2200" dirty="0"/>
              <a:t>Cons. Stato, sez. III, 23.01.2015 n. 293.</a:t>
            </a:r>
            <a:endParaRPr lang="it-IT" sz="2200" b="1" dirty="0">
              <a:latin typeface="Georgia Pro" panose="02040502050405020303" pitchFamily="18" charset="0"/>
            </a:endParaRPr>
          </a:p>
          <a:p>
            <a:pPr marL="342900" indent="-342900" algn="just">
              <a:lnSpc>
                <a:spcPts val="2800"/>
              </a:lnSpc>
              <a:buAutoNum type="alphaLcParenR"/>
            </a:pPr>
            <a:endParaRPr lang="it-IT" sz="2200" b="1" dirty="0">
              <a:latin typeface="Georgia Pro" panose="02040502050405020303" pitchFamily="18" charset="0"/>
            </a:endParaRPr>
          </a:p>
        </p:txBody>
      </p:sp>
      <p:sp>
        <p:nvSpPr>
          <p:cNvPr id="2" name="Segnaposto numero diapositiva 4">
            <a:extLst>
              <a:ext uri="{FF2B5EF4-FFF2-40B4-BE49-F238E27FC236}">
                <a16:creationId xmlns:a16="http://schemas.microsoft.com/office/drawing/2014/main" id="{E332D767-BB8F-DA4A-B5B9-23BBA2256ECC}"/>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27</a:t>
            </a:fld>
            <a:endParaRPr lang="it-IT" dirty="0">
              <a:solidFill>
                <a:srgbClr val="156013"/>
              </a:solidFill>
            </a:endParaRPr>
          </a:p>
        </p:txBody>
      </p:sp>
    </p:spTree>
    <p:extLst>
      <p:ext uri="{BB962C8B-B14F-4D97-AF65-F5344CB8AC3E}">
        <p14:creationId xmlns:p14="http://schemas.microsoft.com/office/powerpoint/2010/main" val="2918009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BCD88740-2B94-4F6C-7E8C-B0C67BD36BCF}"/>
              </a:ext>
            </a:extLst>
          </p:cNvPr>
          <p:cNvSpPr>
            <a:spLocks noGrp="1"/>
          </p:cNvSpPr>
          <p:nvPr>
            <p:ph idx="1"/>
          </p:nvPr>
        </p:nvSpPr>
        <p:spPr>
          <a:xfrm>
            <a:off x="298779" y="171934"/>
            <a:ext cx="587629" cy="324850"/>
          </a:xfrm>
        </p:spPr>
        <p:txBody>
          <a:bodyPr>
            <a:normAutofit fontScale="70000" lnSpcReduction="20000"/>
          </a:bodyPr>
          <a:lstStyle/>
          <a:p>
            <a:pPr marL="0" indent="0">
              <a:buNone/>
            </a:pPr>
            <a:r>
              <a:rPr lang="it-IT" dirty="0"/>
              <a:t> </a:t>
            </a:r>
          </a:p>
        </p:txBody>
      </p:sp>
      <p:sp>
        <p:nvSpPr>
          <p:cNvPr id="10" name="Titolo 9">
            <a:extLst>
              <a:ext uri="{FF2B5EF4-FFF2-40B4-BE49-F238E27FC236}">
                <a16:creationId xmlns:a16="http://schemas.microsoft.com/office/drawing/2014/main" id="{6317EF47-077C-B948-830A-21C9256FC746}"/>
              </a:ext>
            </a:extLst>
          </p:cNvPr>
          <p:cNvSpPr>
            <a:spLocks noGrp="1"/>
          </p:cNvSpPr>
          <p:nvPr>
            <p:ph type="title"/>
          </p:nvPr>
        </p:nvSpPr>
        <p:spPr/>
        <p:txBody>
          <a:bodyPr/>
          <a:lstStyle/>
          <a:p>
            <a:r>
              <a:rPr lang="it-IT" dirty="0"/>
              <a:t> </a:t>
            </a:r>
          </a:p>
        </p:txBody>
      </p:sp>
      <p:sp>
        <p:nvSpPr>
          <p:cNvPr id="4" name="CasellaDiTesto 3">
            <a:extLst>
              <a:ext uri="{FF2B5EF4-FFF2-40B4-BE49-F238E27FC236}">
                <a16:creationId xmlns:a16="http://schemas.microsoft.com/office/drawing/2014/main" id="{EE4D38AD-5F4A-DCB0-EF65-1659E03C2ED0}"/>
              </a:ext>
            </a:extLst>
          </p:cNvPr>
          <p:cNvSpPr txBox="1"/>
          <p:nvPr/>
        </p:nvSpPr>
        <p:spPr>
          <a:xfrm>
            <a:off x="412375" y="1293610"/>
            <a:ext cx="11232777" cy="4657685"/>
          </a:xfrm>
          <a:prstGeom prst="rect">
            <a:avLst/>
          </a:prstGeom>
          <a:noFill/>
        </p:spPr>
        <p:txBody>
          <a:bodyPr wrap="square">
            <a:spAutoFit/>
          </a:bodyPr>
          <a:lstStyle/>
          <a:p>
            <a:pPr marL="342900" indent="-342900" algn="just">
              <a:lnSpc>
                <a:spcPts val="2800"/>
              </a:lnSpc>
              <a:spcBef>
                <a:spcPts val="1200"/>
              </a:spcBef>
              <a:buFont typeface="Wingdings" panose="05000000000000000000" pitchFamily="2" charset="2"/>
              <a:buChar char="Ø"/>
            </a:pPr>
            <a:r>
              <a:rPr lang="it-IT" sz="2400" b="1" dirty="0">
                <a:solidFill>
                  <a:srgbClr val="000099"/>
                </a:solidFill>
                <a:latin typeface="Georgia Pro" panose="02040502050405020303" pitchFamily="18" charset="0"/>
              </a:rPr>
              <a:t>clausole impositive di obblighi </a:t>
            </a:r>
            <a:r>
              <a:rPr lang="it-IT" sz="2400" b="1" dirty="0">
                <a:solidFill>
                  <a:srgbClr val="000099"/>
                </a:solidFill>
                <a:highlight>
                  <a:srgbClr val="FFFF00"/>
                </a:highlight>
                <a:latin typeface="Georgia Pro" panose="02040502050405020303" pitchFamily="18" charset="0"/>
              </a:rPr>
              <a:t>contra ius </a:t>
            </a:r>
            <a:r>
              <a:rPr lang="it-IT" sz="2400" b="1" dirty="0">
                <a:solidFill>
                  <a:srgbClr val="000099"/>
                </a:solidFill>
                <a:latin typeface="Georgia Pro" panose="02040502050405020303" pitchFamily="18" charset="0"/>
              </a:rPr>
              <a:t>(es. cauzione definitiva pari all’intero importo dell’appalto) </a:t>
            </a:r>
          </a:p>
          <a:p>
            <a:pPr algn="r">
              <a:lnSpc>
                <a:spcPts val="2800"/>
              </a:lnSpc>
              <a:spcBef>
                <a:spcPts val="1200"/>
              </a:spcBef>
            </a:pPr>
            <a:r>
              <a:rPr lang="it-IT" sz="2400" dirty="0"/>
              <a:t>Cons. Stato, sez. II, 19 febbraio 2003, n. 2222,</a:t>
            </a:r>
            <a:endParaRPr lang="it-IT" sz="2400" b="1" dirty="0">
              <a:latin typeface="Georgia Pro" panose="02040502050405020303" pitchFamily="18" charset="0"/>
            </a:endParaRPr>
          </a:p>
          <a:p>
            <a:pPr marL="342900" indent="-342900" algn="just">
              <a:lnSpc>
                <a:spcPts val="2800"/>
              </a:lnSpc>
              <a:spcBef>
                <a:spcPts val="1200"/>
              </a:spcBef>
              <a:buFont typeface="Wingdings" panose="05000000000000000000" pitchFamily="2" charset="2"/>
              <a:buChar char="Ø"/>
            </a:pPr>
            <a:r>
              <a:rPr lang="it-IT" sz="2400" b="1" dirty="0">
                <a:solidFill>
                  <a:srgbClr val="000099"/>
                </a:solidFill>
                <a:latin typeface="Georgia Pro" panose="02040502050405020303" pitchFamily="18" charset="0"/>
              </a:rPr>
              <a:t>bandi contenenti gravi carenze nell’indicazione di dati essenziali per la formulazione dell’offerta (es. quelli relativi al numero, qualifiche, mansioni, livelli retributivi e anzianità del personale destinato ad essere assorbito), ovvero che presentino formule matematiche del tutto errate; </a:t>
            </a:r>
          </a:p>
          <a:p>
            <a:pPr marL="342900" indent="-342900" algn="just">
              <a:lnSpc>
                <a:spcPts val="2800"/>
              </a:lnSpc>
              <a:spcBef>
                <a:spcPts val="1200"/>
              </a:spcBef>
              <a:buFont typeface="Wingdings" panose="05000000000000000000" pitchFamily="2" charset="2"/>
              <a:buChar char="Ø"/>
            </a:pPr>
            <a:r>
              <a:rPr lang="it-IT" sz="2400" b="1" dirty="0">
                <a:solidFill>
                  <a:srgbClr val="000099"/>
                </a:solidFill>
                <a:latin typeface="Georgia Pro" panose="02040502050405020303" pitchFamily="18" charset="0"/>
              </a:rPr>
              <a:t>atti di gara del tutto mancanti della prescritta indicazione nel bando di gara dei </a:t>
            </a:r>
            <a:r>
              <a:rPr lang="it-IT" sz="2400" b="1" dirty="0">
                <a:solidFill>
                  <a:srgbClr val="000099"/>
                </a:solidFill>
                <a:highlight>
                  <a:srgbClr val="FFFF00"/>
                </a:highlight>
                <a:latin typeface="Georgia Pro" panose="02040502050405020303" pitchFamily="18" charset="0"/>
              </a:rPr>
              <a:t>costi della sicurezza </a:t>
            </a:r>
            <a:r>
              <a:rPr lang="it-IT" sz="2400" b="1" dirty="0">
                <a:solidFill>
                  <a:srgbClr val="000099"/>
                </a:solidFill>
                <a:latin typeface="Georgia Pro" panose="02040502050405020303" pitchFamily="18" charset="0"/>
              </a:rPr>
              <a:t>“non soggetti a ribasso” </a:t>
            </a:r>
          </a:p>
          <a:p>
            <a:pPr algn="r">
              <a:lnSpc>
                <a:spcPts val="2800"/>
              </a:lnSpc>
              <a:spcBef>
                <a:spcPts val="1200"/>
              </a:spcBef>
            </a:pPr>
            <a:r>
              <a:rPr lang="it-IT" sz="2400" dirty="0"/>
              <a:t>Cons. Stato, sez. III, 3 ottobre 2011 n. 5421</a:t>
            </a:r>
            <a:endParaRPr lang="it-IT" sz="2400" b="1" dirty="0">
              <a:solidFill>
                <a:srgbClr val="C00000"/>
              </a:solidFill>
              <a:highlight>
                <a:srgbClr val="FFFF00"/>
              </a:highlight>
              <a:latin typeface="Georgia Pro" panose="02040502050405020303" pitchFamily="18" charset="0"/>
            </a:endParaRPr>
          </a:p>
        </p:txBody>
      </p:sp>
      <p:sp>
        <p:nvSpPr>
          <p:cNvPr id="2" name="Segnaposto numero diapositiva 4">
            <a:extLst>
              <a:ext uri="{FF2B5EF4-FFF2-40B4-BE49-F238E27FC236}">
                <a16:creationId xmlns:a16="http://schemas.microsoft.com/office/drawing/2014/main" id="{76CB71EC-0776-2FCE-F0A8-8DC2F142632A}"/>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28</a:t>
            </a:fld>
            <a:endParaRPr lang="it-IT" dirty="0">
              <a:solidFill>
                <a:srgbClr val="156013"/>
              </a:solidFill>
            </a:endParaRPr>
          </a:p>
        </p:txBody>
      </p:sp>
    </p:spTree>
    <p:extLst>
      <p:ext uri="{BB962C8B-B14F-4D97-AF65-F5344CB8AC3E}">
        <p14:creationId xmlns:p14="http://schemas.microsoft.com/office/powerpoint/2010/main" val="2914846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BCD88740-2B94-4F6C-7E8C-B0C67BD36BCF}"/>
              </a:ext>
            </a:extLst>
          </p:cNvPr>
          <p:cNvSpPr>
            <a:spLocks noGrp="1"/>
          </p:cNvSpPr>
          <p:nvPr>
            <p:ph idx="1"/>
          </p:nvPr>
        </p:nvSpPr>
        <p:spPr>
          <a:xfrm>
            <a:off x="298779" y="171934"/>
            <a:ext cx="587629" cy="324850"/>
          </a:xfrm>
        </p:spPr>
        <p:txBody>
          <a:bodyPr>
            <a:normAutofit fontScale="70000" lnSpcReduction="20000"/>
          </a:bodyPr>
          <a:lstStyle/>
          <a:p>
            <a:pPr marL="0" indent="0">
              <a:buNone/>
            </a:pPr>
            <a:r>
              <a:rPr lang="it-IT" dirty="0"/>
              <a:t> </a:t>
            </a:r>
          </a:p>
        </p:txBody>
      </p:sp>
      <p:sp>
        <p:nvSpPr>
          <p:cNvPr id="10" name="Titolo 9">
            <a:extLst>
              <a:ext uri="{FF2B5EF4-FFF2-40B4-BE49-F238E27FC236}">
                <a16:creationId xmlns:a16="http://schemas.microsoft.com/office/drawing/2014/main" id="{6317EF47-077C-B948-830A-21C9256FC746}"/>
              </a:ext>
            </a:extLst>
          </p:cNvPr>
          <p:cNvSpPr>
            <a:spLocks noGrp="1"/>
          </p:cNvSpPr>
          <p:nvPr>
            <p:ph type="title"/>
          </p:nvPr>
        </p:nvSpPr>
        <p:spPr>
          <a:xfrm>
            <a:off x="4316506" y="91098"/>
            <a:ext cx="2693894" cy="486522"/>
          </a:xfrm>
        </p:spPr>
        <p:txBody>
          <a:bodyPr>
            <a:noAutofit/>
          </a:bodyPr>
          <a:lstStyle/>
          <a:p>
            <a:r>
              <a:rPr lang="it-IT" sz="3600" b="1" dirty="0">
                <a:solidFill>
                  <a:srgbClr val="000099"/>
                </a:solidFill>
                <a:latin typeface="Georgia Pro" panose="02040502050405020303" pitchFamily="18" charset="0"/>
              </a:rPr>
              <a:t> Casistica </a:t>
            </a:r>
          </a:p>
        </p:txBody>
      </p:sp>
      <p:sp>
        <p:nvSpPr>
          <p:cNvPr id="4" name="CasellaDiTesto 3">
            <a:extLst>
              <a:ext uri="{FF2B5EF4-FFF2-40B4-BE49-F238E27FC236}">
                <a16:creationId xmlns:a16="http://schemas.microsoft.com/office/drawing/2014/main" id="{EE4D38AD-5F4A-DCB0-EF65-1659E03C2ED0}"/>
              </a:ext>
            </a:extLst>
          </p:cNvPr>
          <p:cNvSpPr txBox="1"/>
          <p:nvPr/>
        </p:nvSpPr>
        <p:spPr>
          <a:xfrm>
            <a:off x="724454" y="1027906"/>
            <a:ext cx="10911734" cy="2738507"/>
          </a:xfrm>
          <a:prstGeom prst="rect">
            <a:avLst/>
          </a:prstGeom>
          <a:noFill/>
        </p:spPr>
        <p:txBody>
          <a:bodyPr wrap="square">
            <a:spAutoFit/>
          </a:bodyPr>
          <a:lstStyle/>
          <a:p>
            <a:pPr algn="just">
              <a:lnSpc>
                <a:spcPts val="2800"/>
              </a:lnSpc>
              <a:spcBef>
                <a:spcPts val="1200"/>
              </a:spcBef>
            </a:pPr>
            <a:r>
              <a:rPr lang="it-IT" sz="2000" b="0" i="0" dirty="0">
                <a:solidFill>
                  <a:srgbClr val="000099"/>
                </a:solidFill>
                <a:effectLst/>
                <a:latin typeface="Georgia Pro" panose="02040502050405020303" pitchFamily="18" charset="0"/>
              </a:rPr>
              <a:t>Tra le clausole da considerare immediatamente escludenti rientrano anche quelle che prevedono un importo </a:t>
            </a:r>
            <a:r>
              <a:rPr lang="it-IT" sz="2000" b="0" i="0" dirty="0">
                <a:solidFill>
                  <a:srgbClr val="000099"/>
                </a:solidFill>
                <a:effectLst/>
                <a:highlight>
                  <a:srgbClr val="FFFF00"/>
                </a:highlight>
                <a:latin typeface="Georgia Pro" panose="02040502050405020303" pitchFamily="18" charset="0"/>
              </a:rPr>
              <a:t>a base d’asta insufficiente alla copertura dei costi </a:t>
            </a:r>
            <a:r>
              <a:rPr lang="it-IT" sz="2000" b="0" i="0" dirty="0">
                <a:solidFill>
                  <a:srgbClr val="000099"/>
                </a:solidFill>
                <a:effectLst/>
                <a:latin typeface="Georgia Pro" panose="02040502050405020303" pitchFamily="18" charset="0"/>
              </a:rPr>
              <a:t>(cfr. C.d.S. n. 8014/2019 e, di recente, T.A.R. Lombardia, Milano, n. 1559/2021 che ha ritenuto ammissibile l’impugnazione del bando e della legge di gara da parte di un operatore non partecipante alla procedura per contestare l’incongrua determinazione della base d’asta tale da </a:t>
            </a:r>
            <a:r>
              <a:rPr lang="it-IT" sz="2000" b="0" i="0" dirty="0">
                <a:solidFill>
                  <a:srgbClr val="000099"/>
                </a:solidFill>
                <a:effectLst/>
                <a:highlight>
                  <a:srgbClr val="FFFF00"/>
                </a:highlight>
                <a:latin typeface="Georgia Pro" panose="02040502050405020303" pitchFamily="18" charset="0"/>
              </a:rPr>
              <a:t>rendere il rapporto contrattuale eccessivamente oneroso e obiettivamente non conveniente)</a:t>
            </a:r>
          </a:p>
          <a:p>
            <a:pPr algn="just">
              <a:lnSpc>
                <a:spcPts val="2800"/>
              </a:lnSpc>
              <a:spcBef>
                <a:spcPts val="1200"/>
              </a:spcBef>
            </a:pPr>
            <a:r>
              <a:rPr lang="it-IT" sz="2000" dirty="0">
                <a:solidFill>
                  <a:srgbClr val="000099"/>
                </a:solidFill>
                <a:latin typeface="Georgia Pro" panose="02040502050405020303" pitchFamily="18" charset="0"/>
              </a:rPr>
              <a:t>                                 </a:t>
            </a:r>
            <a:r>
              <a:rPr lang="it-IT" sz="2000" b="0" i="0" dirty="0">
                <a:solidFill>
                  <a:srgbClr val="000099"/>
                </a:solidFill>
                <a:effectLst/>
                <a:latin typeface="Georgia Pro" panose="02040502050405020303" pitchFamily="18" charset="0"/>
              </a:rPr>
              <a:t>                                                                       </a:t>
            </a:r>
            <a:r>
              <a:rPr lang="it-IT" sz="2000" i="0" strike="noStrike" dirty="0">
                <a:solidFill>
                  <a:srgbClr val="000099"/>
                </a:solidFill>
                <a:effectLst/>
                <a:latin typeface="Georgia Pro" panose="02040502050405020303" pitchFamily="18" charset="0"/>
              </a:rPr>
              <a:t> </a:t>
            </a:r>
            <a:r>
              <a:rPr lang="it-IT" sz="2000" b="1" i="0" u="none" strike="noStrike" dirty="0">
                <a:solidFill>
                  <a:srgbClr val="000099"/>
                </a:solidFill>
                <a:effectLst/>
                <a:latin typeface="Georgia Pro" panose="02040502050405020303" pitchFamily="18" charset="0"/>
              </a:rPr>
              <a:t>TAR Napoli, 30.03.2022 n. 2117</a:t>
            </a:r>
            <a:endParaRPr lang="it-IT" sz="2000" b="1" dirty="0">
              <a:solidFill>
                <a:srgbClr val="000099"/>
              </a:solidFill>
              <a:highlight>
                <a:srgbClr val="FFFF00"/>
              </a:highlight>
              <a:latin typeface="Georgia Pro" panose="02040502050405020303" pitchFamily="18" charset="0"/>
            </a:endParaRPr>
          </a:p>
        </p:txBody>
      </p:sp>
      <p:sp>
        <p:nvSpPr>
          <p:cNvPr id="2" name="Segnaposto numero diapositiva 4">
            <a:extLst>
              <a:ext uri="{FF2B5EF4-FFF2-40B4-BE49-F238E27FC236}">
                <a16:creationId xmlns:a16="http://schemas.microsoft.com/office/drawing/2014/main" id="{76CB71EC-0776-2FCE-F0A8-8DC2F142632A}"/>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29</a:t>
            </a:fld>
            <a:endParaRPr lang="it-IT" dirty="0">
              <a:solidFill>
                <a:srgbClr val="156013"/>
              </a:solidFill>
            </a:endParaRPr>
          </a:p>
        </p:txBody>
      </p:sp>
      <p:sp>
        <p:nvSpPr>
          <p:cNvPr id="5" name="CasellaDiTesto 4">
            <a:extLst>
              <a:ext uri="{FF2B5EF4-FFF2-40B4-BE49-F238E27FC236}">
                <a16:creationId xmlns:a16="http://schemas.microsoft.com/office/drawing/2014/main" id="{04C1A441-E23D-7EB3-6C5B-2B268FE9B83D}"/>
              </a:ext>
            </a:extLst>
          </p:cNvPr>
          <p:cNvSpPr txBox="1"/>
          <p:nvPr/>
        </p:nvSpPr>
        <p:spPr>
          <a:xfrm>
            <a:off x="838200" y="4274604"/>
            <a:ext cx="10699376" cy="1555490"/>
          </a:xfrm>
          <a:prstGeom prst="rect">
            <a:avLst/>
          </a:prstGeom>
          <a:noFill/>
        </p:spPr>
        <p:txBody>
          <a:bodyPr wrap="square">
            <a:spAutoFit/>
          </a:bodyPr>
          <a:lstStyle/>
          <a:p>
            <a:pPr algn="l">
              <a:lnSpc>
                <a:spcPts val="2900"/>
              </a:lnSpc>
            </a:pPr>
            <a:r>
              <a:rPr lang="it-IT" sz="2000" b="0" i="0" dirty="0">
                <a:solidFill>
                  <a:srgbClr val="000099"/>
                </a:solidFill>
                <a:effectLst/>
                <a:latin typeface="Georgia Pro" panose="02040502050405020303" pitchFamily="18" charset="0"/>
              </a:rPr>
              <a:t>Sussiste l’onere di immediata impugnazione del bando di gara, nel caso in cui si deduca che la </a:t>
            </a:r>
            <a:r>
              <a:rPr lang="it-IT" sz="2000" b="0" i="0" dirty="0">
                <a:solidFill>
                  <a:srgbClr val="000099"/>
                </a:solidFill>
                <a:effectLst/>
                <a:highlight>
                  <a:srgbClr val="FFFF00"/>
                </a:highlight>
                <a:latin typeface="Georgia Pro" panose="02040502050405020303" pitchFamily="18" charset="0"/>
              </a:rPr>
              <a:t>genericità ed indeterminatezza dei criteri di valutazione delle offerte </a:t>
            </a:r>
            <a:r>
              <a:rPr lang="it-IT" sz="2000" b="0" i="0" dirty="0">
                <a:solidFill>
                  <a:srgbClr val="000099"/>
                </a:solidFill>
                <a:effectLst/>
                <a:latin typeface="Georgia Pro" panose="02040502050405020303" pitchFamily="18" charset="0"/>
              </a:rPr>
              <a:t>sia tale da impedire al concorrente di formulare un’offerta adeguata e consapevole</a:t>
            </a:r>
          </a:p>
          <a:p>
            <a:pPr algn="r">
              <a:lnSpc>
                <a:spcPts val="2900"/>
              </a:lnSpc>
            </a:pPr>
            <a:r>
              <a:rPr lang="it-IT" sz="2000" b="1" i="0" dirty="0">
                <a:solidFill>
                  <a:srgbClr val="000099"/>
                </a:solidFill>
                <a:effectLst/>
                <a:latin typeface="Georgia Pro" panose="02040502050405020303" pitchFamily="18" charset="0"/>
              </a:rPr>
              <a:t>   TAR Firenze 11.12.2018 n.1614</a:t>
            </a:r>
            <a:endParaRPr lang="it-IT" sz="2000" b="0" i="0" dirty="0">
              <a:solidFill>
                <a:srgbClr val="000099"/>
              </a:solidFill>
              <a:effectLst/>
              <a:latin typeface="Georgia Pro" panose="02040502050405020303" pitchFamily="18" charset="0"/>
            </a:endParaRPr>
          </a:p>
        </p:txBody>
      </p:sp>
    </p:spTree>
    <p:extLst>
      <p:ext uri="{BB962C8B-B14F-4D97-AF65-F5344CB8AC3E}">
        <p14:creationId xmlns:p14="http://schemas.microsoft.com/office/powerpoint/2010/main" val="524257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0944C1E-2ED4-6086-8133-9E60F18DC796}"/>
              </a:ext>
            </a:extLst>
          </p:cNvPr>
          <p:cNvSpPr>
            <a:spLocks noGrp="1"/>
          </p:cNvSpPr>
          <p:nvPr>
            <p:ph idx="1"/>
          </p:nvPr>
        </p:nvSpPr>
        <p:spPr>
          <a:xfrm>
            <a:off x="838200" y="1825625"/>
            <a:ext cx="10515600" cy="4351338"/>
          </a:xfrm>
        </p:spPr>
        <p:txBody>
          <a:bodyPr/>
          <a:lstStyle/>
          <a:p>
            <a:pPr marL="0" indent="0">
              <a:buNone/>
            </a:pPr>
            <a:r>
              <a:rPr lang="it-IT" dirty="0"/>
              <a:t> </a:t>
            </a:r>
          </a:p>
        </p:txBody>
      </p:sp>
      <p:sp>
        <p:nvSpPr>
          <p:cNvPr id="4" name="Freeform 142">
            <a:extLst>
              <a:ext uri="{FF2B5EF4-FFF2-40B4-BE49-F238E27FC236}">
                <a16:creationId xmlns:a16="http://schemas.microsoft.com/office/drawing/2014/main" id="{FC859D66-2F47-35CA-E568-828AA4FB0D64}"/>
              </a:ext>
            </a:extLst>
          </p:cNvPr>
          <p:cNvSpPr/>
          <p:nvPr/>
        </p:nvSpPr>
        <p:spPr>
          <a:xfrm>
            <a:off x="2858830" y="3059606"/>
            <a:ext cx="2679959" cy="1755309"/>
          </a:xfrm>
          <a:custGeom>
            <a:avLst/>
            <a:gdLst/>
            <a:ahLst/>
            <a:cxnLst/>
            <a:rect l="0" t="0" r="0" b="0"/>
            <a:pathLst>
              <a:path w="7959852" h="3465576">
                <a:moveTo>
                  <a:pt x="0" y="1732787"/>
                </a:moveTo>
                <a:cubicBezTo>
                  <a:pt x="0" y="775843"/>
                  <a:pt x="1781810" y="0"/>
                  <a:pt x="3979925" y="0"/>
                </a:cubicBezTo>
                <a:cubicBezTo>
                  <a:pt x="6177915" y="0"/>
                  <a:pt x="7959852" y="775843"/>
                  <a:pt x="7959852" y="1732787"/>
                </a:cubicBezTo>
                <a:cubicBezTo>
                  <a:pt x="7959852" y="2689732"/>
                  <a:pt x="6177915" y="3465576"/>
                  <a:pt x="3979925" y="3465576"/>
                </a:cubicBezTo>
                <a:cubicBezTo>
                  <a:pt x="1781810" y="3465576"/>
                  <a:pt x="0" y="2689732"/>
                  <a:pt x="0" y="1732787"/>
                </a:cubicBezTo>
                <a:close/>
                <a:moveTo>
                  <a:pt x="542544" y="4526279"/>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it-IT" sz="2400" dirty="0">
                <a:solidFill>
                  <a:schemeClr val="tx1"/>
                </a:solidFill>
                <a:highlight>
                  <a:srgbClr val="FF00FF"/>
                </a:highlight>
              </a:rPr>
              <a:t>Procedimento di gara</a:t>
            </a:r>
          </a:p>
          <a:p>
            <a:r>
              <a:rPr lang="it-IT" sz="2400" dirty="0">
                <a:solidFill>
                  <a:schemeClr val="tx1"/>
                </a:solidFill>
                <a:highlight>
                  <a:srgbClr val="FFFF00"/>
                </a:highlight>
              </a:rPr>
              <a:t>Esercizio del potere</a:t>
            </a:r>
          </a:p>
          <a:p>
            <a:r>
              <a:rPr lang="it-IT" sz="2400" b="1" u="sng" dirty="0">
                <a:solidFill>
                  <a:schemeClr val="tx1"/>
                </a:solidFill>
              </a:rPr>
              <a:t>Giudice amministrativo</a:t>
            </a:r>
          </a:p>
        </p:txBody>
      </p:sp>
      <p:sp>
        <p:nvSpPr>
          <p:cNvPr id="5" name="Freeform 143">
            <a:extLst>
              <a:ext uri="{FF2B5EF4-FFF2-40B4-BE49-F238E27FC236}">
                <a16:creationId xmlns:a16="http://schemas.microsoft.com/office/drawing/2014/main" id="{D1BEC93A-DC4B-B1E0-3BB8-10E203746C50}"/>
              </a:ext>
            </a:extLst>
          </p:cNvPr>
          <p:cNvSpPr/>
          <p:nvPr/>
        </p:nvSpPr>
        <p:spPr>
          <a:xfrm>
            <a:off x="2066498" y="2123680"/>
            <a:ext cx="7959852" cy="3465576"/>
          </a:xfrm>
          <a:custGeom>
            <a:avLst/>
            <a:gdLst/>
            <a:ahLst/>
            <a:cxnLst/>
            <a:rect l="0" t="0" r="0" b="0"/>
            <a:pathLst>
              <a:path w="7959852" h="3465576">
                <a:moveTo>
                  <a:pt x="0" y="1732787"/>
                </a:moveTo>
                <a:cubicBezTo>
                  <a:pt x="0" y="775843"/>
                  <a:pt x="1781810" y="0"/>
                  <a:pt x="3979925" y="0"/>
                </a:cubicBezTo>
                <a:cubicBezTo>
                  <a:pt x="6177915" y="0"/>
                  <a:pt x="7959852" y="775843"/>
                  <a:pt x="7959852" y="1732787"/>
                </a:cubicBezTo>
                <a:cubicBezTo>
                  <a:pt x="7959852" y="2689732"/>
                  <a:pt x="6177915" y="3465576"/>
                  <a:pt x="3979925" y="3465576"/>
                </a:cubicBezTo>
                <a:cubicBezTo>
                  <a:pt x="1781810" y="3465576"/>
                  <a:pt x="0" y="2689732"/>
                  <a:pt x="0" y="1732787"/>
                </a:cubicBezTo>
                <a:close/>
                <a:moveTo>
                  <a:pt x="542544" y="4526279"/>
                </a:moveTo>
              </a:path>
            </a:pathLst>
          </a:custGeom>
          <a:noFill/>
          <a:ln w="76200" cap="flat" cmpd="sng">
            <a:solidFill>
              <a:srgbClr val="0070C0">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8" name="Rectangle 175">
            <a:extLst>
              <a:ext uri="{FF2B5EF4-FFF2-40B4-BE49-F238E27FC236}">
                <a16:creationId xmlns:a16="http://schemas.microsoft.com/office/drawing/2014/main" id="{51EF87BC-351A-28BE-15CD-DCA497FC2A67}"/>
              </a:ext>
            </a:extLst>
          </p:cNvPr>
          <p:cNvSpPr/>
          <p:nvPr/>
        </p:nvSpPr>
        <p:spPr>
          <a:xfrm>
            <a:off x="175505" y="906479"/>
            <a:ext cx="2467795" cy="2243050"/>
          </a:xfrm>
          <a:prstGeom prst="rect">
            <a:avLst/>
          </a:prstGeom>
        </p:spPr>
        <p:txBody>
          <a:bodyPr wrap="square" lIns="0" tIns="0" rIns="0" bIns="0">
            <a:spAutoFit/>
          </a:bodyPr>
          <a:lstStyle/>
          <a:p>
            <a:pPr marL="0"/>
            <a:r>
              <a:rPr lang="en-US" sz="1800" b="1" i="0" spc="0" baseline="0" dirty="0">
                <a:latin typeface="LuissSans-Bold"/>
              </a:rPr>
              <a:t>MACRO ATTIVITA</a:t>
            </a:r>
            <a:r>
              <a:rPr lang="en-US" sz="1800" b="0" i="0" spc="0" baseline="0" dirty="0">
                <a:latin typeface="LuissSans-Regular"/>
              </a:rPr>
              <a:t>’</a:t>
            </a:r>
          </a:p>
          <a:p>
            <a:pPr marL="0">
              <a:lnSpc>
                <a:spcPts val="2160"/>
              </a:lnSpc>
            </a:pPr>
            <a:r>
              <a:rPr lang="en-US" sz="1800" b="0" i="0" spc="0" baseline="0" dirty="0" err="1">
                <a:latin typeface="Georgia Pro" panose="02040502050405020303" pitchFamily="18" charset="0"/>
              </a:rPr>
              <a:t>Determina</a:t>
            </a:r>
            <a:r>
              <a:rPr lang="en-US" sz="1800" b="0" i="0" spc="0" baseline="0" dirty="0">
                <a:latin typeface="Georgia Pro" panose="02040502050405020303" pitchFamily="18" charset="0"/>
              </a:rPr>
              <a:t> a </a:t>
            </a:r>
            <a:r>
              <a:rPr lang="en-US" sz="1800" b="0" i="0" spc="0" baseline="0" dirty="0" err="1">
                <a:latin typeface="Georgia Pro" panose="02040502050405020303" pitchFamily="18" charset="0"/>
              </a:rPr>
              <a:t>contrarre</a:t>
            </a:r>
            <a:endParaRPr lang="en-US" sz="1800" b="0" i="0" spc="0" baseline="0" dirty="0">
              <a:latin typeface="Georgia Pro" panose="02040502050405020303" pitchFamily="18" charset="0"/>
            </a:endParaRPr>
          </a:p>
          <a:p>
            <a:pPr marL="0">
              <a:lnSpc>
                <a:spcPts val="2160"/>
              </a:lnSpc>
            </a:pPr>
            <a:r>
              <a:rPr lang="en-US" sz="1800" b="0" i="0" spc="0" baseline="0" dirty="0" err="1">
                <a:latin typeface="Georgia Pro" panose="02040502050405020303" pitchFamily="18" charset="0"/>
              </a:rPr>
              <a:t>Pubblicazione</a:t>
            </a:r>
            <a:r>
              <a:rPr lang="en-US" sz="1800" b="0" i="0" spc="0" baseline="0" dirty="0">
                <a:latin typeface="Georgia Pro" panose="02040502050405020303" pitchFamily="18" charset="0"/>
              </a:rPr>
              <a:t> o </a:t>
            </a:r>
            <a:r>
              <a:rPr lang="en-US" sz="1800" b="0" i="0" spc="0" baseline="0" dirty="0" err="1">
                <a:latin typeface="Georgia Pro" panose="02040502050405020303" pitchFamily="18" charset="0"/>
              </a:rPr>
              <a:t>invito</a:t>
            </a:r>
            <a:endParaRPr lang="en-US" sz="1800" b="0" i="0" spc="0" baseline="0" dirty="0">
              <a:latin typeface="Georgia Pro" panose="02040502050405020303" pitchFamily="18" charset="0"/>
            </a:endParaRPr>
          </a:p>
          <a:p>
            <a:pPr marL="0">
              <a:lnSpc>
                <a:spcPts val="2159"/>
              </a:lnSpc>
            </a:pPr>
            <a:r>
              <a:rPr lang="en-US" sz="1800" b="0" i="0" spc="0" baseline="0" dirty="0" err="1">
                <a:latin typeface="Georgia Pro" panose="02040502050405020303" pitchFamily="18" charset="0"/>
              </a:rPr>
              <a:t>Ricezione</a:t>
            </a:r>
            <a:r>
              <a:rPr lang="en-US" sz="1800" b="0" i="0" spc="0" baseline="0" dirty="0">
                <a:latin typeface="Georgia Pro" panose="02040502050405020303" pitchFamily="18" charset="0"/>
              </a:rPr>
              <a:t> </a:t>
            </a:r>
            <a:r>
              <a:rPr lang="en-US" sz="1800" b="0" i="0" spc="0" baseline="0" dirty="0" err="1">
                <a:latin typeface="Georgia Pro" panose="02040502050405020303" pitchFamily="18" charset="0"/>
              </a:rPr>
              <a:t>offerte</a:t>
            </a:r>
            <a:endParaRPr lang="en-US" sz="1800" b="0" i="0" spc="0" baseline="0" dirty="0">
              <a:latin typeface="Georgia Pro" panose="02040502050405020303" pitchFamily="18" charset="0"/>
            </a:endParaRPr>
          </a:p>
          <a:p>
            <a:pPr marL="0">
              <a:lnSpc>
                <a:spcPts val="2160"/>
              </a:lnSpc>
            </a:pPr>
            <a:r>
              <a:rPr lang="en-US" sz="1800" b="0" i="0" spc="0" baseline="0" dirty="0" err="1">
                <a:latin typeface="Georgia Pro" panose="02040502050405020303" pitchFamily="18" charset="0"/>
              </a:rPr>
              <a:t>Nomina</a:t>
            </a:r>
            <a:r>
              <a:rPr lang="en-US" sz="1800" b="0" i="0" spc="0" baseline="0" dirty="0">
                <a:latin typeface="Georgia Pro" panose="02040502050405020303" pitchFamily="18" charset="0"/>
              </a:rPr>
              <a:t> </a:t>
            </a:r>
            <a:r>
              <a:rPr lang="en-US" sz="1800" b="0" i="0" spc="0" baseline="0" dirty="0" err="1">
                <a:latin typeface="Georgia Pro" panose="02040502050405020303" pitchFamily="18" charset="0"/>
              </a:rPr>
              <a:t>commissione</a:t>
            </a:r>
            <a:endParaRPr lang="en-US" sz="1800" b="0" i="0" spc="0" baseline="0" dirty="0">
              <a:latin typeface="Georgia Pro" panose="02040502050405020303" pitchFamily="18" charset="0"/>
            </a:endParaRPr>
          </a:p>
          <a:p>
            <a:pPr marL="0">
              <a:lnSpc>
                <a:spcPts val="2160"/>
              </a:lnSpc>
            </a:pPr>
            <a:r>
              <a:rPr lang="en-US" sz="1802" b="0" i="0" spc="0" baseline="0" dirty="0" err="1">
                <a:latin typeface="Georgia Pro" panose="02040502050405020303" pitchFamily="18" charset="0"/>
              </a:rPr>
              <a:t>Ammissione</a:t>
            </a:r>
            <a:r>
              <a:rPr lang="en-US" sz="1802" b="0" i="0" spc="0" baseline="0" dirty="0">
                <a:latin typeface="Georgia Pro" panose="02040502050405020303" pitchFamily="18" charset="0"/>
              </a:rPr>
              <a:t>/</a:t>
            </a:r>
            <a:r>
              <a:rPr lang="en-US" sz="1802" b="0" i="0" spc="0" baseline="0" dirty="0" err="1">
                <a:latin typeface="Georgia Pro" panose="02040502050405020303" pitchFamily="18" charset="0"/>
              </a:rPr>
              <a:t>esclusione</a:t>
            </a:r>
            <a:endParaRPr lang="en-US" sz="1802" b="0" i="0" spc="0" baseline="0" dirty="0">
              <a:latin typeface="Georgia Pro" panose="02040502050405020303" pitchFamily="18" charset="0"/>
            </a:endParaRPr>
          </a:p>
          <a:p>
            <a:pPr marL="0">
              <a:lnSpc>
                <a:spcPts val="2162"/>
              </a:lnSpc>
            </a:pPr>
            <a:r>
              <a:rPr lang="en-US" sz="1800" b="0" i="0" spc="0" baseline="0" dirty="0" err="1">
                <a:latin typeface="Georgia Pro" panose="02040502050405020303" pitchFamily="18" charset="0"/>
              </a:rPr>
              <a:t>Valutazione</a:t>
            </a:r>
            <a:r>
              <a:rPr lang="en-US" sz="1800" b="0" i="0" spc="0" baseline="0" dirty="0">
                <a:latin typeface="Georgia Pro" panose="02040502050405020303" pitchFamily="18" charset="0"/>
              </a:rPr>
              <a:t> </a:t>
            </a:r>
            <a:r>
              <a:rPr lang="en-US" sz="1800" b="0" i="0" spc="0" baseline="0" dirty="0" err="1">
                <a:latin typeface="Georgia Pro" panose="02040502050405020303" pitchFamily="18" charset="0"/>
              </a:rPr>
              <a:t>offerte</a:t>
            </a:r>
            <a:endParaRPr lang="en-US" sz="1800" b="0" i="0" spc="0" baseline="0" dirty="0">
              <a:latin typeface="Georgia Pro" panose="02040502050405020303" pitchFamily="18" charset="0"/>
            </a:endParaRPr>
          </a:p>
          <a:p>
            <a:pPr marL="0">
              <a:lnSpc>
                <a:spcPts val="2160"/>
              </a:lnSpc>
            </a:pPr>
            <a:r>
              <a:rPr lang="en-US" sz="1800" b="0" i="0" spc="0" baseline="0" dirty="0" err="1">
                <a:latin typeface="Georgia Pro" panose="02040502050405020303" pitchFamily="18" charset="0"/>
              </a:rPr>
              <a:t>Aggiudicazione</a:t>
            </a:r>
            <a:endParaRPr lang="en-US" sz="1800" b="0" i="0" spc="0" baseline="0" dirty="0">
              <a:latin typeface="Georgia Pro" panose="02040502050405020303" pitchFamily="18" charset="0"/>
            </a:endParaRPr>
          </a:p>
        </p:txBody>
      </p:sp>
      <p:pic>
        <p:nvPicPr>
          <p:cNvPr id="11" name="Picture 150">
            <a:extLst>
              <a:ext uri="{FF2B5EF4-FFF2-40B4-BE49-F238E27FC236}">
                <a16:creationId xmlns:a16="http://schemas.microsoft.com/office/drawing/2014/main" id="{93AC69FD-822B-06C3-07F9-97759196E36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rot="21437767">
            <a:off x="3459246" y="1898942"/>
            <a:ext cx="1781555" cy="329819"/>
          </a:xfrm>
          <a:prstGeom prst="rect">
            <a:avLst/>
          </a:prstGeom>
          <a:noFill/>
        </p:spPr>
      </p:pic>
      <p:pic>
        <p:nvPicPr>
          <p:cNvPr id="12" name="Picture 148">
            <a:extLst>
              <a:ext uri="{FF2B5EF4-FFF2-40B4-BE49-F238E27FC236}">
                <a16:creationId xmlns:a16="http://schemas.microsoft.com/office/drawing/2014/main" id="{DB8F88C2-84F3-0E3C-E12A-CCD5AE029A0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164049" y="1890078"/>
            <a:ext cx="1901952" cy="275082"/>
          </a:xfrm>
          <a:prstGeom prst="rect">
            <a:avLst/>
          </a:prstGeom>
          <a:noFill/>
        </p:spPr>
      </p:pic>
      <p:pic>
        <p:nvPicPr>
          <p:cNvPr id="13" name="Picture 144">
            <a:extLst>
              <a:ext uri="{FF2B5EF4-FFF2-40B4-BE49-F238E27FC236}">
                <a16:creationId xmlns:a16="http://schemas.microsoft.com/office/drawing/2014/main" id="{9BC11C14-DCD6-D0C9-23DD-6695C9AA15A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rot="21240870">
            <a:off x="8608569" y="2251273"/>
            <a:ext cx="1311832" cy="803340"/>
          </a:xfrm>
          <a:prstGeom prst="rect">
            <a:avLst/>
          </a:prstGeom>
          <a:noFill/>
        </p:spPr>
      </p:pic>
      <p:pic>
        <p:nvPicPr>
          <p:cNvPr id="14" name="Picture 146">
            <a:extLst>
              <a:ext uri="{FF2B5EF4-FFF2-40B4-BE49-F238E27FC236}">
                <a16:creationId xmlns:a16="http://schemas.microsoft.com/office/drawing/2014/main" id="{19D63CC8-1D83-95FB-47C0-665A3ADEC56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980086" y="3393735"/>
            <a:ext cx="381889" cy="1352902"/>
          </a:xfrm>
          <a:prstGeom prst="rect">
            <a:avLst/>
          </a:prstGeom>
          <a:noFill/>
        </p:spPr>
      </p:pic>
      <p:pic>
        <p:nvPicPr>
          <p:cNvPr id="15" name="Picture 149">
            <a:extLst>
              <a:ext uri="{FF2B5EF4-FFF2-40B4-BE49-F238E27FC236}">
                <a16:creationId xmlns:a16="http://schemas.microsoft.com/office/drawing/2014/main" id="{FCDD05B4-B96F-1AF3-590B-0F8F62F205FB}"/>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8152704" y="5137180"/>
            <a:ext cx="1261363" cy="591578"/>
          </a:xfrm>
          <a:prstGeom prst="rect">
            <a:avLst/>
          </a:prstGeom>
          <a:noFill/>
        </p:spPr>
      </p:pic>
      <p:pic>
        <p:nvPicPr>
          <p:cNvPr id="16" name="Picture 147">
            <a:extLst>
              <a:ext uri="{FF2B5EF4-FFF2-40B4-BE49-F238E27FC236}">
                <a16:creationId xmlns:a16="http://schemas.microsoft.com/office/drawing/2014/main" id="{A9695344-00F3-ABBE-4E86-B15B74AADF47}"/>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1998858" y="2633955"/>
            <a:ext cx="802639" cy="772541"/>
          </a:xfrm>
          <a:prstGeom prst="rect">
            <a:avLst/>
          </a:prstGeom>
          <a:noFill/>
        </p:spPr>
      </p:pic>
      <p:pic>
        <p:nvPicPr>
          <p:cNvPr id="17" name="Picture 163">
            <a:extLst>
              <a:ext uri="{FF2B5EF4-FFF2-40B4-BE49-F238E27FC236}">
                <a16:creationId xmlns:a16="http://schemas.microsoft.com/office/drawing/2014/main" id="{7FE360D6-F0B2-6507-CDBA-7D3B182D4118}"/>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rot="21436142">
            <a:off x="1844087" y="3995119"/>
            <a:ext cx="450342" cy="1055751"/>
          </a:xfrm>
          <a:prstGeom prst="rect">
            <a:avLst/>
          </a:prstGeom>
          <a:noFill/>
        </p:spPr>
      </p:pic>
      <p:pic>
        <p:nvPicPr>
          <p:cNvPr id="18" name="Picture 149">
            <a:extLst>
              <a:ext uri="{FF2B5EF4-FFF2-40B4-BE49-F238E27FC236}">
                <a16:creationId xmlns:a16="http://schemas.microsoft.com/office/drawing/2014/main" id="{33F7E010-4FE4-F889-313B-274B62893A56}"/>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rot="2222539">
            <a:off x="2874581" y="5235301"/>
            <a:ext cx="1261363" cy="591578"/>
          </a:xfrm>
          <a:prstGeom prst="rect">
            <a:avLst/>
          </a:prstGeom>
          <a:noFill/>
        </p:spPr>
      </p:pic>
      <p:pic>
        <p:nvPicPr>
          <p:cNvPr id="19" name="Picture 149">
            <a:extLst>
              <a:ext uri="{FF2B5EF4-FFF2-40B4-BE49-F238E27FC236}">
                <a16:creationId xmlns:a16="http://schemas.microsoft.com/office/drawing/2014/main" id="{223E1677-BC07-BA40-E50E-9C4F508B022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rot="1328649">
            <a:off x="5518331" y="5523047"/>
            <a:ext cx="1604476" cy="733410"/>
          </a:xfrm>
          <a:prstGeom prst="rect">
            <a:avLst/>
          </a:prstGeom>
          <a:noFill/>
        </p:spPr>
      </p:pic>
      <p:sp>
        <p:nvSpPr>
          <p:cNvPr id="20" name="Freeform 151">
            <a:extLst>
              <a:ext uri="{FF2B5EF4-FFF2-40B4-BE49-F238E27FC236}">
                <a16:creationId xmlns:a16="http://schemas.microsoft.com/office/drawing/2014/main" id="{34F94259-CF69-6409-F450-341D84D8BBC2}"/>
              </a:ext>
            </a:extLst>
          </p:cNvPr>
          <p:cNvSpPr/>
          <p:nvPr/>
        </p:nvSpPr>
        <p:spPr>
          <a:xfrm>
            <a:off x="2800774" y="1578976"/>
            <a:ext cx="1828800" cy="370332"/>
          </a:xfrm>
          <a:custGeom>
            <a:avLst/>
            <a:gdLst/>
            <a:ahLst/>
            <a:cxnLst/>
            <a:rect l="0" t="0" r="0" b="0"/>
            <a:pathLst>
              <a:path w="1828800" h="370332">
                <a:moveTo>
                  <a:pt x="0" y="370332"/>
                </a:moveTo>
                <a:lnTo>
                  <a:pt x="1828800" y="370332"/>
                </a:lnTo>
                <a:lnTo>
                  <a:pt x="1828800" y="0"/>
                </a:lnTo>
                <a:lnTo>
                  <a:pt x="0" y="0"/>
                </a:lnTo>
                <a:lnTo>
                  <a:pt x="0" y="370332"/>
                </a:lnTo>
                <a:close/>
              </a:path>
            </a:pathLst>
          </a:custGeom>
          <a:solidFill>
            <a:srgbClr val="FFFF00">
              <a:alpha val="10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it-IT" dirty="0">
                <a:solidFill>
                  <a:schemeClr val="tx1"/>
                </a:solidFill>
              </a:rPr>
              <a:t>Inizio procedimento</a:t>
            </a:r>
          </a:p>
        </p:txBody>
      </p:sp>
      <p:cxnSp>
        <p:nvCxnSpPr>
          <p:cNvPr id="24" name="Connettore diritto 23">
            <a:extLst>
              <a:ext uri="{FF2B5EF4-FFF2-40B4-BE49-F238E27FC236}">
                <a16:creationId xmlns:a16="http://schemas.microsoft.com/office/drawing/2014/main" id="{E0972AE6-F263-EBE6-7432-3067DFCE7D64}"/>
              </a:ext>
            </a:extLst>
          </p:cNvPr>
          <p:cNvCxnSpPr>
            <a:cxnSpLocks/>
          </p:cNvCxnSpPr>
          <p:nvPr/>
        </p:nvCxnSpPr>
        <p:spPr>
          <a:xfrm>
            <a:off x="5970876" y="2123680"/>
            <a:ext cx="35700" cy="3465576"/>
          </a:xfrm>
          <a:prstGeom prst="line">
            <a:avLst/>
          </a:prstGeom>
        </p:spPr>
        <p:style>
          <a:lnRef idx="1">
            <a:schemeClr val="accent1"/>
          </a:lnRef>
          <a:fillRef idx="0">
            <a:schemeClr val="accent1"/>
          </a:fillRef>
          <a:effectRef idx="0">
            <a:schemeClr val="accent1"/>
          </a:effectRef>
          <a:fontRef idx="minor">
            <a:schemeClr val="tx1"/>
          </a:fontRef>
        </p:style>
      </p:cxnSp>
      <p:sp>
        <p:nvSpPr>
          <p:cNvPr id="25" name="Freeform 142">
            <a:extLst>
              <a:ext uri="{FF2B5EF4-FFF2-40B4-BE49-F238E27FC236}">
                <a16:creationId xmlns:a16="http://schemas.microsoft.com/office/drawing/2014/main" id="{FCA030F6-B52B-E620-B3C1-5BB12AB224F2}"/>
              </a:ext>
            </a:extLst>
          </p:cNvPr>
          <p:cNvSpPr/>
          <p:nvPr/>
        </p:nvSpPr>
        <p:spPr>
          <a:xfrm>
            <a:off x="6377428" y="3080558"/>
            <a:ext cx="2193684" cy="1284103"/>
          </a:xfrm>
          <a:custGeom>
            <a:avLst/>
            <a:gdLst/>
            <a:ahLst/>
            <a:cxnLst/>
            <a:rect l="0" t="0" r="0" b="0"/>
            <a:pathLst>
              <a:path w="7959852" h="3465576">
                <a:moveTo>
                  <a:pt x="0" y="1732787"/>
                </a:moveTo>
                <a:cubicBezTo>
                  <a:pt x="0" y="775843"/>
                  <a:pt x="1781810" y="0"/>
                  <a:pt x="3979925" y="0"/>
                </a:cubicBezTo>
                <a:cubicBezTo>
                  <a:pt x="6177915" y="0"/>
                  <a:pt x="7959852" y="775843"/>
                  <a:pt x="7959852" y="1732787"/>
                </a:cubicBezTo>
                <a:cubicBezTo>
                  <a:pt x="7959852" y="2689732"/>
                  <a:pt x="6177915" y="3465576"/>
                  <a:pt x="3979925" y="3465576"/>
                </a:cubicBezTo>
                <a:cubicBezTo>
                  <a:pt x="1781810" y="3465576"/>
                  <a:pt x="0" y="2689732"/>
                  <a:pt x="0" y="1732787"/>
                </a:cubicBezTo>
                <a:close/>
                <a:moveTo>
                  <a:pt x="542544" y="4526279"/>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it-IT" sz="2400" dirty="0">
                <a:solidFill>
                  <a:schemeClr val="tx1"/>
                </a:solidFill>
                <a:highlight>
                  <a:srgbClr val="00FF00"/>
                </a:highlight>
              </a:rPr>
              <a:t>Esecuzione del contratto</a:t>
            </a:r>
          </a:p>
          <a:p>
            <a:r>
              <a:rPr lang="it-IT" sz="2400" dirty="0">
                <a:solidFill>
                  <a:schemeClr val="tx1"/>
                </a:solidFill>
                <a:highlight>
                  <a:srgbClr val="00FFFF"/>
                </a:highlight>
              </a:rPr>
              <a:t>Situazione paritetici</a:t>
            </a:r>
          </a:p>
          <a:p>
            <a:r>
              <a:rPr lang="it-IT" sz="2400" b="1" u="sng" dirty="0">
                <a:solidFill>
                  <a:schemeClr val="tx1"/>
                </a:solidFill>
              </a:rPr>
              <a:t>Giudice civile</a:t>
            </a:r>
          </a:p>
        </p:txBody>
      </p:sp>
      <p:sp>
        <p:nvSpPr>
          <p:cNvPr id="26" name="Rectangle 175">
            <a:extLst>
              <a:ext uri="{FF2B5EF4-FFF2-40B4-BE49-F238E27FC236}">
                <a16:creationId xmlns:a16="http://schemas.microsoft.com/office/drawing/2014/main" id="{7B5847C5-267A-2A65-F4DD-BDE571A0BE4A}"/>
              </a:ext>
            </a:extLst>
          </p:cNvPr>
          <p:cNvSpPr/>
          <p:nvPr/>
        </p:nvSpPr>
        <p:spPr>
          <a:xfrm>
            <a:off x="9753570" y="4746637"/>
            <a:ext cx="2653370" cy="1951816"/>
          </a:xfrm>
          <a:prstGeom prst="rect">
            <a:avLst/>
          </a:prstGeom>
        </p:spPr>
        <p:txBody>
          <a:bodyPr wrap="square" lIns="0" tIns="0" rIns="0" bIns="0">
            <a:spAutoFit/>
          </a:bodyPr>
          <a:lstStyle/>
          <a:p>
            <a:pPr marL="0"/>
            <a:r>
              <a:rPr lang="en-US" sz="1800" b="1" i="0" spc="0" baseline="0" dirty="0">
                <a:latin typeface="LuissSans-Bold"/>
              </a:rPr>
              <a:t>MACRO ATTIVITA</a:t>
            </a:r>
            <a:r>
              <a:rPr lang="en-US" sz="1800" b="0" i="0" spc="0" baseline="0" dirty="0">
                <a:latin typeface="LuissSans-Regular"/>
              </a:rPr>
              <a:t>’</a:t>
            </a:r>
          </a:p>
          <a:p>
            <a:pPr marL="0">
              <a:lnSpc>
                <a:spcPts val="2160"/>
              </a:lnSpc>
            </a:pPr>
            <a:r>
              <a:rPr lang="en-US" sz="1800" b="0" i="0" spc="0" baseline="0" dirty="0" err="1">
                <a:latin typeface="Georgia Pro" panose="02040502050405020303" pitchFamily="18" charset="0"/>
              </a:rPr>
              <a:t>Stipulazione</a:t>
            </a:r>
            <a:endParaRPr lang="en-US" sz="1800" b="0" i="0" spc="0" baseline="0" dirty="0">
              <a:latin typeface="Georgia Pro" panose="02040502050405020303" pitchFamily="18" charset="0"/>
            </a:endParaRPr>
          </a:p>
          <a:p>
            <a:pPr marL="0">
              <a:lnSpc>
                <a:spcPts val="2160"/>
              </a:lnSpc>
            </a:pPr>
            <a:r>
              <a:rPr lang="en-US" dirty="0" err="1">
                <a:latin typeface="Georgia Pro" panose="02040502050405020303" pitchFamily="18" charset="0"/>
              </a:rPr>
              <a:t>Consegna</a:t>
            </a:r>
            <a:r>
              <a:rPr lang="en-US" dirty="0">
                <a:latin typeface="Georgia Pro" panose="02040502050405020303" pitchFamily="18" charset="0"/>
              </a:rPr>
              <a:t> </a:t>
            </a:r>
            <a:r>
              <a:rPr lang="en-US" dirty="0" err="1">
                <a:latin typeface="Georgia Pro" panose="02040502050405020303" pitchFamily="18" charset="0"/>
              </a:rPr>
              <a:t>lavori</a:t>
            </a:r>
            <a:r>
              <a:rPr lang="en-US" dirty="0">
                <a:latin typeface="Georgia Pro" panose="02040502050405020303" pitchFamily="18" charset="0"/>
              </a:rPr>
              <a:t>/</a:t>
            </a:r>
            <a:r>
              <a:rPr lang="en-US" dirty="0" err="1">
                <a:latin typeface="Georgia Pro" panose="02040502050405020303" pitchFamily="18" charset="0"/>
              </a:rPr>
              <a:t>servizi</a:t>
            </a:r>
            <a:endParaRPr lang="en-US" dirty="0">
              <a:latin typeface="Georgia Pro" panose="02040502050405020303" pitchFamily="18" charset="0"/>
            </a:endParaRPr>
          </a:p>
          <a:p>
            <a:pPr marL="0">
              <a:lnSpc>
                <a:spcPts val="2160"/>
              </a:lnSpc>
            </a:pPr>
            <a:r>
              <a:rPr lang="en-US" sz="1800" b="0" i="0" spc="0" baseline="0" dirty="0" err="1">
                <a:latin typeface="Georgia Pro" panose="02040502050405020303" pitchFamily="18" charset="0"/>
              </a:rPr>
              <a:t>Verbalizzazione</a:t>
            </a:r>
            <a:endParaRPr lang="en-US" sz="1800" b="0" i="0" spc="0" baseline="0" dirty="0">
              <a:latin typeface="Georgia Pro" panose="02040502050405020303" pitchFamily="18" charset="0"/>
            </a:endParaRPr>
          </a:p>
          <a:p>
            <a:pPr marL="0">
              <a:lnSpc>
                <a:spcPts val="2160"/>
              </a:lnSpc>
            </a:pPr>
            <a:r>
              <a:rPr lang="en-US" dirty="0" err="1">
                <a:latin typeface="Georgia Pro" panose="02040502050405020303" pitchFamily="18" charset="0"/>
              </a:rPr>
              <a:t>Verifiche</a:t>
            </a:r>
            <a:r>
              <a:rPr lang="en-US" dirty="0">
                <a:latin typeface="Georgia Pro" panose="02040502050405020303" pitchFamily="18" charset="0"/>
              </a:rPr>
              <a:t> in </a:t>
            </a:r>
            <a:r>
              <a:rPr lang="en-US" dirty="0" err="1">
                <a:latin typeface="Georgia Pro" panose="02040502050405020303" pitchFamily="18" charset="0"/>
              </a:rPr>
              <a:t>corso</a:t>
            </a:r>
            <a:endParaRPr lang="en-US" dirty="0">
              <a:latin typeface="Georgia Pro" panose="02040502050405020303" pitchFamily="18" charset="0"/>
            </a:endParaRPr>
          </a:p>
          <a:p>
            <a:pPr marL="0">
              <a:lnSpc>
                <a:spcPts val="2160"/>
              </a:lnSpc>
            </a:pPr>
            <a:r>
              <a:rPr lang="en-US" sz="1800" b="0" i="0" spc="0" baseline="0" dirty="0" err="1">
                <a:latin typeface="Georgia Pro" panose="02040502050405020303" pitchFamily="18" charset="0"/>
              </a:rPr>
              <a:t>Verifica</a:t>
            </a:r>
            <a:r>
              <a:rPr lang="en-US" sz="1800" b="0" i="0" spc="0" baseline="0" dirty="0">
                <a:latin typeface="Georgia Pro" panose="02040502050405020303" pitchFamily="18" charset="0"/>
              </a:rPr>
              <a:t> e </a:t>
            </a:r>
            <a:r>
              <a:rPr lang="en-US" sz="1800" b="0" i="0" spc="0" baseline="0" dirty="0" err="1">
                <a:latin typeface="Georgia Pro" panose="02040502050405020303" pitchFamily="18" charset="0"/>
              </a:rPr>
              <a:t>collaudo</a:t>
            </a:r>
            <a:endParaRPr lang="en-US" sz="1800" b="0" i="0" spc="0" baseline="0" dirty="0">
              <a:latin typeface="Georgia Pro" panose="02040502050405020303" pitchFamily="18" charset="0"/>
            </a:endParaRPr>
          </a:p>
          <a:p>
            <a:pPr marL="0">
              <a:lnSpc>
                <a:spcPts val="2160"/>
              </a:lnSpc>
            </a:pPr>
            <a:r>
              <a:rPr lang="en-US" dirty="0" err="1">
                <a:latin typeface="Georgia Pro" panose="02040502050405020303" pitchFamily="18" charset="0"/>
              </a:rPr>
              <a:t>Pagamenti</a:t>
            </a:r>
            <a:endParaRPr lang="en-US" sz="1800" b="0" i="0" spc="0" baseline="0" dirty="0">
              <a:latin typeface="Georgia Pro" panose="02040502050405020303" pitchFamily="18" charset="0"/>
            </a:endParaRPr>
          </a:p>
        </p:txBody>
      </p:sp>
      <p:sp>
        <p:nvSpPr>
          <p:cNvPr id="27" name="Freeform 164">
            <a:extLst>
              <a:ext uri="{FF2B5EF4-FFF2-40B4-BE49-F238E27FC236}">
                <a16:creationId xmlns:a16="http://schemas.microsoft.com/office/drawing/2014/main" id="{1B97060F-ADEA-B2A6-89F3-F53DDBF582BF}"/>
              </a:ext>
            </a:extLst>
          </p:cNvPr>
          <p:cNvSpPr/>
          <p:nvPr/>
        </p:nvSpPr>
        <p:spPr>
          <a:xfrm>
            <a:off x="9958711" y="1133432"/>
            <a:ext cx="1363980" cy="499892"/>
          </a:xfrm>
          <a:custGeom>
            <a:avLst/>
            <a:gdLst/>
            <a:ahLst/>
            <a:cxnLst/>
            <a:rect l="0" t="0" r="0" b="0"/>
            <a:pathLst>
              <a:path w="1363980" h="646176">
                <a:moveTo>
                  <a:pt x="0" y="646176"/>
                </a:moveTo>
                <a:lnTo>
                  <a:pt x="1363980" y="646176"/>
                </a:lnTo>
                <a:lnTo>
                  <a:pt x="1363980" y="0"/>
                </a:lnTo>
                <a:lnTo>
                  <a:pt x="0" y="0"/>
                </a:lnTo>
                <a:lnTo>
                  <a:pt x="0" y="646176"/>
                </a:lnTo>
                <a:close/>
              </a:path>
            </a:pathLst>
          </a:custGeom>
          <a:solidFill>
            <a:srgbClr val="0070C0">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it-IT" dirty="0"/>
              <a:t>          RUP</a:t>
            </a:r>
          </a:p>
        </p:txBody>
      </p:sp>
      <p:sp>
        <p:nvSpPr>
          <p:cNvPr id="28" name="Freeform 164">
            <a:extLst>
              <a:ext uri="{FF2B5EF4-FFF2-40B4-BE49-F238E27FC236}">
                <a16:creationId xmlns:a16="http://schemas.microsoft.com/office/drawing/2014/main" id="{22B98FCC-7FF8-2C31-A0A4-7B396478F6AB}"/>
              </a:ext>
            </a:extLst>
          </p:cNvPr>
          <p:cNvSpPr/>
          <p:nvPr/>
        </p:nvSpPr>
        <p:spPr>
          <a:xfrm>
            <a:off x="399116" y="5109881"/>
            <a:ext cx="1363980" cy="646176"/>
          </a:xfrm>
          <a:custGeom>
            <a:avLst/>
            <a:gdLst/>
            <a:ahLst/>
            <a:cxnLst/>
            <a:rect l="0" t="0" r="0" b="0"/>
            <a:pathLst>
              <a:path w="1363980" h="646176">
                <a:moveTo>
                  <a:pt x="0" y="646176"/>
                </a:moveTo>
                <a:lnTo>
                  <a:pt x="1363980" y="646176"/>
                </a:lnTo>
                <a:lnTo>
                  <a:pt x="1363980" y="0"/>
                </a:lnTo>
                <a:lnTo>
                  <a:pt x="0" y="0"/>
                </a:lnTo>
                <a:lnTo>
                  <a:pt x="0" y="646176"/>
                </a:lnTo>
                <a:close/>
              </a:path>
            </a:pathLst>
          </a:custGeom>
          <a:solidFill>
            <a:srgbClr val="0070C0">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r>
              <a:rPr lang="it-IT" dirty="0"/>
              <a:t>         RUP</a:t>
            </a:r>
          </a:p>
          <a:p>
            <a:pPr algn="just"/>
            <a:r>
              <a:rPr lang="it-IT" dirty="0"/>
              <a:t>      DEC/DL</a:t>
            </a:r>
          </a:p>
        </p:txBody>
      </p:sp>
      <p:sp>
        <p:nvSpPr>
          <p:cNvPr id="29" name="Freeform 151">
            <a:extLst>
              <a:ext uri="{FF2B5EF4-FFF2-40B4-BE49-F238E27FC236}">
                <a16:creationId xmlns:a16="http://schemas.microsoft.com/office/drawing/2014/main" id="{835374A6-198D-2161-BC75-6FEED9FB390D}"/>
              </a:ext>
            </a:extLst>
          </p:cNvPr>
          <p:cNvSpPr/>
          <p:nvPr/>
        </p:nvSpPr>
        <p:spPr>
          <a:xfrm>
            <a:off x="7889070" y="5845567"/>
            <a:ext cx="1828800" cy="370332"/>
          </a:xfrm>
          <a:custGeom>
            <a:avLst/>
            <a:gdLst/>
            <a:ahLst/>
            <a:cxnLst/>
            <a:rect l="0" t="0" r="0" b="0"/>
            <a:pathLst>
              <a:path w="1828800" h="370332">
                <a:moveTo>
                  <a:pt x="0" y="370332"/>
                </a:moveTo>
                <a:lnTo>
                  <a:pt x="1828800" y="370332"/>
                </a:lnTo>
                <a:lnTo>
                  <a:pt x="1828800" y="0"/>
                </a:lnTo>
                <a:lnTo>
                  <a:pt x="0" y="0"/>
                </a:lnTo>
                <a:lnTo>
                  <a:pt x="0" y="370332"/>
                </a:lnTo>
                <a:close/>
              </a:path>
            </a:pathLst>
          </a:custGeom>
          <a:solidFill>
            <a:srgbClr val="FFFF00">
              <a:alpha val="10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it-IT" dirty="0">
                <a:solidFill>
                  <a:schemeClr val="tx1"/>
                </a:solidFill>
              </a:rPr>
              <a:t>   Stipula contratto</a:t>
            </a:r>
          </a:p>
        </p:txBody>
      </p:sp>
      <p:sp>
        <p:nvSpPr>
          <p:cNvPr id="30" name="Freeform 151">
            <a:extLst>
              <a:ext uri="{FF2B5EF4-FFF2-40B4-BE49-F238E27FC236}">
                <a16:creationId xmlns:a16="http://schemas.microsoft.com/office/drawing/2014/main" id="{A7080E40-0BDD-B218-B3CB-3A9FCB164E5B}"/>
              </a:ext>
            </a:extLst>
          </p:cNvPr>
          <p:cNvSpPr/>
          <p:nvPr/>
        </p:nvSpPr>
        <p:spPr>
          <a:xfrm>
            <a:off x="7217170" y="1553043"/>
            <a:ext cx="1828800" cy="370332"/>
          </a:xfrm>
          <a:custGeom>
            <a:avLst/>
            <a:gdLst/>
            <a:ahLst/>
            <a:cxnLst/>
            <a:rect l="0" t="0" r="0" b="0"/>
            <a:pathLst>
              <a:path w="1828800" h="370332">
                <a:moveTo>
                  <a:pt x="0" y="370332"/>
                </a:moveTo>
                <a:lnTo>
                  <a:pt x="1828800" y="370332"/>
                </a:lnTo>
                <a:lnTo>
                  <a:pt x="1828800" y="0"/>
                </a:lnTo>
                <a:lnTo>
                  <a:pt x="0" y="0"/>
                </a:lnTo>
                <a:lnTo>
                  <a:pt x="0" y="370332"/>
                </a:lnTo>
                <a:close/>
              </a:path>
            </a:pathLst>
          </a:custGeom>
          <a:solidFill>
            <a:srgbClr val="FFFF00">
              <a:alpha val="10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it-IT" dirty="0">
                <a:solidFill>
                  <a:schemeClr val="tx1"/>
                </a:solidFill>
              </a:rPr>
              <a:t>Aggiudicazione</a:t>
            </a:r>
          </a:p>
        </p:txBody>
      </p:sp>
      <p:sp>
        <p:nvSpPr>
          <p:cNvPr id="31" name="Freeform 151">
            <a:extLst>
              <a:ext uri="{FF2B5EF4-FFF2-40B4-BE49-F238E27FC236}">
                <a16:creationId xmlns:a16="http://schemas.microsoft.com/office/drawing/2014/main" id="{9E27A185-DBF3-001B-D0B9-316409ECA27F}"/>
              </a:ext>
            </a:extLst>
          </p:cNvPr>
          <p:cNvSpPr/>
          <p:nvPr/>
        </p:nvSpPr>
        <p:spPr>
          <a:xfrm>
            <a:off x="2538058" y="5862203"/>
            <a:ext cx="1828800" cy="370332"/>
          </a:xfrm>
          <a:custGeom>
            <a:avLst/>
            <a:gdLst/>
            <a:ahLst/>
            <a:cxnLst/>
            <a:rect l="0" t="0" r="0" b="0"/>
            <a:pathLst>
              <a:path w="1828800" h="370332">
                <a:moveTo>
                  <a:pt x="0" y="370332"/>
                </a:moveTo>
                <a:lnTo>
                  <a:pt x="1828800" y="370332"/>
                </a:lnTo>
                <a:lnTo>
                  <a:pt x="1828800" y="0"/>
                </a:lnTo>
                <a:lnTo>
                  <a:pt x="0" y="0"/>
                </a:lnTo>
                <a:lnTo>
                  <a:pt x="0" y="370332"/>
                </a:lnTo>
                <a:close/>
              </a:path>
            </a:pathLst>
          </a:custGeom>
          <a:solidFill>
            <a:srgbClr val="FFFF00">
              <a:alpha val="10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it-IT" dirty="0">
                <a:solidFill>
                  <a:schemeClr val="tx1"/>
                </a:solidFill>
              </a:rPr>
              <a:t>      Esecuzione</a:t>
            </a:r>
          </a:p>
        </p:txBody>
      </p:sp>
      <p:sp>
        <p:nvSpPr>
          <p:cNvPr id="6" name="Segnaposto numero diapositiva 4">
            <a:extLst>
              <a:ext uri="{FF2B5EF4-FFF2-40B4-BE49-F238E27FC236}">
                <a16:creationId xmlns:a16="http://schemas.microsoft.com/office/drawing/2014/main" id="{87A464B4-6824-3305-6B43-962418E72365}"/>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3</a:t>
            </a:fld>
            <a:endParaRPr lang="it-IT" dirty="0">
              <a:solidFill>
                <a:srgbClr val="156013"/>
              </a:solidFill>
            </a:endParaRPr>
          </a:p>
        </p:txBody>
      </p:sp>
    </p:spTree>
    <p:extLst>
      <p:ext uri="{BB962C8B-B14F-4D97-AF65-F5344CB8AC3E}">
        <p14:creationId xmlns:p14="http://schemas.microsoft.com/office/powerpoint/2010/main" val="1844249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BCD88740-2B94-4F6C-7E8C-B0C67BD36BCF}"/>
              </a:ext>
            </a:extLst>
          </p:cNvPr>
          <p:cNvSpPr>
            <a:spLocks noGrp="1"/>
          </p:cNvSpPr>
          <p:nvPr>
            <p:ph idx="1"/>
          </p:nvPr>
        </p:nvSpPr>
        <p:spPr>
          <a:xfrm>
            <a:off x="298779" y="171934"/>
            <a:ext cx="587629" cy="324850"/>
          </a:xfrm>
        </p:spPr>
        <p:txBody>
          <a:bodyPr>
            <a:normAutofit fontScale="70000" lnSpcReduction="20000"/>
          </a:bodyPr>
          <a:lstStyle/>
          <a:p>
            <a:pPr marL="0" indent="0">
              <a:buNone/>
            </a:pPr>
            <a:r>
              <a:rPr lang="it-IT" dirty="0"/>
              <a:t> </a:t>
            </a:r>
          </a:p>
        </p:txBody>
      </p:sp>
      <p:sp>
        <p:nvSpPr>
          <p:cNvPr id="10" name="Titolo 9">
            <a:extLst>
              <a:ext uri="{FF2B5EF4-FFF2-40B4-BE49-F238E27FC236}">
                <a16:creationId xmlns:a16="http://schemas.microsoft.com/office/drawing/2014/main" id="{6317EF47-077C-B948-830A-21C9256FC746}"/>
              </a:ext>
            </a:extLst>
          </p:cNvPr>
          <p:cNvSpPr>
            <a:spLocks noGrp="1"/>
          </p:cNvSpPr>
          <p:nvPr>
            <p:ph type="title"/>
          </p:nvPr>
        </p:nvSpPr>
        <p:spPr>
          <a:xfrm>
            <a:off x="4316506" y="91098"/>
            <a:ext cx="2693894" cy="486522"/>
          </a:xfrm>
        </p:spPr>
        <p:txBody>
          <a:bodyPr>
            <a:noAutofit/>
          </a:bodyPr>
          <a:lstStyle/>
          <a:p>
            <a:r>
              <a:rPr lang="it-IT" sz="3600" b="1" dirty="0">
                <a:solidFill>
                  <a:srgbClr val="000099"/>
                </a:solidFill>
                <a:latin typeface="Georgia Pro" panose="02040502050405020303" pitchFamily="18" charset="0"/>
              </a:rPr>
              <a:t> Casistica </a:t>
            </a:r>
          </a:p>
        </p:txBody>
      </p:sp>
      <p:sp>
        <p:nvSpPr>
          <p:cNvPr id="4" name="CasellaDiTesto 3">
            <a:extLst>
              <a:ext uri="{FF2B5EF4-FFF2-40B4-BE49-F238E27FC236}">
                <a16:creationId xmlns:a16="http://schemas.microsoft.com/office/drawing/2014/main" id="{EE4D38AD-5F4A-DCB0-EF65-1659E03C2ED0}"/>
              </a:ext>
            </a:extLst>
          </p:cNvPr>
          <p:cNvSpPr txBox="1"/>
          <p:nvPr/>
        </p:nvSpPr>
        <p:spPr>
          <a:xfrm>
            <a:off x="724454" y="1027906"/>
            <a:ext cx="10515600" cy="1737783"/>
          </a:xfrm>
          <a:prstGeom prst="rect">
            <a:avLst/>
          </a:prstGeom>
          <a:noFill/>
        </p:spPr>
        <p:txBody>
          <a:bodyPr wrap="square">
            <a:spAutoFit/>
          </a:bodyPr>
          <a:lstStyle/>
          <a:p>
            <a:pPr algn="just">
              <a:lnSpc>
                <a:spcPts val="2600"/>
              </a:lnSpc>
            </a:pPr>
            <a:r>
              <a:rPr lang="it-IT" b="0" i="0" dirty="0">
                <a:solidFill>
                  <a:srgbClr val="000099"/>
                </a:solidFill>
                <a:effectLst/>
                <a:latin typeface="Georgia Pro" panose="02040502050405020303" pitchFamily="18" charset="0"/>
              </a:rPr>
              <a:t>L’impugnazione del bando di gara deve essere immediata laddove – come nel caso di specie – le clausole della lex specialis prevedano requisiti di partecipazione </a:t>
            </a:r>
            <a:r>
              <a:rPr lang="it-IT" b="0" i="0" dirty="0">
                <a:solidFill>
                  <a:srgbClr val="000099"/>
                </a:solidFill>
                <a:effectLst/>
                <a:highlight>
                  <a:srgbClr val="FFFF00"/>
                </a:highlight>
                <a:latin typeface="Georgia Pro" panose="02040502050405020303" pitchFamily="18" charset="0"/>
              </a:rPr>
              <a:t>ex se ostativi all’ammissione dell’interessato, vale a dire autonomamente e immediatamente escludenti </a:t>
            </a:r>
            <a:r>
              <a:rPr lang="it-IT" b="0" i="0" dirty="0">
                <a:solidFill>
                  <a:srgbClr val="000099"/>
                </a:solidFill>
                <a:effectLst/>
                <a:latin typeface="Georgia Pro" panose="02040502050405020303" pitchFamily="18" charset="0"/>
              </a:rPr>
              <a:t>e, quindi, tutte le volte che la clausola del bando è chiara nel richiedere un requisito che la concorrente non possiede.</a:t>
            </a:r>
          </a:p>
          <a:p>
            <a:pPr algn="r">
              <a:lnSpc>
                <a:spcPts val="2600"/>
              </a:lnSpc>
            </a:pPr>
            <a:r>
              <a:rPr lang="it-IT" b="1" i="0" dirty="0">
                <a:solidFill>
                  <a:srgbClr val="000099"/>
                </a:solidFill>
                <a:effectLst/>
                <a:latin typeface="Georgia Pro" panose="02040502050405020303" pitchFamily="18" charset="0"/>
              </a:rPr>
              <a:t>TAR Brescia, 03.08.2018, n.772</a:t>
            </a:r>
            <a:endParaRPr lang="it-IT" b="0" i="0" dirty="0">
              <a:solidFill>
                <a:srgbClr val="000099"/>
              </a:solidFill>
              <a:effectLst/>
              <a:latin typeface="Georgia Pro" panose="02040502050405020303" pitchFamily="18" charset="0"/>
            </a:endParaRPr>
          </a:p>
        </p:txBody>
      </p:sp>
      <p:sp>
        <p:nvSpPr>
          <p:cNvPr id="2" name="Segnaposto numero diapositiva 4">
            <a:extLst>
              <a:ext uri="{FF2B5EF4-FFF2-40B4-BE49-F238E27FC236}">
                <a16:creationId xmlns:a16="http://schemas.microsoft.com/office/drawing/2014/main" id="{76CB71EC-0776-2FCE-F0A8-8DC2F142632A}"/>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30</a:t>
            </a:fld>
            <a:endParaRPr lang="it-IT" dirty="0">
              <a:solidFill>
                <a:srgbClr val="156013"/>
              </a:solidFill>
            </a:endParaRPr>
          </a:p>
        </p:txBody>
      </p:sp>
      <p:sp>
        <p:nvSpPr>
          <p:cNvPr id="9" name="CasellaDiTesto 8">
            <a:extLst>
              <a:ext uri="{FF2B5EF4-FFF2-40B4-BE49-F238E27FC236}">
                <a16:creationId xmlns:a16="http://schemas.microsoft.com/office/drawing/2014/main" id="{3BFA1CA2-F060-528B-448A-5E56723D3108}"/>
              </a:ext>
            </a:extLst>
          </p:cNvPr>
          <p:cNvSpPr txBox="1"/>
          <p:nvPr/>
        </p:nvSpPr>
        <p:spPr>
          <a:xfrm>
            <a:off x="724454" y="3290047"/>
            <a:ext cx="10678653" cy="2404633"/>
          </a:xfrm>
          <a:prstGeom prst="rect">
            <a:avLst/>
          </a:prstGeom>
          <a:noFill/>
        </p:spPr>
        <p:txBody>
          <a:bodyPr wrap="square">
            <a:spAutoFit/>
          </a:bodyPr>
          <a:lstStyle/>
          <a:p>
            <a:pPr algn="just">
              <a:lnSpc>
                <a:spcPts val="2600"/>
              </a:lnSpc>
            </a:pPr>
            <a:r>
              <a:rPr lang="it-IT" dirty="0">
                <a:solidFill>
                  <a:srgbClr val="000099"/>
                </a:solidFill>
                <a:latin typeface="Georgia Pro" panose="02040502050405020303" pitchFamily="18" charset="0"/>
              </a:rPr>
              <a:t>Soggiacciono all’onere della immediata impugnazione le sole clausole che impediscano la partecipazione o impongano oneri manifestamente incomprensibili o del tutto sproporzionati ovvero che rendano impossibile la stessa formulazione dell’offerta, mentre per le altre previsioni, comprese quelle concernenti i criteri di </a:t>
            </a:r>
            <a:r>
              <a:rPr lang="it-IT" dirty="0">
                <a:solidFill>
                  <a:srgbClr val="000099"/>
                </a:solidFill>
                <a:highlight>
                  <a:srgbClr val="FFFF00"/>
                </a:highlight>
                <a:latin typeface="Georgia Pro" panose="02040502050405020303" pitchFamily="18" charset="0"/>
              </a:rPr>
              <a:t>valutazione e attribuzione dei punteggi, l’interesse al ricorso nasce con gli atti che ne facciano applicazione,</a:t>
            </a:r>
            <a:r>
              <a:rPr lang="it-IT" dirty="0">
                <a:solidFill>
                  <a:srgbClr val="000099"/>
                </a:solidFill>
                <a:latin typeface="Georgia Pro" panose="02040502050405020303" pitchFamily="18" charset="0"/>
              </a:rPr>
              <a:t> quali l’esclusione o l’aggiudicazione definitiva a terzi, in quanto effettivamente lesivi della situazione giuridica tutelata</a:t>
            </a:r>
          </a:p>
          <a:p>
            <a:pPr algn="r">
              <a:lnSpc>
                <a:spcPts val="2600"/>
              </a:lnSpc>
            </a:pPr>
            <a:r>
              <a:rPr lang="it-IT" b="1" dirty="0">
                <a:solidFill>
                  <a:srgbClr val="000099"/>
                </a:solidFill>
                <a:latin typeface="Georgia Pro" panose="02040502050405020303" pitchFamily="18" charset="0"/>
              </a:rPr>
              <a:t>Cons. Stato sez. III, 19.07.2022, n.6264</a:t>
            </a:r>
          </a:p>
        </p:txBody>
      </p:sp>
    </p:spTree>
    <p:extLst>
      <p:ext uri="{BB962C8B-B14F-4D97-AF65-F5344CB8AC3E}">
        <p14:creationId xmlns:p14="http://schemas.microsoft.com/office/powerpoint/2010/main" val="4209915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953A67CD-480D-4C42-8AF3-47C1F08022A0}"/>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31</a:t>
            </a:fld>
            <a:endParaRPr lang="it-IT" dirty="0">
              <a:solidFill>
                <a:srgbClr val="156013"/>
              </a:solidFill>
            </a:endParaRPr>
          </a:p>
        </p:txBody>
      </p:sp>
      <p:sp>
        <p:nvSpPr>
          <p:cNvPr id="20" name="CasellaDiTesto 19">
            <a:extLst>
              <a:ext uri="{FF2B5EF4-FFF2-40B4-BE49-F238E27FC236}">
                <a16:creationId xmlns:a16="http://schemas.microsoft.com/office/drawing/2014/main" id="{B8424100-7B9B-4944-AAC9-35B0CCB20C72}"/>
              </a:ext>
            </a:extLst>
          </p:cNvPr>
          <p:cNvSpPr txBox="1"/>
          <p:nvPr/>
        </p:nvSpPr>
        <p:spPr>
          <a:xfrm>
            <a:off x="5231904" y="5107758"/>
            <a:ext cx="1440160" cy="854080"/>
          </a:xfrm>
          <a:prstGeom prst="rect">
            <a:avLst/>
          </a:prstGeom>
          <a:noFill/>
        </p:spPr>
        <p:txBody>
          <a:bodyPr wrap="square">
            <a:spAutoFit/>
          </a:bodyPr>
          <a:lstStyle/>
          <a:p>
            <a:pPr lvl="0" algn="ctr">
              <a:defRPr/>
            </a:pPr>
            <a:r>
              <a:rPr lang="it-IT" dirty="0">
                <a:solidFill>
                  <a:schemeClr val="bg1"/>
                </a:solidFill>
                <a:latin typeface="Cooper Black" panose="0208090404030B020404" pitchFamily="18" charset="0"/>
              </a:rPr>
              <a:t>Esclusioni</a:t>
            </a:r>
          </a:p>
          <a:p>
            <a:pPr algn="ctr">
              <a:defRPr/>
            </a:pPr>
            <a:r>
              <a:rPr lang="it-IT" dirty="0">
                <a:solidFill>
                  <a:schemeClr val="bg1"/>
                </a:solidFill>
                <a:latin typeface="Cooper Black" panose="0208090404030B020404" pitchFamily="18" charset="0"/>
              </a:rPr>
              <a:t>SUBITO</a:t>
            </a:r>
          </a:p>
          <a:p>
            <a:pPr lvl="0" algn="ctr">
              <a:defRPr/>
            </a:pPr>
            <a:endParaRPr lang="it-IT" sz="1350" dirty="0">
              <a:solidFill>
                <a:prstClr val="white"/>
              </a:solidFill>
              <a:latin typeface="Franklin Gothic Book" panose="020B0503020102020204"/>
            </a:endParaRPr>
          </a:p>
        </p:txBody>
      </p:sp>
      <p:sp>
        <p:nvSpPr>
          <p:cNvPr id="32" name="Scorrimento orizzontale 31">
            <a:extLst>
              <a:ext uri="{FF2B5EF4-FFF2-40B4-BE49-F238E27FC236}">
                <a16:creationId xmlns:a16="http://schemas.microsoft.com/office/drawing/2014/main" id="{4108D188-96A1-4D3E-A613-F8D308587122}"/>
              </a:ext>
            </a:extLst>
          </p:cNvPr>
          <p:cNvSpPr/>
          <p:nvPr/>
        </p:nvSpPr>
        <p:spPr>
          <a:xfrm>
            <a:off x="2315580" y="1801386"/>
            <a:ext cx="7317307" cy="317359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pPr>
            <a:r>
              <a:rPr lang="it-IT" sz="2400" b="1" dirty="0">
                <a:solidFill>
                  <a:srgbClr val="000099"/>
                </a:solidFill>
                <a:latin typeface="Goudy Old Style" panose="02020502050305020303" pitchFamily="18" charset="0"/>
                <a:ea typeface="MS PGothic" pitchFamily="34" charset="-128"/>
                <a:cs typeface="Iowan Old Style Black"/>
              </a:rPr>
              <a:t>Ammissioni non legittime</a:t>
            </a:r>
          </a:p>
          <a:p>
            <a:pPr algn="ctr">
              <a:spcBef>
                <a:spcPts val="600"/>
              </a:spcBef>
            </a:pPr>
            <a:r>
              <a:rPr lang="it-IT" sz="2400" b="1" dirty="0">
                <a:solidFill>
                  <a:srgbClr val="000099"/>
                </a:solidFill>
                <a:latin typeface="Goudy Old Style" panose="02020502050305020303" pitchFamily="18" charset="0"/>
                <a:ea typeface="MS PGothic" pitchFamily="34" charset="-128"/>
                <a:cs typeface="Iowan Old Style Black"/>
              </a:rPr>
              <a:t>Soccorso istruttorio  </a:t>
            </a:r>
          </a:p>
          <a:p>
            <a:pPr algn="ctr">
              <a:spcBef>
                <a:spcPts val="600"/>
              </a:spcBef>
            </a:pPr>
            <a:r>
              <a:rPr lang="it-IT" sz="2400" b="1" dirty="0">
                <a:solidFill>
                  <a:srgbClr val="000099"/>
                </a:solidFill>
                <a:latin typeface="Goudy Old Style" panose="02020502050305020303" pitchFamily="18" charset="0"/>
                <a:ea typeface="MS PGothic" pitchFamily="34" charset="-128"/>
                <a:cs typeface="Iowan Old Style Black"/>
              </a:rPr>
              <a:t>Commissioni (competenza o incompatibilità)</a:t>
            </a:r>
          </a:p>
          <a:p>
            <a:pPr algn="ctr">
              <a:spcBef>
                <a:spcPts val="600"/>
              </a:spcBef>
            </a:pPr>
            <a:r>
              <a:rPr lang="it-IT" sz="2400" b="1" dirty="0">
                <a:solidFill>
                  <a:srgbClr val="000099"/>
                </a:solidFill>
                <a:latin typeface="Goudy Old Style" panose="02020502050305020303" pitchFamily="18" charset="0"/>
                <a:ea typeface="MS PGothic" pitchFamily="34" charset="-128"/>
              </a:rPr>
              <a:t>Verbali e Valutazioni </a:t>
            </a:r>
            <a:endParaRPr lang="it-IT" sz="2400" dirty="0">
              <a:solidFill>
                <a:srgbClr val="000099"/>
              </a:solidFill>
              <a:latin typeface="Goudy Old Style" panose="02020502050305020303" pitchFamily="18" charset="0"/>
            </a:endParaRPr>
          </a:p>
          <a:p>
            <a:pPr algn="ctr">
              <a:spcBef>
                <a:spcPts val="600"/>
              </a:spcBef>
            </a:pPr>
            <a:r>
              <a:rPr lang="it-IT" sz="2400" b="1" dirty="0">
                <a:solidFill>
                  <a:srgbClr val="000099"/>
                </a:solidFill>
                <a:latin typeface="Goudy Old Style" panose="02020502050305020303" pitchFamily="18" charset="0"/>
                <a:ea typeface="MS PGothic" pitchFamily="34" charset="-128"/>
                <a:cs typeface="Iowan Old Style Black"/>
              </a:rPr>
              <a:t>Aggiudicazioni</a:t>
            </a:r>
          </a:p>
        </p:txBody>
      </p:sp>
      <p:sp>
        <p:nvSpPr>
          <p:cNvPr id="17" name="CasellaDiTesto 16">
            <a:extLst>
              <a:ext uri="{FF2B5EF4-FFF2-40B4-BE49-F238E27FC236}">
                <a16:creationId xmlns:a16="http://schemas.microsoft.com/office/drawing/2014/main" id="{DA73FB33-85F0-43BC-8DD7-EC028921A1F4}"/>
              </a:ext>
            </a:extLst>
          </p:cNvPr>
          <p:cNvSpPr txBox="1"/>
          <p:nvPr/>
        </p:nvSpPr>
        <p:spPr>
          <a:xfrm>
            <a:off x="708350" y="878582"/>
            <a:ext cx="10631283" cy="830997"/>
          </a:xfrm>
          <a:prstGeom prst="rect">
            <a:avLst/>
          </a:prstGeom>
          <a:noFill/>
        </p:spPr>
        <p:txBody>
          <a:bodyPr wrap="square">
            <a:spAutoFit/>
          </a:bodyPr>
          <a:lstStyle/>
          <a:p>
            <a:pPr algn="ctr" eaLnBrk="0" fontAlgn="base" hangingPunct="0">
              <a:spcBef>
                <a:spcPct val="0"/>
              </a:spcBef>
              <a:spcAft>
                <a:spcPct val="0"/>
              </a:spcAft>
              <a:defRPr/>
            </a:pPr>
            <a:r>
              <a:rPr lang="it-IT" sz="2400" b="1" dirty="0">
                <a:ln w="10541" cmpd="sng">
                  <a:solidFill>
                    <a:srgbClr val="4F81BD">
                      <a:shade val="88000"/>
                      <a:satMod val="110000"/>
                    </a:srgbClr>
                  </a:solidFill>
                  <a:prstDash val="solid"/>
                </a:ln>
                <a:solidFill>
                  <a:srgbClr val="C00000"/>
                </a:solidFill>
                <a:effectLst>
                  <a:outerShdw blurRad="31750" dist="25400" dir="5400000" algn="tl" rotWithShape="0">
                    <a:srgbClr val="000000">
                      <a:alpha val="25000"/>
                    </a:srgbClr>
                  </a:outerShdw>
                </a:effectLst>
                <a:latin typeface="Cooper Black" panose="0208090404030B020404" pitchFamily="18" charset="0"/>
              </a:rPr>
              <a:t>In tutte le altre ipotesi il termine per l’impugnazione decorre con l’atto finale dell’aggiudicazione  definitiva</a:t>
            </a:r>
          </a:p>
        </p:txBody>
      </p:sp>
      <p:sp>
        <p:nvSpPr>
          <p:cNvPr id="4" name="CasellaDiTesto 3">
            <a:extLst>
              <a:ext uri="{FF2B5EF4-FFF2-40B4-BE49-F238E27FC236}">
                <a16:creationId xmlns:a16="http://schemas.microsoft.com/office/drawing/2014/main" id="{91F32C7D-2D73-AEA9-5A55-DBF5744BB60F}"/>
              </a:ext>
            </a:extLst>
          </p:cNvPr>
          <p:cNvSpPr txBox="1"/>
          <p:nvPr/>
        </p:nvSpPr>
        <p:spPr>
          <a:xfrm>
            <a:off x="2315580" y="95563"/>
            <a:ext cx="7416824" cy="584775"/>
          </a:xfrm>
          <a:prstGeom prst="rect">
            <a:avLst/>
          </a:prstGeom>
          <a:noFill/>
        </p:spPr>
        <p:txBody>
          <a:bodyPr wrap="square">
            <a:spAutoFit/>
          </a:bodyPr>
          <a:lstStyle/>
          <a:p>
            <a:pPr algn="ctr" eaLnBrk="0" fontAlgn="base" hangingPunct="0">
              <a:spcBef>
                <a:spcPct val="0"/>
              </a:spcBef>
              <a:spcAft>
                <a:spcPct val="0"/>
              </a:spcAft>
              <a:defRPr/>
            </a:pPr>
            <a:r>
              <a:rPr lang="it-IT" sz="3200" b="1" dirty="0">
                <a:ln w="10541" cmpd="sng">
                  <a:solidFill>
                    <a:srgbClr val="4F81BD">
                      <a:shade val="88000"/>
                      <a:satMod val="110000"/>
                    </a:srgbClr>
                  </a:solidFill>
                  <a:prstDash val="solid"/>
                </a:ln>
                <a:solidFill>
                  <a:srgbClr val="000099"/>
                </a:solidFill>
                <a:effectLst>
                  <a:outerShdw blurRad="31750" dist="25400" dir="5400000" algn="tl" rotWithShape="0">
                    <a:srgbClr val="000000">
                      <a:alpha val="25000"/>
                    </a:srgbClr>
                  </a:outerShdw>
                </a:effectLst>
                <a:latin typeface="Cooper Black" panose="0208090404030B020404" pitchFamily="18" charset="0"/>
              </a:rPr>
              <a:t>In sostanza</a:t>
            </a:r>
          </a:p>
        </p:txBody>
      </p:sp>
      <p:sp>
        <p:nvSpPr>
          <p:cNvPr id="3" name="CasellaDiTesto 2">
            <a:extLst>
              <a:ext uri="{FF2B5EF4-FFF2-40B4-BE49-F238E27FC236}">
                <a16:creationId xmlns:a16="http://schemas.microsoft.com/office/drawing/2014/main" id="{06274D6B-85D5-38FC-AB2D-7C3A9C6B9325}"/>
              </a:ext>
            </a:extLst>
          </p:cNvPr>
          <p:cNvSpPr txBox="1"/>
          <p:nvPr/>
        </p:nvSpPr>
        <p:spPr>
          <a:xfrm>
            <a:off x="780358" y="5118823"/>
            <a:ext cx="10452418" cy="707886"/>
          </a:xfrm>
          <a:prstGeom prst="rect">
            <a:avLst/>
          </a:prstGeom>
          <a:noFill/>
        </p:spPr>
        <p:txBody>
          <a:bodyPr wrap="square">
            <a:spAutoFit/>
          </a:bodyPr>
          <a:lstStyle/>
          <a:p>
            <a:pPr algn="ctr"/>
            <a:r>
              <a:rPr lang="it-IT" sz="2000" b="1" dirty="0">
                <a:solidFill>
                  <a:srgbClr val="0000FF"/>
                </a:solidFill>
              </a:rPr>
              <a:t>La partecipazione alla gara da parte di un operatore non implica alcuna acquiescenza </a:t>
            </a:r>
          </a:p>
          <a:p>
            <a:pPr algn="ctr"/>
            <a:r>
              <a:rPr lang="it-IT" sz="2000" b="1" dirty="0">
                <a:solidFill>
                  <a:srgbClr val="0000FF"/>
                </a:solidFill>
              </a:rPr>
              <a:t>alle regole della gara prive di immediata lesività</a:t>
            </a:r>
            <a:endParaRPr lang="it-IT" sz="2000" dirty="0">
              <a:solidFill>
                <a:srgbClr val="0000FF"/>
              </a:solidFill>
            </a:endParaRPr>
          </a:p>
        </p:txBody>
      </p:sp>
    </p:spTree>
    <p:extLst>
      <p:ext uri="{BB962C8B-B14F-4D97-AF65-F5344CB8AC3E}">
        <p14:creationId xmlns:p14="http://schemas.microsoft.com/office/powerpoint/2010/main" val="12814320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953A67CD-480D-4C42-8AF3-47C1F08022A0}"/>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32</a:t>
            </a:fld>
            <a:endParaRPr lang="it-IT" dirty="0">
              <a:solidFill>
                <a:srgbClr val="156013"/>
              </a:solidFill>
            </a:endParaRPr>
          </a:p>
        </p:txBody>
      </p:sp>
      <p:sp>
        <p:nvSpPr>
          <p:cNvPr id="20" name="CasellaDiTesto 19">
            <a:extLst>
              <a:ext uri="{FF2B5EF4-FFF2-40B4-BE49-F238E27FC236}">
                <a16:creationId xmlns:a16="http://schemas.microsoft.com/office/drawing/2014/main" id="{B8424100-7B9B-4944-AAC9-35B0CCB20C72}"/>
              </a:ext>
            </a:extLst>
          </p:cNvPr>
          <p:cNvSpPr txBox="1"/>
          <p:nvPr/>
        </p:nvSpPr>
        <p:spPr>
          <a:xfrm>
            <a:off x="5231904" y="5107758"/>
            <a:ext cx="1440160" cy="854080"/>
          </a:xfrm>
          <a:prstGeom prst="rect">
            <a:avLst/>
          </a:prstGeom>
          <a:noFill/>
        </p:spPr>
        <p:txBody>
          <a:bodyPr wrap="square">
            <a:spAutoFit/>
          </a:bodyPr>
          <a:lstStyle/>
          <a:p>
            <a:pPr lvl="0" algn="ctr">
              <a:defRPr/>
            </a:pPr>
            <a:r>
              <a:rPr lang="it-IT" dirty="0">
                <a:solidFill>
                  <a:schemeClr val="bg1"/>
                </a:solidFill>
                <a:latin typeface="Cooper Black" panose="0208090404030B020404" pitchFamily="18" charset="0"/>
              </a:rPr>
              <a:t>Esclusioni</a:t>
            </a:r>
          </a:p>
          <a:p>
            <a:pPr algn="ctr">
              <a:defRPr/>
            </a:pPr>
            <a:r>
              <a:rPr lang="it-IT" dirty="0">
                <a:solidFill>
                  <a:schemeClr val="bg1"/>
                </a:solidFill>
                <a:latin typeface="Cooper Black" panose="0208090404030B020404" pitchFamily="18" charset="0"/>
              </a:rPr>
              <a:t>SUBITO</a:t>
            </a:r>
          </a:p>
          <a:p>
            <a:pPr lvl="0" algn="ctr">
              <a:defRPr/>
            </a:pPr>
            <a:endParaRPr lang="it-IT" sz="1350" dirty="0">
              <a:solidFill>
                <a:prstClr val="white"/>
              </a:solidFill>
              <a:latin typeface="Franklin Gothic Book" panose="020B0503020102020204"/>
            </a:endParaRPr>
          </a:p>
        </p:txBody>
      </p:sp>
      <p:sp>
        <p:nvSpPr>
          <p:cNvPr id="17" name="CasellaDiTesto 16">
            <a:extLst>
              <a:ext uri="{FF2B5EF4-FFF2-40B4-BE49-F238E27FC236}">
                <a16:creationId xmlns:a16="http://schemas.microsoft.com/office/drawing/2014/main" id="{DA73FB33-85F0-43BC-8DD7-EC028921A1F4}"/>
              </a:ext>
            </a:extLst>
          </p:cNvPr>
          <p:cNvSpPr txBox="1"/>
          <p:nvPr/>
        </p:nvSpPr>
        <p:spPr>
          <a:xfrm>
            <a:off x="780357" y="745976"/>
            <a:ext cx="10631283" cy="461665"/>
          </a:xfrm>
          <a:prstGeom prst="rect">
            <a:avLst/>
          </a:prstGeom>
          <a:noFill/>
        </p:spPr>
        <p:txBody>
          <a:bodyPr wrap="square">
            <a:spAutoFit/>
          </a:bodyPr>
          <a:lstStyle/>
          <a:p>
            <a:pPr algn="ctr" eaLnBrk="0" fontAlgn="base" hangingPunct="0">
              <a:spcBef>
                <a:spcPct val="0"/>
              </a:spcBef>
              <a:spcAft>
                <a:spcPct val="0"/>
              </a:spcAft>
              <a:defRPr/>
            </a:pPr>
            <a:r>
              <a:rPr lang="it-IT" sz="2400" b="1" dirty="0">
                <a:ln w="10541" cmpd="sng">
                  <a:solidFill>
                    <a:srgbClr val="4F81BD">
                      <a:shade val="88000"/>
                      <a:satMod val="110000"/>
                    </a:srgbClr>
                  </a:solidFill>
                  <a:prstDash val="solid"/>
                </a:ln>
                <a:solidFill>
                  <a:srgbClr val="C00000"/>
                </a:solidFill>
                <a:effectLst>
                  <a:outerShdw blurRad="31750" dist="25400" dir="5400000" algn="tl" rotWithShape="0">
                    <a:srgbClr val="000000">
                      <a:alpha val="25000"/>
                    </a:srgbClr>
                  </a:outerShdw>
                </a:effectLst>
                <a:latin typeface="Cooper Black" panose="0208090404030B020404" pitchFamily="18" charset="0"/>
              </a:rPr>
              <a:t>Fa eccezione l’esclusione del concorrente</a:t>
            </a:r>
          </a:p>
        </p:txBody>
      </p:sp>
      <p:sp>
        <p:nvSpPr>
          <p:cNvPr id="2" name="CasellaDiTesto 1">
            <a:extLst>
              <a:ext uri="{FF2B5EF4-FFF2-40B4-BE49-F238E27FC236}">
                <a16:creationId xmlns:a16="http://schemas.microsoft.com/office/drawing/2014/main" id="{3A357810-374B-83C0-2A4A-25A675C49AA5}"/>
              </a:ext>
            </a:extLst>
          </p:cNvPr>
          <p:cNvSpPr txBox="1"/>
          <p:nvPr/>
        </p:nvSpPr>
        <p:spPr>
          <a:xfrm>
            <a:off x="780357" y="1262186"/>
            <a:ext cx="10470347" cy="4834593"/>
          </a:xfrm>
          <a:prstGeom prst="rect">
            <a:avLst/>
          </a:prstGeom>
          <a:noFill/>
        </p:spPr>
        <p:txBody>
          <a:bodyPr wrap="square">
            <a:spAutoFit/>
          </a:bodyPr>
          <a:lstStyle/>
          <a:p>
            <a:pPr algn="just">
              <a:lnSpc>
                <a:spcPts val="2800"/>
              </a:lnSpc>
              <a:spcBef>
                <a:spcPts val="1200"/>
              </a:spcBef>
            </a:pPr>
            <a:r>
              <a:rPr lang="it-IT" dirty="0">
                <a:solidFill>
                  <a:srgbClr val="000099"/>
                </a:solidFill>
                <a:latin typeface="Georgia Pro" panose="02040502050405020303" pitchFamily="18" charset="0"/>
              </a:rPr>
              <a:t>Il provvedimento di esclusione dalle procedure di gara ad evidenza pubblica è da considerarsi </a:t>
            </a:r>
            <a:r>
              <a:rPr lang="it-IT" dirty="0">
                <a:solidFill>
                  <a:srgbClr val="000099"/>
                </a:solidFill>
                <a:highlight>
                  <a:srgbClr val="FFFF00"/>
                </a:highlight>
                <a:latin typeface="Georgia Pro" panose="02040502050405020303" pitchFamily="18" charset="0"/>
              </a:rPr>
              <a:t>immediatamente lesivo </a:t>
            </a:r>
            <a:r>
              <a:rPr lang="it-IT" dirty="0">
                <a:solidFill>
                  <a:srgbClr val="000099"/>
                </a:solidFill>
                <a:latin typeface="Georgia Pro" panose="02040502050405020303" pitchFamily="18" charset="0"/>
              </a:rPr>
              <a:t>della sfera giuridica degli operatori economici destinatari e, pertanto, suscettibile di autonoma impugnazione </a:t>
            </a:r>
          </a:p>
          <a:p>
            <a:pPr algn="just">
              <a:lnSpc>
                <a:spcPts val="2800"/>
              </a:lnSpc>
              <a:spcBef>
                <a:spcPts val="1200"/>
              </a:spcBef>
            </a:pPr>
            <a:r>
              <a:rPr lang="it-IT" dirty="0">
                <a:solidFill>
                  <a:srgbClr val="000099"/>
                </a:solidFill>
                <a:latin typeface="Georgia Pro" panose="02040502050405020303" pitchFamily="18" charset="0"/>
              </a:rPr>
              <a:t>Esso infatti, produce l’effetto di </a:t>
            </a:r>
            <a:r>
              <a:rPr lang="it-IT" dirty="0">
                <a:solidFill>
                  <a:srgbClr val="000099"/>
                </a:solidFill>
                <a:highlight>
                  <a:srgbClr val="FFFF00"/>
                </a:highlight>
                <a:latin typeface="Georgia Pro" panose="02040502050405020303" pitchFamily="18" charset="0"/>
              </a:rPr>
              <a:t>estromettere un concorrente dalla competizione </a:t>
            </a:r>
            <a:r>
              <a:rPr lang="it-IT" dirty="0">
                <a:solidFill>
                  <a:srgbClr val="000099"/>
                </a:solidFill>
                <a:latin typeface="Georgia Pro" panose="02040502050405020303" pitchFamily="18" charset="0"/>
              </a:rPr>
              <a:t>privandolo della legittimazione a impugnare il provvedimento di aggiudicazione in ragione della perdita dello </a:t>
            </a:r>
            <a:r>
              <a:rPr lang="it-IT" i="1" dirty="0">
                <a:solidFill>
                  <a:srgbClr val="000099"/>
                </a:solidFill>
                <a:latin typeface="Georgia Pro" panose="02040502050405020303" pitchFamily="18" charset="0"/>
              </a:rPr>
              <a:t>status</a:t>
            </a:r>
            <a:r>
              <a:rPr lang="it-IT" dirty="0">
                <a:solidFill>
                  <a:srgbClr val="000099"/>
                </a:solidFill>
                <a:latin typeface="Georgia Pro" panose="02040502050405020303" pitchFamily="18" charset="0"/>
              </a:rPr>
              <a:t> di partecipante alla gara in quanto “</a:t>
            </a:r>
            <a:r>
              <a:rPr lang="it-IT" i="1" dirty="0">
                <a:solidFill>
                  <a:srgbClr val="000099"/>
                </a:solidFill>
                <a:latin typeface="Georgia Pro" panose="02040502050405020303" pitchFamily="18" charset="0"/>
              </a:rPr>
              <a:t>l’interesse del soggetto (inoppugnabilmente) escluso è da qualificare interesse di mero fatto e non è diverso da quello di qualsiasi operatore del settore che, non avendo partecipato alla gara, non ha titolo a impugnare gli atti</a:t>
            </a:r>
            <a:r>
              <a:rPr lang="it-IT" dirty="0">
                <a:solidFill>
                  <a:srgbClr val="000099"/>
                </a:solidFill>
                <a:latin typeface="Georgia Pro" panose="02040502050405020303" pitchFamily="18" charset="0"/>
              </a:rPr>
              <a:t> […] (cfr. C.G.A.R.S., Sez. giurisdizionale, 16.4.2021, n. 322). </a:t>
            </a:r>
          </a:p>
          <a:p>
            <a:pPr algn="just">
              <a:lnSpc>
                <a:spcPts val="2800"/>
              </a:lnSpc>
              <a:spcBef>
                <a:spcPts val="1200"/>
              </a:spcBef>
            </a:pPr>
            <a:r>
              <a:rPr lang="it-IT" dirty="0">
                <a:solidFill>
                  <a:srgbClr val="000099"/>
                </a:solidFill>
                <a:latin typeface="Georgia Pro" panose="02040502050405020303" pitchFamily="18" charset="0"/>
              </a:rPr>
              <a:t>Tale impostazione, peraltro, trova conforto anche nella giurisprudenza della Corte di Giustizia dell’Unione europea (cfr. CGUE, 11.5.2017, in causa C-131/16) </a:t>
            </a:r>
          </a:p>
          <a:p>
            <a:pPr algn="just">
              <a:lnSpc>
                <a:spcPts val="2800"/>
              </a:lnSpc>
              <a:spcBef>
                <a:spcPts val="1200"/>
              </a:spcBef>
            </a:pPr>
            <a:r>
              <a:rPr lang="it-IT" b="1" dirty="0">
                <a:solidFill>
                  <a:srgbClr val="000099"/>
                </a:solidFill>
                <a:latin typeface="Georgia Pro" panose="02040502050405020303" pitchFamily="18" charset="0"/>
              </a:rPr>
              <a:t>					                                </a:t>
            </a:r>
            <a:r>
              <a:rPr lang="it-IT" b="1" dirty="0"/>
              <a:t>TAR LAZIO – ROMA, SEZ. III – 4156/2022</a:t>
            </a:r>
            <a:endParaRPr lang="it-IT" b="1" dirty="0">
              <a:solidFill>
                <a:srgbClr val="000099"/>
              </a:solidFill>
              <a:highlight>
                <a:srgbClr val="FFFF00"/>
              </a:highlight>
              <a:latin typeface="Georgia Pro" panose="02040502050405020303" pitchFamily="18" charset="0"/>
            </a:endParaRPr>
          </a:p>
        </p:txBody>
      </p:sp>
    </p:spTree>
    <p:extLst>
      <p:ext uri="{BB962C8B-B14F-4D97-AF65-F5344CB8AC3E}">
        <p14:creationId xmlns:p14="http://schemas.microsoft.com/office/powerpoint/2010/main" val="40620910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BCD88740-2B94-4F6C-7E8C-B0C67BD36BCF}"/>
              </a:ext>
            </a:extLst>
          </p:cNvPr>
          <p:cNvSpPr>
            <a:spLocks noGrp="1"/>
          </p:cNvSpPr>
          <p:nvPr>
            <p:ph idx="1"/>
          </p:nvPr>
        </p:nvSpPr>
        <p:spPr>
          <a:xfrm>
            <a:off x="298779" y="171934"/>
            <a:ext cx="587629" cy="324850"/>
          </a:xfrm>
        </p:spPr>
        <p:txBody>
          <a:bodyPr>
            <a:normAutofit fontScale="70000" lnSpcReduction="20000"/>
          </a:bodyPr>
          <a:lstStyle/>
          <a:p>
            <a:pPr marL="0" indent="0">
              <a:buNone/>
            </a:pPr>
            <a:r>
              <a:rPr lang="it-IT" dirty="0"/>
              <a:t> </a:t>
            </a:r>
          </a:p>
        </p:txBody>
      </p:sp>
      <p:sp>
        <p:nvSpPr>
          <p:cNvPr id="10" name="Titolo 9">
            <a:extLst>
              <a:ext uri="{FF2B5EF4-FFF2-40B4-BE49-F238E27FC236}">
                <a16:creationId xmlns:a16="http://schemas.microsoft.com/office/drawing/2014/main" id="{6317EF47-077C-B948-830A-21C9256FC746}"/>
              </a:ext>
            </a:extLst>
          </p:cNvPr>
          <p:cNvSpPr>
            <a:spLocks noGrp="1"/>
          </p:cNvSpPr>
          <p:nvPr>
            <p:ph type="title"/>
          </p:nvPr>
        </p:nvSpPr>
        <p:spPr/>
        <p:txBody>
          <a:bodyPr/>
          <a:lstStyle/>
          <a:p>
            <a:r>
              <a:rPr lang="it-IT" dirty="0"/>
              <a:t> </a:t>
            </a:r>
          </a:p>
        </p:txBody>
      </p:sp>
      <p:sp>
        <p:nvSpPr>
          <p:cNvPr id="4" name="CasellaDiTesto 3">
            <a:extLst>
              <a:ext uri="{FF2B5EF4-FFF2-40B4-BE49-F238E27FC236}">
                <a16:creationId xmlns:a16="http://schemas.microsoft.com/office/drawing/2014/main" id="{EE4D38AD-5F4A-DCB0-EF65-1659E03C2ED0}"/>
              </a:ext>
            </a:extLst>
          </p:cNvPr>
          <p:cNvSpPr txBox="1"/>
          <p:nvPr/>
        </p:nvSpPr>
        <p:spPr>
          <a:xfrm>
            <a:off x="298779" y="1027906"/>
            <a:ext cx="7912714" cy="2218684"/>
          </a:xfrm>
          <a:prstGeom prst="rect">
            <a:avLst/>
          </a:prstGeom>
          <a:noFill/>
        </p:spPr>
        <p:txBody>
          <a:bodyPr wrap="square">
            <a:spAutoFit/>
          </a:bodyPr>
          <a:lstStyle/>
          <a:p>
            <a:pPr algn="just">
              <a:lnSpc>
                <a:spcPts val="2800"/>
              </a:lnSpc>
              <a:spcBef>
                <a:spcPts val="1200"/>
              </a:spcBef>
            </a:pPr>
            <a:r>
              <a:rPr lang="it-IT" b="1" dirty="0">
                <a:solidFill>
                  <a:srgbClr val="000099"/>
                </a:solidFill>
                <a:latin typeface="Georgia Pro" panose="02040502050405020303" pitchFamily="18" charset="0"/>
              </a:rPr>
              <a:t>In tutte le ipotesi in cui vi è un’impugnazione immediata (atti di gara ovvero esclusioni) il ricorrente è tenuto a impugnare </a:t>
            </a:r>
            <a:r>
              <a:rPr lang="it-IT" b="1" dirty="0">
                <a:solidFill>
                  <a:srgbClr val="000099"/>
                </a:solidFill>
                <a:highlight>
                  <a:srgbClr val="FFFF00"/>
                </a:highlight>
                <a:latin typeface="Georgia Pro" panose="02040502050405020303" pitchFamily="18" charset="0"/>
              </a:rPr>
              <a:t>anche gli eventuali provvedimenti conseguenziali</a:t>
            </a:r>
            <a:r>
              <a:rPr lang="it-IT" b="1" dirty="0">
                <a:solidFill>
                  <a:srgbClr val="000099"/>
                </a:solidFill>
                <a:latin typeface="Georgia Pro" panose="02040502050405020303" pitchFamily="18" charset="0"/>
              </a:rPr>
              <a:t> (aggiudicazione) attraverso la proposizione di motivi aggiunti da notificare anche agli eventuali (anche postumi) controinteressati entro il termine di decadenza, pena la dichiarazione di improcedibilità del ricorso</a:t>
            </a:r>
            <a:endParaRPr lang="it-IT" b="1" dirty="0">
              <a:solidFill>
                <a:srgbClr val="C00000"/>
              </a:solidFill>
              <a:latin typeface="Georgia Pro" panose="02040502050405020303" pitchFamily="18" charset="0"/>
            </a:endParaRPr>
          </a:p>
        </p:txBody>
      </p:sp>
      <p:sp>
        <p:nvSpPr>
          <p:cNvPr id="3" name="CasellaDiTesto 2">
            <a:extLst>
              <a:ext uri="{FF2B5EF4-FFF2-40B4-BE49-F238E27FC236}">
                <a16:creationId xmlns:a16="http://schemas.microsoft.com/office/drawing/2014/main" id="{F20FFDD0-A5A1-791B-E1AC-A23E79EF2543}"/>
              </a:ext>
            </a:extLst>
          </p:cNvPr>
          <p:cNvSpPr txBox="1"/>
          <p:nvPr/>
        </p:nvSpPr>
        <p:spPr>
          <a:xfrm>
            <a:off x="3247941" y="4107713"/>
            <a:ext cx="8593991" cy="1500539"/>
          </a:xfrm>
          <a:prstGeom prst="rect">
            <a:avLst/>
          </a:prstGeom>
          <a:noFill/>
        </p:spPr>
        <p:txBody>
          <a:bodyPr wrap="square">
            <a:spAutoFit/>
          </a:bodyPr>
          <a:lstStyle/>
          <a:p>
            <a:pPr algn="just">
              <a:lnSpc>
                <a:spcPts val="2800"/>
              </a:lnSpc>
              <a:spcBef>
                <a:spcPts val="1200"/>
              </a:spcBef>
            </a:pPr>
            <a:r>
              <a:rPr lang="it-IT" b="1" dirty="0">
                <a:solidFill>
                  <a:srgbClr val="0066FF"/>
                </a:solidFill>
                <a:latin typeface="Georgia Pro" panose="02040502050405020303" pitchFamily="18" charset="0"/>
              </a:rPr>
              <a:t>Per i Giudici la necessità dell’impugnazione immediata dell’atto lesivo non si deve tradurre in un esonero dal dovere di impugnazione dell’atto finale per quest’ultimo è affetto di vizi per illegittimità derivata affinché esso - consolidandosi ancorché viziato - diventi inoppugnabile</a:t>
            </a:r>
          </a:p>
        </p:txBody>
      </p:sp>
      <p:pic>
        <p:nvPicPr>
          <p:cNvPr id="8" name="Elemento grafico 7" descr="Freccia: curva in senso antiorario con riempimento a tinta unita">
            <a:extLst>
              <a:ext uri="{FF2B5EF4-FFF2-40B4-BE49-F238E27FC236}">
                <a16:creationId xmlns:a16="http://schemas.microsoft.com/office/drawing/2014/main" id="{AE286E76-2CA6-EB6E-55E6-F26F84C6ED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8970891">
            <a:off x="1693980" y="3156488"/>
            <a:ext cx="1338407" cy="1639130"/>
          </a:xfrm>
          <a:prstGeom prst="rect">
            <a:avLst/>
          </a:prstGeom>
        </p:spPr>
      </p:pic>
      <p:sp>
        <p:nvSpPr>
          <p:cNvPr id="9" name="Segnaposto numero diapositiva 4">
            <a:extLst>
              <a:ext uri="{FF2B5EF4-FFF2-40B4-BE49-F238E27FC236}">
                <a16:creationId xmlns:a16="http://schemas.microsoft.com/office/drawing/2014/main" id="{C3FD1E9E-7AE6-ED07-DD9C-E1EC8AD85A39}"/>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33</a:t>
            </a:fld>
            <a:endParaRPr lang="it-IT" dirty="0">
              <a:solidFill>
                <a:srgbClr val="156013"/>
              </a:solidFill>
            </a:endParaRPr>
          </a:p>
        </p:txBody>
      </p:sp>
    </p:spTree>
    <p:extLst>
      <p:ext uri="{BB962C8B-B14F-4D97-AF65-F5344CB8AC3E}">
        <p14:creationId xmlns:p14="http://schemas.microsoft.com/office/powerpoint/2010/main" val="3272182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BCD88740-2B94-4F6C-7E8C-B0C67BD36BCF}"/>
              </a:ext>
            </a:extLst>
          </p:cNvPr>
          <p:cNvSpPr>
            <a:spLocks noGrp="1"/>
          </p:cNvSpPr>
          <p:nvPr>
            <p:ph idx="1"/>
          </p:nvPr>
        </p:nvSpPr>
        <p:spPr>
          <a:xfrm>
            <a:off x="298779" y="171934"/>
            <a:ext cx="587629" cy="324850"/>
          </a:xfrm>
        </p:spPr>
        <p:txBody>
          <a:bodyPr>
            <a:normAutofit fontScale="70000" lnSpcReduction="20000"/>
          </a:bodyPr>
          <a:lstStyle/>
          <a:p>
            <a:pPr marL="0" indent="0">
              <a:buNone/>
            </a:pPr>
            <a:r>
              <a:rPr lang="it-IT" dirty="0"/>
              <a:t> </a:t>
            </a:r>
          </a:p>
        </p:txBody>
      </p:sp>
      <p:sp>
        <p:nvSpPr>
          <p:cNvPr id="10" name="Titolo 9">
            <a:extLst>
              <a:ext uri="{FF2B5EF4-FFF2-40B4-BE49-F238E27FC236}">
                <a16:creationId xmlns:a16="http://schemas.microsoft.com/office/drawing/2014/main" id="{6317EF47-077C-B948-830A-21C9256FC746}"/>
              </a:ext>
            </a:extLst>
          </p:cNvPr>
          <p:cNvSpPr>
            <a:spLocks noGrp="1"/>
          </p:cNvSpPr>
          <p:nvPr>
            <p:ph type="title"/>
          </p:nvPr>
        </p:nvSpPr>
        <p:spPr/>
        <p:txBody>
          <a:bodyPr/>
          <a:lstStyle/>
          <a:p>
            <a:r>
              <a:rPr lang="it-IT" dirty="0"/>
              <a:t> </a:t>
            </a:r>
          </a:p>
        </p:txBody>
      </p:sp>
      <p:sp>
        <p:nvSpPr>
          <p:cNvPr id="4" name="CasellaDiTesto 3">
            <a:extLst>
              <a:ext uri="{FF2B5EF4-FFF2-40B4-BE49-F238E27FC236}">
                <a16:creationId xmlns:a16="http://schemas.microsoft.com/office/drawing/2014/main" id="{EE4D38AD-5F4A-DCB0-EF65-1659E03C2ED0}"/>
              </a:ext>
            </a:extLst>
          </p:cNvPr>
          <p:cNvSpPr txBox="1"/>
          <p:nvPr/>
        </p:nvSpPr>
        <p:spPr>
          <a:xfrm>
            <a:off x="4279286" y="73463"/>
            <a:ext cx="7912714" cy="423321"/>
          </a:xfrm>
          <a:prstGeom prst="rect">
            <a:avLst/>
          </a:prstGeom>
          <a:noFill/>
        </p:spPr>
        <p:txBody>
          <a:bodyPr wrap="square">
            <a:spAutoFit/>
          </a:bodyPr>
          <a:lstStyle/>
          <a:p>
            <a:pPr algn="just">
              <a:lnSpc>
                <a:spcPts val="2800"/>
              </a:lnSpc>
              <a:spcBef>
                <a:spcPts val="1200"/>
              </a:spcBef>
            </a:pPr>
            <a:r>
              <a:rPr lang="it-IT" b="1" dirty="0">
                <a:solidFill>
                  <a:srgbClr val="000099"/>
                </a:solidFill>
                <a:latin typeface="Georgia Pro" panose="02040502050405020303" pitchFamily="18" charset="0"/>
              </a:rPr>
              <a:t>Un po’ di casistica</a:t>
            </a:r>
            <a:endParaRPr lang="it-IT" b="1" dirty="0">
              <a:solidFill>
                <a:srgbClr val="C00000"/>
              </a:solidFill>
              <a:latin typeface="Georgia Pro" panose="02040502050405020303" pitchFamily="18" charset="0"/>
            </a:endParaRPr>
          </a:p>
        </p:txBody>
      </p:sp>
      <p:sp>
        <p:nvSpPr>
          <p:cNvPr id="9" name="Segnaposto numero diapositiva 4">
            <a:extLst>
              <a:ext uri="{FF2B5EF4-FFF2-40B4-BE49-F238E27FC236}">
                <a16:creationId xmlns:a16="http://schemas.microsoft.com/office/drawing/2014/main" id="{C3FD1E9E-7AE6-ED07-DD9C-E1EC8AD85A39}"/>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34</a:t>
            </a:fld>
            <a:endParaRPr lang="it-IT" dirty="0">
              <a:solidFill>
                <a:srgbClr val="156013"/>
              </a:solidFill>
            </a:endParaRPr>
          </a:p>
        </p:txBody>
      </p:sp>
      <p:sp>
        <p:nvSpPr>
          <p:cNvPr id="5" name="CasellaDiTesto 4">
            <a:extLst>
              <a:ext uri="{FF2B5EF4-FFF2-40B4-BE49-F238E27FC236}">
                <a16:creationId xmlns:a16="http://schemas.microsoft.com/office/drawing/2014/main" id="{74E44A74-E672-9EE8-1515-6C9D548F3755}"/>
              </a:ext>
            </a:extLst>
          </p:cNvPr>
          <p:cNvSpPr txBox="1"/>
          <p:nvPr/>
        </p:nvSpPr>
        <p:spPr>
          <a:xfrm>
            <a:off x="838200" y="1690687"/>
            <a:ext cx="10896600" cy="2544094"/>
          </a:xfrm>
          <a:prstGeom prst="rect">
            <a:avLst/>
          </a:prstGeom>
          <a:noFill/>
        </p:spPr>
        <p:txBody>
          <a:bodyPr wrap="square">
            <a:spAutoFit/>
          </a:bodyPr>
          <a:lstStyle/>
          <a:p>
            <a:pPr marL="0" indent="0">
              <a:lnSpc>
                <a:spcPct val="150000"/>
              </a:lnSpc>
              <a:buNone/>
            </a:pPr>
            <a:r>
              <a:rPr lang="it-IT" b="1" i="1" u="sng" dirty="0">
                <a:latin typeface="Georgia Pro" panose="02040502050405020303" pitchFamily="18" charset="0"/>
              </a:rPr>
              <a:t>Chi deve avere i requisiti</a:t>
            </a:r>
            <a:r>
              <a:rPr lang="it-IT" b="1" i="1" dirty="0">
                <a:latin typeface="Georgia Pro" panose="02040502050405020303" pitchFamily="18" charset="0"/>
              </a:rPr>
              <a:t> </a:t>
            </a:r>
            <a:r>
              <a:rPr lang="it-IT" dirty="0">
                <a:latin typeface="Georgia Pro" panose="02040502050405020303" pitchFamily="18" charset="0"/>
              </a:rPr>
              <a:t>(casi particolari)</a:t>
            </a:r>
          </a:p>
          <a:p>
            <a:pPr lvl="0">
              <a:lnSpc>
                <a:spcPct val="150000"/>
              </a:lnSpc>
            </a:pPr>
            <a:r>
              <a:rPr lang="it-IT" b="1" dirty="0">
                <a:latin typeface="Georgia Pro" panose="02040502050405020303" pitchFamily="18" charset="0"/>
              </a:rPr>
              <a:t>Socio di maggioranza </a:t>
            </a:r>
            <a:r>
              <a:rPr lang="it-IT" dirty="0">
                <a:latin typeface="Georgia Pro" panose="02040502050405020303" pitchFamily="18" charset="0"/>
              </a:rPr>
              <a:t>(ossia</a:t>
            </a:r>
            <a:r>
              <a:rPr lang="it-IT" b="1" dirty="0">
                <a:latin typeface="Georgia Pro" panose="02040502050405020303" pitchFamily="18" charset="0"/>
              </a:rPr>
              <a:t> </a:t>
            </a:r>
            <a:r>
              <a:rPr lang="it-IT" dirty="0">
                <a:latin typeface="Georgia Pro" panose="02040502050405020303" pitchFamily="18" charset="0"/>
              </a:rPr>
              <a:t>due soci al 50% oppure due soci al 33,33 e uno al 33,34 - </a:t>
            </a:r>
            <a:r>
              <a:rPr lang="it-IT" dirty="0">
                <a:latin typeface="Georgia Pro" panose="02040502050405020303" pitchFamily="18" charset="0"/>
                <a:hlinkClick r:id="rId2"/>
              </a:rPr>
              <a:t>AP 24 del 2013</a:t>
            </a:r>
            <a:r>
              <a:rPr lang="it-IT" dirty="0">
                <a:latin typeface="Georgia Pro" panose="02040502050405020303" pitchFamily="18" charset="0"/>
              </a:rPr>
              <a:t>)</a:t>
            </a:r>
          </a:p>
          <a:p>
            <a:pPr>
              <a:lnSpc>
                <a:spcPct val="150000"/>
              </a:lnSpc>
            </a:pPr>
            <a:r>
              <a:rPr lang="it-IT" b="1" dirty="0">
                <a:latin typeface="Georgia Pro" panose="02040502050405020303" pitchFamily="18" charset="0"/>
              </a:rPr>
              <a:t>“Socio sovrano” </a:t>
            </a:r>
            <a:r>
              <a:rPr lang="it-IT" dirty="0">
                <a:latin typeface="Georgia Pro" panose="02040502050405020303" pitchFamily="18" charset="0"/>
              </a:rPr>
              <a:t>(CdS </a:t>
            </a:r>
            <a:r>
              <a:rPr lang="it-IT" u="sng" dirty="0">
                <a:latin typeface="Georgia Pro" panose="02040502050405020303" pitchFamily="18" charset="0"/>
                <a:hlinkClick r:id="rId3"/>
              </a:rPr>
              <a:t>n. 7471 del 2020</a:t>
            </a:r>
            <a:r>
              <a:rPr lang="it-IT" dirty="0">
                <a:latin typeface="Georgia Pro" panose="02040502050405020303" pitchFamily="18" charset="0"/>
              </a:rPr>
              <a:t>)</a:t>
            </a:r>
          </a:p>
          <a:p>
            <a:pPr lvl="0">
              <a:lnSpc>
                <a:spcPct val="150000"/>
              </a:lnSpc>
            </a:pPr>
            <a:r>
              <a:rPr lang="it-IT" b="1" dirty="0">
                <a:latin typeface="Georgia Pro" panose="02040502050405020303" pitchFamily="18" charset="0"/>
              </a:rPr>
              <a:t>Socio persona giuridica </a:t>
            </a:r>
            <a:r>
              <a:rPr lang="it-IT" dirty="0">
                <a:latin typeface="Georgia Pro" panose="02040502050405020303" pitchFamily="18" charset="0"/>
              </a:rPr>
              <a:t>(CdS </a:t>
            </a:r>
            <a:r>
              <a:rPr lang="it-IT" u="sng" dirty="0">
                <a:latin typeface="Georgia Pro" panose="02040502050405020303" pitchFamily="18" charset="0"/>
                <a:hlinkClick r:id="rId4"/>
              </a:rPr>
              <a:t>n. 5782 del 2020</a:t>
            </a:r>
            <a:r>
              <a:rPr lang="it-IT" dirty="0">
                <a:latin typeface="Georgia Pro" panose="02040502050405020303" pitchFamily="18" charset="0"/>
              </a:rPr>
              <a:t>)</a:t>
            </a:r>
          </a:p>
          <a:p>
            <a:pPr lvl="0">
              <a:lnSpc>
                <a:spcPct val="150000"/>
              </a:lnSpc>
            </a:pPr>
            <a:r>
              <a:rPr lang="it-IT" b="1" dirty="0">
                <a:latin typeface="Georgia Pro" panose="02040502050405020303" pitchFamily="18" charset="0"/>
              </a:rPr>
              <a:t>Cessionario ramo d’azienda = cessato dalla carica </a:t>
            </a:r>
            <a:r>
              <a:rPr lang="it-IT" dirty="0">
                <a:latin typeface="Georgia Pro" panose="02040502050405020303" pitchFamily="18" charset="0"/>
              </a:rPr>
              <a:t>(</a:t>
            </a:r>
            <a:r>
              <a:rPr lang="it-IT" dirty="0">
                <a:latin typeface="Georgia Pro" panose="02040502050405020303" pitchFamily="18" charset="0"/>
                <a:hlinkClick r:id="rId5"/>
              </a:rPr>
              <a:t>AP 10 del 2012</a:t>
            </a:r>
            <a:r>
              <a:rPr lang="it-IT" dirty="0">
                <a:latin typeface="Georgia Pro" panose="02040502050405020303" pitchFamily="18" charset="0"/>
              </a:rPr>
              <a:t>)</a:t>
            </a:r>
          </a:p>
          <a:p>
            <a:pPr lvl="0">
              <a:lnSpc>
                <a:spcPct val="150000"/>
              </a:lnSpc>
            </a:pPr>
            <a:r>
              <a:rPr lang="it-IT" b="1" dirty="0">
                <a:latin typeface="Georgia Pro" panose="02040502050405020303" pitchFamily="18" charset="0"/>
              </a:rPr>
              <a:t>La teoria del contagio </a:t>
            </a:r>
            <a:r>
              <a:rPr lang="it-IT" dirty="0">
                <a:latin typeface="Georgia Pro" panose="02040502050405020303" pitchFamily="18" charset="0"/>
              </a:rPr>
              <a:t>(</a:t>
            </a:r>
            <a:r>
              <a:rPr lang="it-IT" dirty="0">
                <a:solidFill>
                  <a:srgbClr val="0000CC"/>
                </a:solidFill>
                <a:latin typeface="Book Antiqua" panose="02040602050305030304" pitchFamily="18" charset="0"/>
              </a:rPr>
              <a:t>Cons. Stato </a:t>
            </a:r>
            <a:r>
              <a:rPr lang="it-IT" dirty="0">
                <a:solidFill>
                  <a:srgbClr val="0000CC"/>
                </a:solidFill>
                <a:latin typeface="Book Antiqua" panose="02040602050305030304" pitchFamily="18" charset="0"/>
                <a:hlinkClick r:id="rId6"/>
              </a:rPr>
              <a:t>n. 3507 del 2020</a:t>
            </a:r>
            <a:r>
              <a:rPr lang="en-US" dirty="0">
                <a:latin typeface="Georgia Pro" panose="02040502050405020303" pitchFamily="18" charset="0"/>
              </a:rPr>
              <a:t>)</a:t>
            </a:r>
            <a:endParaRPr lang="it-IT" dirty="0">
              <a:latin typeface="Georgia Pro" panose="02040502050405020303" pitchFamily="18" charset="0"/>
            </a:endParaRPr>
          </a:p>
        </p:txBody>
      </p:sp>
      <p:sp>
        <p:nvSpPr>
          <p:cNvPr id="11" name="CasellaDiTesto 10">
            <a:extLst>
              <a:ext uri="{FF2B5EF4-FFF2-40B4-BE49-F238E27FC236}">
                <a16:creationId xmlns:a16="http://schemas.microsoft.com/office/drawing/2014/main" id="{E23A18CC-8CF3-50EF-3C58-85B88F550471}"/>
              </a:ext>
            </a:extLst>
          </p:cNvPr>
          <p:cNvSpPr txBox="1"/>
          <p:nvPr/>
        </p:nvSpPr>
        <p:spPr>
          <a:xfrm>
            <a:off x="3352800" y="843240"/>
            <a:ext cx="6096000" cy="369332"/>
          </a:xfrm>
          <a:prstGeom prst="rect">
            <a:avLst/>
          </a:prstGeom>
          <a:noFill/>
        </p:spPr>
        <p:txBody>
          <a:bodyPr wrap="square">
            <a:spAutoFit/>
          </a:bodyPr>
          <a:lstStyle/>
          <a:p>
            <a:r>
              <a:rPr lang="it-IT" b="1" dirty="0">
                <a:latin typeface="Georgia Pro" panose="02040502050405020303" pitchFamily="18" charset="0"/>
              </a:rPr>
              <a:t>SUI REQUISITI DI PARTECIPAZIONE</a:t>
            </a:r>
            <a:endParaRPr lang="it-IT" dirty="0">
              <a:latin typeface="Georgia Pro" panose="02040502050405020303" pitchFamily="18" charset="0"/>
            </a:endParaRPr>
          </a:p>
        </p:txBody>
      </p:sp>
      <p:sp>
        <p:nvSpPr>
          <p:cNvPr id="15" name="CasellaDiTesto 14">
            <a:extLst>
              <a:ext uri="{FF2B5EF4-FFF2-40B4-BE49-F238E27FC236}">
                <a16:creationId xmlns:a16="http://schemas.microsoft.com/office/drawing/2014/main" id="{9229C99D-B4C1-1004-5EA9-270B3FF77F5E}"/>
              </a:ext>
            </a:extLst>
          </p:cNvPr>
          <p:cNvSpPr txBox="1"/>
          <p:nvPr/>
        </p:nvSpPr>
        <p:spPr>
          <a:xfrm>
            <a:off x="838200" y="4631070"/>
            <a:ext cx="9784976" cy="1200329"/>
          </a:xfrm>
          <a:prstGeom prst="rect">
            <a:avLst/>
          </a:prstGeom>
          <a:noFill/>
        </p:spPr>
        <p:txBody>
          <a:bodyPr wrap="square">
            <a:spAutoFit/>
          </a:bodyPr>
          <a:lstStyle/>
          <a:p>
            <a:pPr marL="0" indent="0">
              <a:buNone/>
            </a:pPr>
            <a:r>
              <a:rPr lang="it-IT" b="1" i="1" u="sng" dirty="0">
                <a:latin typeface="Georgia Pro" panose="02040502050405020303" pitchFamily="18" charset="0"/>
              </a:rPr>
              <a:t>Lettere c</a:t>
            </a:r>
            <a:r>
              <a:rPr lang="it-IT" b="1" dirty="0">
                <a:latin typeface="Georgia Pro" panose="02040502050405020303" pitchFamily="18" charset="0"/>
              </a:rPr>
              <a:t> dell’art. 80 comma 5 </a:t>
            </a:r>
            <a:r>
              <a:rPr lang="it-IT" dirty="0">
                <a:latin typeface="Georgia Pro" panose="02040502050405020303" pitchFamily="18" charset="0"/>
              </a:rPr>
              <a:t>(casi particolari)</a:t>
            </a:r>
          </a:p>
          <a:p>
            <a:pPr marL="0" indent="0">
              <a:buNone/>
            </a:pPr>
            <a:endParaRPr lang="it-IT" u="sng" dirty="0">
              <a:latin typeface="Georgia Pro" panose="02040502050405020303" pitchFamily="18" charset="0"/>
            </a:endParaRPr>
          </a:p>
          <a:p>
            <a:pPr lvl="0"/>
            <a:r>
              <a:rPr lang="it-IT" b="1" dirty="0">
                <a:latin typeface="Georgia Pro" panose="02040502050405020303" pitchFamily="18" charset="0"/>
              </a:rPr>
              <a:t>Transazione</a:t>
            </a:r>
            <a:r>
              <a:rPr lang="it-IT" dirty="0">
                <a:latin typeface="Georgia Pro" panose="02040502050405020303" pitchFamily="18" charset="0"/>
              </a:rPr>
              <a:t> (CdS n. 3628 del 2018)</a:t>
            </a:r>
          </a:p>
          <a:p>
            <a:pPr lvl="0"/>
            <a:r>
              <a:rPr lang="it-IT" b="1" dirty="0">
                <a:latin typeface="Georgia Pro" panose="02040502050405020303" pitchFamily="18" charset="0"/>
              </a:rPr>
              <a:t>Risoluzione</a:t>
            </a:r>
            <a:r>
              <a:rPr lang="it-IT" dirty="0">
                <a:latin typeface="Georgia Pro" panose="02040502050405020303" pitchFamily="18" charset="0"/>
              </a:rPr>
              <a:t> (CdS </a:t>
            </a:r>
            <a:r>
              <a:rPr lang="it-IT" u="sng" dirty="0">
                <a:latin typeface="Georgia Pro" panose="02040502050405020303" pitchFamily="18" charset="0"/>
                <a:hlinkClick r:id="rId7"/>
              </a:rPr>
              <a:t>n. 773 del 2020</a:t>
            </a:r>
            <a:r>
              <a:rPr lang="it-IT" dirty="0">
                <a:latin typeface="Georgia Pro" panose="02040502050405020303" pitchFamily="18" charset="0"/>
              </a:rPr>
              <a:t>)</a:t>
            </a:r>
          </a:p>
        </p:txBody>
      </p:sp>
    </p:spTree>
    <p:extLst>
      <p:ext uri="{BB962C8B-B14F-4D97-AF65-F5344CB8AC3E}">
        <p14:creationId xmlns:p14="http://schemas.microsoft.com/office/powerpoint/2010/main" val="3921378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66B78F-A490-4A7D-B41E-1E8533C5FE92}"/>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1CEBD975-38D5-4EE1-8349-A1C9E2C14441}"/>
              </a:ext>
            </a:extLst>
          </p:cNvPr>
          <p:cNvSpPr>
            <a:spLocks noGrp="1"/>
          </p:cNvSpPr>
          <p:nvPr>
            <p:ph idx="1"/>
          </p:nvPr>
        </p:nvSpPr>
        <p:spPr>
          <a:xfrm>
            <a:off x="166725" y="1180914"/>
            <a:ext cx="11645153" cy="5636336"/>
          </a:xfrm>
        </p:spPr>
        <p:txBody>
          <a:bodyPr>
            <a:noAutofit/>
          </a:bodyPr>
          <a:lstStyle/>
          <a:p>
            <a:pPr marL="171450" indent="-171450" defTabSz="685800">
              <a:spcBef>
                <a:spcPts val="750"/>
              </a:spcBef>
              <a:buClr>
                <a:srgbClr val="707173"/>
              </a:buClr>
              <a:buSzPct val="120000"/>
              <a:defRPr/>
            </a:pPr>
            <a:r>
              <a:rPr lang="it-IT" sz="1600" b="1" dirty="0">
                <a:solidFill>
                  <a:srgbClr val="D60093"/>
                </a:solidFill>
                <a:latin typeface="Georgia Pro" panose="02040502050405020303" pitchFamily="18" charset="0"/>
              </a:rPr>
              <a:t>Cessionario ramo d’azienda = cessato dalla carica (</a:t>
            </a:r>
            <a:r>
              <a:rPr lang="it-IT" sz="1600" b="1" dirty="0">
                <a:solidFill>
                  <a:srgbClr val="D60093"/>
                </a:solidFill>
                <a:latin typeface="Georgia Pro" panose="02040502050405020303" pitchFamily="18" charset="0"/>
                <a:hlinkClick r:id="rId2">
                  <a:extLst>
                    <a:ext uri="{A12FA001-AC4F-418D-AE19-62706E023703}">
                      <ahyp:hlinkClr xmlns:ahyp="http://schemas.microsoft.com/office/drawing/2018/hyperlinkcolor" val="tx"/>
                    </a:ext>
                  </a:extLst>
                </a:hlinkClick>
              </a:rPr>
              <a:t>AP 10 del 4 maggio 2012</a:t>
            </a:r>
            <a:r>
              <a:rPr lang="it-IT" sz="1600" b="1" dirty="0">
                <a:solidFill>
                  <a:srgbClr val="D60093"/>
                </a:solidFill>
                <a:latin typeface="Georgia Pro" panose="02040502050405020303" pitchFamily="18" charset="0"/>
              </a:rPr>
              <a:t>)</a:t>
            </a:r>
          </a:p>
          <a:p>
            <a:pPr marL="0" indent="0" algn="just" defTabSz="685800">
              <a:lnSpc>
                <a:spcPts val="2300"/>
              </a:lnSpc>
              <a:spcBef>
                <a:spcPts val="750"/>
              </a:spcBef>
              <a:buClr>
                <a:srgbClr val="707173"/>
              </a:buClr>
              <a:buSzPct val="120000"/>
              <a:buNone/>
              <a:defRPr/>
            </a:pPr>
            <a:r>
              <a:rPr lang="it-IT" sz="1600" dirty="0">
                <a:solidFill>
                  <a:srgbClr val="D60093"/>
                </a:solidFill>
                <a:latin typeface="Georgia Pro" panose="02040502050405020303" pitchFamily="18" charset="0"/>
              </a:rPr>
              <a:t>La dichiarazione circa l’insussistenza di sentenze di condanna passate in giudicato (o di decreti penali di condanna irrevocabili, o di sentenze di applicazione della pena su richiesta) per determinati reati nei confronti di amministratori e direttori tecnici, va resa, a pena di esclusione, </a:t>
            </a:r>
            <a:r>
              <a:rPr lang="it-IT" sz="1600" dirty="0">
                <a:solidFill>
                  <a:srgbClr val="D60093"/>
                </a:solidFill>
                <a:highlight>
                  <a:srgbClr val="FFFF00"/>
                </a:highlight>
                <a:latin typeface="Georgia Pro" panose="02040502050405020303" pitchFamily="18" charset="0"/>
              </a:rPr>
              <a:t>in caso di cessione d’azienda in favore del concorrente nell’anno anteriore al bando anche con riferimento agli amministratori ed ai direttori tecnici che hanno operato presso la impresa cedente nell’ultimo anno</a:t>
            </a:r>
            <a:endParaRPr lang="it-IT" sz="1600" dirty="0">
              <a:solidFill>
                <a:srgbClr val="DA48AE"/>
              </a:solidFill>
              <a:highlight>
                <a:srgbClr val="FFFF00"/>
              </a:highlight>
              <a:latin typeface="Georgia Pro" panose="02040502050405020303" pitchFamily="18" charset="0"/>
            </a:endParaRPr>
          </a:p>
          <a:p>
            <a:pPr marL="0" indent="0" algn="just" defTabSz="685800">
              <a:spcBef>
                <a:spcPts val="750"/>
              </a:spcBef>
              <a:buClr>
                <a:srgbClr val="707173"/>
              </a:buClr>
              <a:buSzPct val="120000"/>
              <a:buNone/>
              <a:defRPr/>
            </a:pPr>
            <a:endParaRPr lang="it-IT" sz="3200" dirty="0">
              <a:solidFill>
                <a:srgbClr val="DA48AE"/>
              </a:solidFill>
              <a:highlight>
                <a:srgbClr val="FFFF00"/>
              </a:highlight>
              <a:latin typeface="Georgia Pro" panose="02040502050405020303" pitchFamily="18" charset="0"/>
            </a:endParaRPr>
          </a:p>
          <a:p>
            <a:pPr marL="171450" indent="-171450" algn="just" defTabSz="685800">
              <a:spcBef>
                <a:spcPts val="750"/>
              </a:spcBef>
              <a:buClr>
                <a:srgbClr val="707173"/>
              </a:buClr>
              <a:buSzPct val="120000"/>
              <a:defRPr/>
            </a:pPr>
            <a:r>
              <a:rPr lang="it-IT" sz="1700" b="1" dirty="0">
                <a:solidFill>
                  <a:srgbClr val="000099"/>
                </a:solidFill>
                <a:latin typeface="Georgia Pro" panose="02040502050405020303" pitchFamily="18" charset="0"/>
              </a:rPr>
              <a:t>Socio di maggioranza (</a:t>
            </a:r>
            <a:r>
              <a:rPr lang="it-IT" sz="1700" b="1" dirty="0">
                <a:solidFill>
                  <a:srgbClr val="000099"/>
                </a:solidFill>
                <a:latin typeface="Georgia Pro" panose="02040502050405020303" pitchFamily="18" charset="0"/>
                <a:hlinkClick r:id="rId3">
                  <a:extLst>
                    <a:ext uri="{A12FA001-AC4F-418D-AE19-62706E023703}">
                      <ahyp:hlinkClr xmlns:ahyp="http://schemas.microsoft.com/office/drawing/2018/hyperlinkcolor" val="tx"/>
                    </a:ext>
                  </a:extLst>
                </a:hlinkClick>
              </a:rPr>
              <a:t>AP 24 del 6.11. 2013</a:t>
            </a:r>
            <a:r>
              <a:rPr lang="it-IT" sz="1700" b="1" dirty="0">
                <a:solidFill>
                  <a:srgbClr val="000099"/>
                </a:solidFill>
                <a:latin typeface="Georgia Pro" panose="02040502050405020303" pitchFamily="18" charset="0"/>
              </a:rPr>
              <a:t>) (due soci al 50% oppure due al 33,33 e uno al 33,34)</a:t>
            </a:r>
          </a:p>
          <a:p>
            <a:pPr marL="0" indent="0" algn="just">
              <a:lnSpc>
                <a:spcPts val="2300"/>
              </a:lnSpc>
              <a:spcBef>
                <a:spcPts val="600"/>
              </a:spcBef>
              <a:buNone/>
            </a:pPr>
            <a:r>
              <a:rPr lang="it-IT" sz="1600" dirty="0">
                <a:solidFill>
                  <a:srgbClr val="000099"/>
                </a:solidFill>
                <a:latin typeface="Georgia Pro" panose="02040502050405020303" pitchFamily="18" charset="0"/>
              </a:rPr>
              <a:t>"socio di maggioranza" va riferito - oltre che al socio titolare di più del 50% del capitale sociale - </a:t>
            </a:r>
            <a:r>
              <a:rPr lang="it-IT" sz="1600" dirty="0">
                <a:solidFill>
                  <a:srgbClr val="000099"/>
                </a:solidFill>
                <a:highlight>
                  <a:srgbClr val="FFFF00"/>
                </a:highlight>
                <a:latin typeface="Georgia Pro" panose="02040502050405020303" pitchFamily="18" charset="0"/>
              </a:rPr>
              <a:t>anche ai 2 soci titolari ciascuno del 50% del capitale o, se i soci sono 3, </a:t>
            </a:r>
            <a:r>
              <a:rPr lang="it-IT" sz="1600" b="1" dirty="0">
                <a:solidFill>
                  <a:srgbClr val="000099"/>
                </a:solidFill>
                <a:highlight>
                  <a:srgbClr val="FFFF00"/>
                </a:highlight>
                <a:latin typeface="Georgia Pro" panose="02040502050405020303" pitchFamily="18" charset="0"/>
              </a:rPr>
              <a:t>al socio titolare del 50%</a:t>
            </a:r>
          </a:p>
          <a:p>
            <a:pPr marL="0" indent="0" algn="just">
              <a:lnSpc>
                <a:spcPts val="2300"/>
              </a:lnSpc>
              <a:spcBef>
                <a:spcPts val="600"/>
              </a:spcBef>
              <a:buNone/>
            </a:pPr>
            <a:r>
              <a:rPr lang="it-IT" sz="1600" b="1" u="sng" dirty="0">
                <a:solidFill>
                  <a:srgbClr val="000099"/>
                </a:solidFill>
                <a:highlight>
                  <a:srgbClr val="FFFF00"/>
                </a:highlight>
                <a:latin typeface="Georgia Pro" panose="02040502050405020303" pitchFamily="18" charset="0"/>
              </a:rPr>
              <a:t>Un socio</a:t>
            </a:r>
            <a:r>
              <a:rPr lang="it-IT" sz="1600" b="1" dirty="0">
                <a:solidFill>
                  <a:srgbClr val="000099"/>
                </a:solidFill>
                <a:highlight>
                  <a:srgbClr val="FFFF00"/>
                </a:highlight>
                <a:latin typeface="Georgia Pro" panose="02040502050405020303" pitchFamily="18" charset="0"/>
              </a:rPr>
              <a:t> </a:t>
            </a:r>
            <a:r>
              <a:rPr lang="it-IT" sz="1600" dirty="0">
                <a:solidFill>
                  <a:srgbClr val="000099"/>
                </a:solidFill>
                <a:latin typeface="Georgia Pro" panose="02040502050405020303" pitchFamily="18" charset="0"/>
              </a:rPr>
              <a:t>ha un tale potere quando per adottare le decisioni </a:t>
            </a:r>
            <a:r>
              <a:rPr lang="it-IT" sz="1600" dirty="0">
                <a:solidFill>
                  <a:srgbClr val="000099"/>
                </a:solidFill>
                <a:highlight>
                  <a:srgbClr val="FFFF00"/>
                </a:highlight>
                <a:latin typeface="Georgia Pro" panose="02040502050405020303" pitchFamily="18" charset="0"/>
              </a:rPr>
              <a:t>non si può prescindere dal suo apporto</a:t>
            </a:r>
            <a:r>
              <a:rPr lang="it-IT" sz="1600" dirty="0">
                <a:solidFill>
                  <a:srgbClr val="000099"/>
                </a:solidFill>
                <a:latin typeface="Georgia Pro" panose="02040502050405020303" pitchFamily="18" charset="0"/>
              </a:rPr>
              <a:t>, assumendo di conseguenza questo potere efficacia determinante non soltanto in negativo, in funzione di veto, ma anche in positivo, in funzione di codeterminazione, poiché il socio che ha il potere di interdire l’adozione di una decisione è anche quello che deve concorrere perché sia adottata. </a:t>
            </a:r>
            <a:r>
              <a:rPr lang="it-IT" sz="1600" dirty="0">
                <a:solidFill>
                  <a:srgbClr val="000099"/>
                </a:solidFill>
                <a:highlight>
                  <a:srgbClr val="FFFF00"/>
                </a:highlight>
                <a:latin typeface="Georgia Pro" panose="02040502050405020303" pitchFamily="18" charset="0"/>
              </a:rPr>
              <a:t>Questa situazione si riscontra nel caso di due soci al 50% poiché nessuna decisione può essere presa se uno dei due è contrario mentre entrambi devono concordare su ciascuna decisione. </a:t>
            </a:r>
          </a:p>
        </p:txBody>
      </p:sp>
      <p:sp>
        <p:nvSpPr>
          <p:cNvPr id="9" name="Segnaposto numero diapositiva 1">
            <a:extLst>
              <a:ext uri="{FF2B5EF4-FFF2-40B4-BE49-F238E27FC236}">
                <a16:creationId xmlns:a16="http://schemas.microsoft.com/office/drawing/2014/main" id="{364D228C-179A-164F-8137-521D30FC6DAB}"/>
              </a:ext>
            </a:extLst>
          </p:cNvPr>
          <p:cNvSpPr txBox="1">
            <a:spLocks/>
          </p:cNvSpPr>
          <p:nvPr/>
        </p:nvSpPr>
        <p:spPr>
          <a:xfrm>
            <a:off x="11499178" y="6452125"/>
            <a:ext cx="625401" cy="365125"/>
          </a:xfrm>
          <a:prstGeom prst="rect">
            <a:avLst/>
          </a:prstGeom>
        </p:spPr>
        <p:txBody>
          <a:bodyPr vert="horz" wrap="square" lIns="91440" tIns="45720" rIns="91440" bIns="45720" numCol="1" anchor="b" anchorCtr="0" compatLnSpc="1">
            <a:prstTxWarp prst="textNoShape">
              <a:avLst/>
            </a:prstTxWarp>
          </a:bodyPr>
          <a:lstStyle>
            <a:defPPr>
              <a:defRPr lang="it-IT"/>
            </a:defPPr>
            <a:lvl1pPr algn="r" rtl="0" fontAlgn="base">
              <a:spcBef>
                <a:spcPct val="0"/>
              </a:spcBef>
              <a:spcAft>
                <a:spcPct val="0"/>
              </a:spcAft>
              <a:defRPr sz="1000" kern="1200">
                <a:solidFill>
                  <a:schemeClr val="tx1"/>
                </a:solidFill>
                <a:latin typeface="Georgia" pitchFamily="18" charset="0"/>
                <a:ea typeface="MS PGothic" pitchFamily="34" charset="-128"/>
                <a:cs typeface="+mn-cs"/>
              </a:defRPr>
            </a:lvl1pPr>
            <a:lvl2pPr marL="457200" algn="ctr" rtl="0" fontAlgn="base">
              <a:spcBef>
                <a:spcPct val="0"/>
              </a:spcBef>
              <a:spcAft>
                <a:spcPct val="0"/>
              </a:spcAft>
              <a:defRPr sz="1200" kern="1200">
                <a:solidFill>
                  <a:schemeClr val="tx1"/>
                </a:solidFill>
                <a:latin typeface="Georgia" pitchFamily="18" charset="0"/>
                <a:ea typeface="MS PGothic" pitchFamily="34" charset="-128"/>
                <a:cs typeface="+mn-cs"/>
              </a:defRPr>
            </a:lvl2pPr>
            <a:lvl3pPr marL="914400" algn="ctr" rtl="0" fontAlgn="base">
              <a:spcBef>
                <a:spcPct val="0"/>
              </a:spcBef>
              <a:spcAft>
                <a:spcPct val="0"/>
              </a:spcAft>
              <a:defRPr sz="1200" kern="1200">
                <a:solidFill>
                  <a:schemeClr val="tx1"/>
                </a:solidFill>
                <a:latin typeface="Georgia" pitchFamily="18" charset="0"/>
                <a:ea typeface="MS PGothic" pitchFamily="34" charset="-128"/>
                <a:cs typeface="+mn-cs"/>
              </a:defRPr>
            </a:lvl3pPr>
            <a:lvl4pPr marL="1371600" algn="ctr" rtl="0" fontAlgn="base">
              <a:spcBef>
                <a:spcPct val="0"/>
              </a:spcBef>
              <a:spcAft>
                <a:spcPct val="0"/>
              </a:spcAft>
              <a:defRPr sz="1200" kern="1200">
                <a:solidFill>
                  <a:schemeClr val="tx1"/>
                </a:solidFill>
                <a:latin typeface="Georgia" pitchFamily="18" charset="0"/>
                <a:ea typeface="MS PGothic" pitchFamily="34" charset="-128"/>
                <a:cs typeface="+mn-cs"/>
              </a:defRPr>
            </a:lvl4pPr>
            <a:lvl5pPr marL="1828800" algn="ctr" rtl="0" fontAlgn="base">
              <a:spcBef>
                <a:spcPct val="0"/>
              </a:spcBef>
              <a:spcAft>
                <a:spcPct val="0"/>
              </a:spcAft>
              <a:defRPr sz="1200" kern="1200">
                <a:solidFill>
                  <a:schemeClr val="tx1"/>
                </a:solidFill>
                <a:latin typeface="Georgia" pitchFamily="18" charset="0"/>
                <a:ea typeface="MS PGothic" pitchFamily="34" charset="-128"/>
                <a:cs typeface="+mn-cs"/>
              </a:defRPr>
            </a:lvl5pPr>
            <a:lvl6pPr marL="2286000" algn="l" defTabSz="914400" rtl="0" eaLnBrk="1" latinLnBrk="0" hangingPunct="1">
              <a:defRPr sz="1200" kern="1200">
                <a:solidFill>
                  <a:schemeClr val="tx1"/>
                </a:solidFill>
                <a:latin typeface="Georgia" pitchFamily="18" charset="0"/>
                <a:ea typeface="MS PGothic" pitchFamily="34" charset="-128"/>
                <a:cs typeface="+mn-cs"/>
              </a:defRPr>
            </a:lvl6pPr>
            <a:lvl7pPr marL="2743200" algn="l" defTabSz="914400" rtl="0" eaLnBrk="1" latinLnBrk="0" hangingPunct="1">
              <a:defRPr sz="1200" kern="1200">
                <a:solidFill>
                  <a:schemeClr val="tx1"/>
                </a:solidFill>
                <a:latin typeface="Georgia" pitchFamily="18" charset="0"/>
                <a:ea typeface="MS PGothic" pitchFamily="34" charset="-128"/>
                <a:cs typeface="+mn-cs"/>
              </a:defRPr>
            </a:lvl7pPr>
            <a:lvl8pPr marL="3200400" algn="l" defTabSz="914400" rtl="0" eaLnBrk="1" latinLnBrk="0" hangingPunct="1">
              <a:defRPr sz="1200" kern="1200">
                <a:solidFill>
                  <a:schemeClr val="tx1"/>
                </a:solidFill>
                <a:latin typeface="Georgia" pitchFamily="18" charset="0"/>
                <a:ea typeface="MS PGothic" pitchFamily="34" charset="-128"/>
                <a:cs typeface="+mn-cs"/>
              </a:defRPr>
            </a:lvl8pPr>
            <a:lvl9pPr marL="3657600" algn="l" defTabSz="914400" rtl="0" eaLnBrk="1" latinLnBrk="0" hangingPunct="1">
              <a:defRPr sz="1200" kern="1200">
                <a:solidFill>
                  <a:schemeClr val="tx1"/>
                </a:solidFill>
                <a:latin typeface="Georgia" pitchFamily="18" charset="0"/>
                <a:ea typeface="MS PGothic" pitchFamily="34" charset="-128"/>
                <a:cs typeface="+mn-cs"/>
              </a:defRPr>
            </a:lvl9pPr>
          </a:lstStyle>
          <a:p>
            <a:fld id="{6C7964B6-560F-464B-91AD-4372FF486582}" type="slidenum">
              <a:rPr lang="it-IT"/>
              <a:pPr/>
              <a:t>35</a:t>
            </a:fld>
            <a:endParaRPr lang="it-IT" dirty="0"/>
          </a:p>
        </p:txBody>
      </p:sp>
    </p:spTree>
    <p:extLst>
      <p:ext uri="{BB962C8B-B14F-4D97-AF65-F5344CB8AC3E}">
        <p14:creationId xmlns:p14="http://schemas.microsoft.com/office/powerpoint/2010/main" val="4086976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66B78F-A490-4A7D-B41E-1E8533C5FE92}"/>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1CEBD975-38D5-4EE1-8349-A1C9E2C14441}"/>
              </a:ext>
            </a:extLst>
          </p:cNvPr>
          <p:cNvSpPr>
            <a:spLocks noGrp="1"/>
          </p:cNvSpPr>
          <p:nvPr>
            <p:ph idx="1"/>
          </p:nvPr>
        </p:nvSpPr>
        <p:spPr>
          <a:xfrm>
            <a:off x="295835" y="802760"/>
            <a:ext cx="11600329" cy="5252479"/>
          </a:xfrm>
        </p:spPr>
        <p:txBody>
          <a:bodyPr>
            <a:noAutofit/>
          </a:bodyPr>
          <a:lstStyle/>
          <a:p>
            <a:pPr marL="171450" indent="-171450" defTabSz="685800">
              <a:spcBef>
                <a:spcPts val="1800"/>
              </a:spcBef>
              <a:buClr>
                <a:srgbClr val="707173"/>
              </a:buClr>
              <a:buSzPct val="120000"/>
              <a:defRPr/>
            </a:pPr>
            <a:r>
              <a:rPr lang="it-IT" sz="2000" b="1" dirty="0">
                <a:solidFill>
                  <a:srgbClr val="0000CC"/>
                </a:solidFill>
                <a:latin typeface="Georgia Pro" panose="02040502050405020303" pitchFamily="18" charset="0"/>
              </a:rPr>
              <a:t>Socio persona giuridica (CdS Sez. V </a:t>
            </a:r>
            <a:r>
              <a:rPr lang="it-IT" sz="2000" b="1" u="sng" dirty="0">
                <a:solidFill>
                  <a:srgbClr val="0000CC"/>
                </a:solidFill>
                <a:latin typeface="Georgia Pro" panose="02040502050405020303" pitchFamily="18" charset="0"/>
                <a:hlinkClick r:id="rId2">
                  <a:extLst>
                    <a:ext uri="{A12FA001-AC4F-418D-AE19-62706E023703}">
                      <ahyp:hlinkClr xmlns:ahyp="http://schemas.microsoft.com/office/drawing/2018/hyperlinkcolor" val="tx"/>
                    </a:ext>
                  </a:extLst>
                </a:hlinkClick>
              </a:rPr>
              <a:t>n. 5782 del 2.10.2020</a:t>
            </a:r>
            <a:r>
              <a:rPr lang="it-IT" sz="2000" b="1" dirty="0">
                <a:solidFill>
                  <a:srgbClr val="0000CC"/>
                </a:solidFill>
                <a:latin typeface="Georgia Pro" panose="02040502050405020303" pitchFamily="18" charset="0"/>
              </a:rPr>
              <a:t>)</a:t>
            </a:r>
          </a:p>
          <a:p>
            <a:pPr marL="0" indent="0" algn="just">
              <a:buNone/>
            </a:pPr>
            <a:r>
              <a:rPr lang="it-IT" sz="1800" b="1" dirty="0">
                <a:solidFill>
                  <a:srgbClr val="FF0000"/>
                </a:solidFill>
                <a:highlight>
                  <a:srgbClr val="FFFF00"/>
                </a:highlight>
                <a:latin typeface="Georgia Pro" panose="02040502050405020303" pitchFamily="18" charset="0"/>
              </a:rPr>
              <a:t>La disposizione dell’art. 80, comma 3, non è riferita o riferibile al socio unico persona giuridica</a:t>
            </a:r>
            <a:r>
              <a:rPr lang="it-IT" sz="1800" dirty="0">
                <a:solidFill>
                  <a:srgbClr val="0000CC"/>
                </a:solidFill>
                <a:highlight>
                  <a:srgbClr val="FFFF00"/>
                </a:highlight>
                <a:latin typeface="Georgia Pro" panose="02040502050405020303" pitchFamily="18" charset="0"/>
              </a:rPr>
              <a:t> </a:t>
            </a:r>
            <a:r>
              <a:rPr lang="it-IT" sz="1800" dirty="0">
                <a:solidFill>
                  <a:srgbClr val="0000CC"/>
                </a:solidFill>
                <a:latin typeface="Georgia Pro" panose="02040502050405020303" pitchFamily="18" charset="0"/>
              </a:rPr>
              <a:t>Tale limitazione è stata ribadita anche dopo l’entrata in vigore dell’art. 80, comma 3, (cfr. Cons. Stato, V, 20 novembre 2019, n. 7922) ed è qui preferita in ragione della lettera della disposizione, da intendersi di stretta interpretazione. … Qualora il socio non rientri nell’ambito soggettivo individuato dal comma 3 dell’art. 80, </a:t>
            </a:r>
            <a:r>
              <a:rPr lang="it-IT" sz="1800" b="1" dirty="0">
                <a:solidFill>
                  <a:srgbClr val="FF0000"/>
                </a:solidFill>
                <a:highlight>
                  <a:srgbClr val="FFFF00"/>
                </a:highlight>
                <a:latin typeface="Georgia Pro" panose="02040502050405020303" pitchFamily="18" charset="0"/>
              </a:rPr>
              <a:t>non è obbligato a rendere alcuna dichiarazione neppure ai fini di cui al comma 5, lett. c) del d.lgs. n. 50/2016 </a:t>
            </a:r>
            <a:r>
              <a:rPr lang="it-IT" sz="1800" i="1" dirty="0">
                <a:solidFill>
                  <a:srgbClr val="0000CC"/>
                </a:solidFill>
                <a:highlight>
                  <a:srgbClr val="FFFF00"/>
                </a:highlight>
                <a:latin typeface="Georgia Pro" panose="02040502050405020303" pitchFamily="18" charset="0"/>
              </a:rPr>
              <a:t>dovendosi ritenere che la presenza di eventuali “gravi illeciti professionali” possa assumere rilevanza ai fini dell’esclusione dalla gara solamente quando gli stessi siano riferiti direttamente all’operatore economico o ai soggetti individuati dall’art. 80, comma 3, del medesimo decreto</a:t>
            </a:r>
            <a:r>
              <a:rPr lang="it-IT" sz="1800" dirty="0">
                <a:solidFill>
                  <a:srgbClr val="0000CC"/>
                </a:solidFill>
                <a:highlight>
                  <a:srgbClr val="FFFF00"/>
                </a:highlight>
                <a:latin typeface="Georgia Pro" panose="02040502050405020303" pitchFamily="18" charset="0"/>
              </a:rPr>
              <a:t> </a:t>
            </a:r>
            <a:r>
              <a:rPr lang="it-IT" sz="1800" dirty="0">
                <a:solidFill>
                  <a:srgbClr val="0000CC"/>
                </a:solidFill>
                <a:latin typeface="Georgia Pro" panose="02040502050405020303" pitchFamily="18" charset="0"/>
              </a:rPr>
              <a:t>(Cons. Stato, V, 8.4.19 n. 2279) </a:t>
            </a:r>
          </a:p>
          <a:p>
            <a:pPr marL="0" indent="0" algn="just">
              <a:buNone/>
            </a:pPr>
            <a:endParaRPr lang="it-IT" sz="1050" dirty="0">
              <a:solidFill>
                <a:srgbClr val="0000CC"/>
              </a:solidFill>
              <a:latin typeface="Georgia Pro" panose="02040502050405020303" pitchFamily="18" charset="0"/>
            </a:endParaRPr>
          </a:p>
          <a:p>
            <a:pPr marL="171450" indent="-171450" defTabSz="685800">
              <a:spcBef>
                <a:spcPts val="750"/>
              </a:spcBef>
              <a:buClr>
                <a:srgbClr val="707173"/>
              </a:buClr>
              <a:buSzPct val="120000"/>
              <a:defRPr/>
            </a:pPr>
            <a:r>
              <a:rPr lang="it-IT" sz="1800" b="1" dirty="0">
                <a:solidFill>
                  <a:srgbClr val="C00000"/>
                </a:solidFill>
                <a:latin typeface="Georgia Pro" panose="02040502050405020303" pitchFamily="18" charset="0"/>
              </a:rPr>
              <a:t>“Socio sovrano” (CdS Sez. V </a:t>
            </a:r>
            <a:r>
              <a:rPr lang="it-IT" sz="1800" b="1" u="sng" dirty="0">
                <a:solidFill>
                  <a:srgbClr val="C00000"/>
                </a:solidFill>
                <a:latin typeface="Georgia Pro" panose="02040502050405020303" pitchFamily="18" charset="0"/>
                <a:hlinkClick r:id="rId3">
                  <a:extLst>
                    <a:ext uri="{A12FA001-AC4F-418D-AE19-62706E023703}">
                      <ahyp:hlinkClr xmlns:ahyp="http://schemas.microsoft.com/office/drawing/2018/hyperlinkcolor" val="tx"/>
                    </a:ext>
                  </a:extLst>
                </a:hlinkClick>
              </a:rPr>
              <a:t>n. 7471 del 27.11.2020</a:t>
            </a:r>
            <a:r>
              <a:rPr lang="it-IT" sz="1800" b="1" dirty="0">
                <a:solidFill>
                  <a:srgbClr val="C00000"/>
                </a:solidFill>
                <a:latin typeface="Georgia Pro" panose="02040502050405020303" pitchFamily="18" charset="0"/>
              </a:rPr>
              <a:t>)</a:t>
            </a:r>
          </a:p>
          <a:p>
            <a:pPr marL="0" indent="0" algn="just" defTabSz="685800">
              <a:spcBef>
                <a:spcPts val="750"/>
              </a:spcBef>
              <a:buClr>
                <a:srgbClr val="707173"/>
              </a:buClr>
              <a:buSzPct val="120000"/>
              <a:buNone/>
              <a:defRPr/>
            </a:pPr>
            <a:r>
              <a:rPr lang="it-IT" sz="1800" dirty="0">
                <a:solidFill>
                  <a:srgbClr val="C00000"/>
                </a:solidFill>
                <a:latin typeface="Georgia Pro" panose="02040502050405020303" pitchFamily="18" charset="0"/>
              </a:rPr>
              <a:t>E’ ritenuto “</a:t>
            </a:r>
            <a:r>
              <a:rPr lang="it-IT" sz="1800" dirty="0">
                <a:solidFill>
                  <a:srgbClr val="C00000"/>
                </a:solidFill>
                <a:highlight>
                  <a:srgbClr val="FFFF00"/>
                </a:highlight>
                <a:latin typeface="Georgia Pro" panose="02040502050405020303" pitchFamily="18" charset="0"/>
              </a:rPr>
              <a:t>socio sovrano” la </a:t>
            </a:r>
            <a:r>
              <a:rPr lang="it-IT" sz="1800" b="1" dirty="0">
                <a:solidFill>
                  <a:srgbClr val="C00000"/>
                </a:solidFill>
                <a:highlight>
                  <a:srgbClr val="FFFF00"/>
                </a:highlight>
                <a:latin typeface="Georgia Pro" panose="02040502050405020303" pitchFamily="18" charset="0"/>
              </a:rPr>
              <a:t>persona fisica o società </a:t>
            </a:r>
            <a:r>
              <a:rPr lang="it-IT" sz="1800" dirty="0">
                <a:solidFill>
                  <a:srgbClr val="C00000"/>
                </a:solidFill>
                <a:highlight>
                  <a:srgbClr val="FFFF00"/>
                </a:highlight>
                <a:latin typeface="Georgia Pro" panose="02040502050405020303" pitchFamily="18" charset="0"/>
              </a:rPr>
              <a:t>che detiene la larga maggioranza del capitale di una società</a:t>
            </a:r>
            <a:r>
              <a:rPr lang="it-IT" sz="1800" dirty="0">
                <a:solidFill>
                  <a:srgbClr val="C00000"/>
                </a:solidFill>
                <a:latin typeface="Georgia Pro" panose="02040502050405020303" pitchFamily="18" charset="0"/>
              </a:rPr>
              <a:t>; avendo il dominio dell’assemblea ordinaria e straordinaria, ha il potere di nomina esclusiva degli amministratori e dei sindaci e può decidere le modifiche dell’atto costitutivo e determinare le decisioni più rilevanti. </a:t>
            </a:r>
            <a:r>
              <a:rPr lang="it-IT" sz="1800" dirty="0">
                <a:solidFill>
                  <a:srgbClr val="C00000"/>
                </a:solidFill>
                <a:highlight>
                  <a:srgbClr val="FFFF00"/>
                </a:highlight>
                <a:latin typeface="Georgia Pro" panose="02040502050405020303" pitchFamily="18" charset="0"/>
              </a:rPr>
              <a:t>Svolge, quindi, un ruolo dominante all’interno della compagine societaria</a:t>
            </a:r>
            <a:r>
              <a:rPr lang="it-IT" sz="1800" dirty="0">
                <a:solidFill>
                  <a:srgbClr val="C00000"/>
                </a:solidFill>
                <a:latin typeface="Georgia Pro" panose="02040502050405020303" pitchFamily="18" charset="0"/>
              </a:rPr>
              <a:t>, determinando e condizionando, con scelte personali, l’attività della società</a:t>
            </a:r>
            <a:r>
              <a:rPr lang="it-IT" sz="1800" i="1" dirty="0">
                <a:solidFill>
                  <a:srgbClr val="C00000"/>
                </a:solidFill>
                <a:latin typeface="Georgia Pro" panose="02040502050405020303" pitchFamily="18" charset="0"/>
              </a:rPr>
              <a:t>. </a:t>
            </a:r>
            <a:r>
              <a:rPr lang="it-IT" sz="1800" dirty="0">
                <a:solidFill>
                  <a:srgbClr val="C00000"/>
                </a:solidFill>
                <a:latin typeface="Georgia Pro" panose="02040502050405020303" pitchFamily="18" charset="0"/>
              </a:rPr>
              <a:t>Il socio sovrano esercitare, di fatto, l’amministrazione delle società del gruppo.</a:t>
            </a:r>
          </a:p>
          <a:p>
            <a:pPr marL="0" indent="0" algn="just" defTabSz="685800">
              <a:spcBef>
                <a:spcPts val="0"/>
              </a:spcBef>
              <a:buClr>
                <a:srgbClr val="707173"/>
              </a:buClr>
              <a:buSzPct val="120000"/>
              <a:buNone/>
              <a:defRPr/>
            </a:pPr>
            <a:r>
              <a:rPr lang="it-IT" sz="1800" dirty="0">
                <a:solidFill>
                  <a:srgbClr val="C00000"/>
                </a:solidFill>
                <a:latin typeface="Georgia Pro" panose="02040502050405020303" pitchFamily="18" charset="0"/>
              </a:rPr>
              <a:t>E’ quindi riconosciuta la facoltà della P.A. di desumere il compimento di “gravi illeciti” da ogni vicenda pregressa dell’attività professionale dell’O.E. (qui da intendersi complessivamente inteso, dunque anche in conseguenza degli illeciti del socio sovrano) di cui sia accertata la contrarietà ad un dovere posto in una normativa</a:t>
            </a:r>
            <a:endParaRPr lang="it-IT" sz="1800" b="1" dirty="0">
              <a:solidFill>
                <a:srgbClr val="C00000"/>
              </a:solidFill>
              <a:latin typeface="Georgia Pro" panose="02040502050405020303" pitchFamily="18" charset="0"/>
            </a:endParaRPr>
          </a:p>
          <a:p>
            <a:pPr marL="0" indent="0" algn="just">
              <a:spcBef>
                <a:spcPts val="0"/>
              </a:spcBef>
              <a:buNone/>
            </a:pPr>
            <a:endParaRPr lang="it-IT" sz="1800" dirty="0">
              <a:solidFill>
                <a:srgbClr val="0000CC"/>
              </a:solidFill>
              <a:latin typeface="Georgia Pro" panose="02040502050405020303" pitchFamily="18" charset="0"/>
            </a:endParaRPr>
          </a:p>
          <a:p>
            <a:pPr marL="0" indent="0" defTabSz="685800">
              <a:spcBef>
                <a:spcPts val="750"/>
              </a:spcBef>
              <a:buClr>
                <a:srgbClr val="707173"/>
              </a:buClr>
              <a:buSzPct val="120000"/>
              <a:buNone/>
              <a:defRPr/>
            </a:pPr>
            <a:endParaRPr lang="it-IT" sz="100" b="1" dirty="0">
              <a:solidFill>
                <a:srgbClr val="706F6F"/>
              </a:solidFill>
              <a:latin typeface="Georgia Pro" panose="02040502050405020303" pitchFamily="18" charset="0"/>
            </a:endParaRPr>
          </a:p>
        </p:txBody>
      </p:sp>
      <p:sp>
        <p:nvSpPr>
          <p:cNvPr id="11" name="Segnaposto numero diapositiva 1">
            <a:extLst>
              <a:ext uri="{FF2B5EF4-FFF2-40B4-BE49-F238E27FC236}">
                <a16:creationId xmlns:a16="http://schemas.microsoft.com/office/drawing/2014/main" id="{69E5E31F-79AF-4C4C-AB64-945646C8C405}"/>
              </a:ext>
            </a:extLst>
          </p:cNvPr>
          <p:cNvSpPr txBox="1">
            <a:spLocks/>
          </p:cNvSpPr>
          <p:nvPr/>
        </p:nvSpPr>
        <p:spPr>
          <a:xfrm>
            <a:off x="11490213" y="6390810"/>
            <a:ext cx="625401" cy="365125"/>
          </a:xfrm>
          <a:prstGeom prst="rect">
            <a:avLst/>
          </a:prstGeom>
        </p:spPr>
        <p:txBody>
          <a:bodyPr vert="horz" wrap="square" lIns="91440" tIns="45720" rIns="91440" bIns="45720" numCol="1" anchor="b" anchorCtr="0" compatLnSpc="1">
            <a:prstTxWarp prst="textNoShape">
              <a:avLst/>
            </a:prstTxWarp>
          </a:bodyPr>
          <a:lstStyle>
            <a:defPPr>
              <a:defRPr lang="it-IT"/>
            </a:defPPr>
            <a:lvl1pPr algn="r" rtl="0" fontAlgn="base">
              <a:spcBef>
                <a:spcPct val="0"/>
              </a:spcBef>
              <a:spcAft>
                <a:spcPct val="0"/>
              </a:spcAft>
              <a:defRPr sz="1000" kern="1200">
                <a:solidFill>
                  <a:schemeClr val="tx1"/>
                </a:solidFill>
                <a:latin typeface="Georgia" pitchFamily="18" charset="0"/>
                <a:ea typeface="MS PGothic" pitchFamily="34" charset="-128"/>
                <a:cs typeface="+mn-cs"/>
              </a:defRPr>
            </a:lvl1pPr>
            <a:lvl2pPr marL="457200" algn="ctr" rtl="0" fontAlgn="base">
              <a:spcBef>
                <a:spcPct val="0"/>
              </a:spcBef>
              <a:spcAft>
                <a:spcPct val="0"/>
              </a:spcAft>
              <a:defRPr sz="1200" kern="1200">
                <a:solidFill>
                  <a:schemeClr val="tx1"/>
                </a:solidFill>
                <a:latin typeface="Georgia" pitchFamily="18" charset="0"/>
                <a:ea typeface="MS PGothic" pitchFamily="34" charset="-128"/>
                <a:cs typeface="+mn-cs"/>
              </a:defRPr>
            </a:lvl2pPr>
            <a:lvl3pPr marL="914400" algn="ctr" rtl="0" fontAlgn="base">
              <a:spcBef>
                <a:spcPct val="0"/>
              </a:spcBef>
              <a:spcAft>
                <a:spcPct val="0"/>
              </a:spcAft>
              <a:defRPr sz="1200" kern="1200">
                <a:solidFill>
                  <a:schemeClr val="tx1"/>
                </a:solidFill>
                <a:latin typeface="Georgia" pitchFamily="18" charset="0"/>
                <a:ea typeface="MS PGothic" pitchFamily="34" charset="-128"/>
                <a:cs typeface="+mn-cs"/>
              </a:defRPr>
            </a:lvl3pPr>
            <a:lvl4pPr marL="1371600" algn="ctr" rtl="0" fontAlgn="base">
              <a:spcBef>
                <a:spcPct val="0"/>
              </a:spcBef>
              <a:spcAft>
                <a:spcPct val="0"/>
              </a:spcAft>
              <a:defRPr sz="1200" kern="1200">
                <a:solidFill>
                  <a:schemeClr val="tx1"/>
                </a:solidFill>
                <a:latin typeface="Georgia" pitchFamily="18" charset="0"/>
                <a:ea typeface="MS PGothic" pitchFamily="34" charset="-128"/>
                <a:cs typeface="+mn-cs"/>
              </a:defRPr>
            </a:lvl4pPr>
            <a:lvl5pPr marL="1828800" algn="ctr" rtl="0" fontAlgn="base">
              <a:spcBef>
                <a:spcPct val="0"/>
              </a:spcBef>
              <a:spcAft>
                <a:spcPct val="0"/>
              </a:spcAft>
              <a:defRPr sz="1200" kern="1200">
                <a:solidFill>
                  <a:schemeClr val="tx1"/>
                </a:solidFill>
                <a:latin typeface="Georgia" pitchFamily="18" charset="0"/>
                <a:ea typeface="MS PGothic" pitchFamily="34" charset="-128"/>
                <a:cs typeface="+mn-cs"/>
              </a:defRPr>
            </a:lvl5pPr>
            <a:lvl6pPr marL="2286000" algn="l" defTabSz="914400" rtl="0" eaLnBrk="1" latinLnBrk="0" hangingPunct="1">
              <a:defRPr sz="1200" kern="1200">
                <a:solidFill>
                  <a:schemeClr val="tx1"/>
                </a:solidFill>
                <a:latin typeface="Georgia" pitchFamily="18" charset="0"/>
                <a:ea typeface="MS PGothic" pitchFamily="34" charset="-128"/>
                <a:cs typeface="+mn-cs"/>
              </a:defRPr>
            </a:lvl6pPr>
            <a:lvl7pPr marL="2743200" algn="l" defTabSz="914400" rtl="0" eaLnBrk="1" latinLnBrk="0" hangingPunct="1">
              <a:defRPr sz="1200" kern="1200">
                <a:solidFill>
                  <a:schemeClr val="tx1"/>
                </a:solidFill>
                <a:latin typeface="Georgia" pitchFamily="18" charset="0"/>
                <a:ea typeface="MS PGothic" pitchFamily="34" charset="-128"/>
                <a:cs typeface="+mn-cs"/>
              </a:defRPr>
            </a:lvl7pPr>
            <a:lvl8pPr marL="3200400" algn="l" defTabSz="914400" rtl="0" eaLnBrk="1" latinLnBrk="0" hangingPunct="1">
              <a:defRPr sz="1200" kern="1200">
                <a:solidFill>
                  <a:schemeClr val="tx1"/>
                </a:solidFill>
                <a:latin typeface="Georgia" pitchFamily="18" charset="0"/>
                <a:ea typeface="MS PGothic" pitchFamily="34" charset="-128"/>
                <a:cs typeface="+mn-cs"/>
              </a:defRPr>
            </a:lvl8pPr>
            <a:lvl9pPr marL="3657600" algn="l" defTabSz="914400" rtl="0" eaLnBrk="1" latinLnBrk="0" hangingPunct="1">
              <a:defRPr sz="1200" kern="1200">
                <a:solidFill>
                  <a:schemeClr val="tx1"/>
                </a:solidFill>
                <a:latin typeface="Georgia" pitchFamily="18" charset="0"/>
                <a:ea typeface="MS PGothic" pitchFamily="34" charset="-128"/>
                <a:cs typeface="+mn-cs"/>
              </a:defRPr>
            </a:lvl9pPr>
          </a:lstStyle>
          <a:p>
            <a:fld id="{6C7964B6-560F-464B-91AD-4372FF486582}" type="slidenum">
              <a:rPr lang="it-IT"/>
              <a:pPr/>
              <a:t>36</a:t>
            </a:fld>
            <a:endParaRPr lang="it-IT" dirty="0"/>
          </a:p>
        </p:txBody>
      </p:sp>
    </p:spTree>
    <p:extLst>
      <p:ext uri="{BB962C8B-B14F-4D97-AF65-F5344CB8AC3E}">
        <p14:creationId xmlns:p14="http://schemas.microsoft.com/office/powerpoint/2010/main" val="2079886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DB0BDE-6E19-40C8-BFA1-2A56CE7B0FDD}"/>
              </a:ext>
            </a:extLst>
          </p:cNvPr>
          <p:cNvSpPr>
            <a:spLocks noGrp="1"/>
          </p:cNvSpPr>
          <p:nvPr>
            <p:ph type="title"/>
          </p:nvPr>
        </p:nvSpPr>
        <p:spPr>
          <a:xfrm>
            <a:off x="-964903" y="-1254817"/>
            <a:ext cx="2955688" cy="418111"/>
          </a:xfrm>
        </p:spPr>
        <p:txBody>
          <a:bodyPr>
            <a:normAutofit fontScale="90000"/>
          </a:bodyPr>
          <a:lstStyle/>
          <a:p>
            <a:r>
              <a:rPr lang="it-IT" dirty="0"/>
              <a:t> </a:t>
            </a:r>
          </a:p>
        </p:txBody>
      </p:sp>
      <p:sp>
        <p:nvSpPr>
          <p:cNvPr id="3" name="Segnaposto contenuto 2">
            <a:extLst>
              <a:ext uri="{FF2B5EF4-FFF2-40B4-BE49-F238E27FC236}">
                <a16:creationId xmlns:a16="http://schemas.microsoft.com/office/drawing/2014/main" id="{7A666C6A-5662-44C2-8057-6697E6CCEEBA}"/>
              </a:ext>
            </a:extLst>
          </p:cNvPr>
          <p:cNvSpPr>
            <a:spLocks noGrp="1"/>
          </p:cNvSpPr>
          <p:nvPr>
            <p:ph idx="1"/>
          </p:nvPr>
        </p:nvSpPr>
        <p:spPr>
          <a:xfrm>
            <a:off x="502025" y="1204731"/>
            <a:ext cx="9054354" cy="2300037"/>
          </a:xfrm>
        </p:spPr>
        <p:txBody>
          <a:bodyPr>
            <a:normAutofit/>
          </a:bodyPr>
          <a:lstStyle/>
          <a:p>
            <a:pPr marL="0" indent="0" algn="just">
              <a:buNone/>
            </a:pPr>
            <a:r>
              <a:rPr lang="it-IT" sz="2000" dirty="0">
                <a:solidFill>
                  <a:srgbClr val="0000CC"/>
                </a:solidFill>
                <a:latin typeface="Book Antiqua" panose="02040602050305030304" pitchFamily="18" charset="0"/>
              </a:rPr>
              <a:t>Ai fini della ricorrenza del grave illecito professionale, occorre avere riguardo a tutti coloro che sono in grado di orientare le scelte del concorrente e non rileva di per sé il principio </a:t>
            </a:r>
            <a:r>
              <a:rPr lang="it-IT" sz="2000" b="1" u="sng" dirty="0">
                <a:solidFill>
                  <a:srgbClr val="0000CC"/>
                </a:solidFill>
                <a:latin typeface="Book Antiqua" panose="02040602050305030304" pitchFamily="18" charset="0"/>
              </a:rPr>
              <a:t>di immedesimazione organica</a:t>
            </a:r>
            <a:r>
              <a:rPr lang="it-IT" sz="2000" dirty="0">
                <a:solidFill>
                  <a:srgbClr val="0000CC"/>
                </a:solidFill>
                <a:latin typeface="Book Antiqua" panose="02040602050305030304" pitchFamily="18" charset="0"/>
              </a:rPr>
              <a:t>, destinato ad operare propriamente nell’ambito negoziale come modalità di imputazione all’ente della volontà manifestata dalla persona fisica cui ne è affidata la rappresentanza,</a:t>
            </a:r>
            <a:r>
              <a:rPr lang="it-IT" sz="2000" b="1" dirty="0">
                <a:solidFill>
                  <a:srgbClr val="C00000"/>
                </a:solidFill>
                <a:latin typeface="Book Antiqua" panose="02040602050305030304" pitchFamily="18" charset="0"/>
              </a:rPr>
              <a:t> quanto, piuttosto, l’altro principio già definito del “contagio” </a:t>
            </a:r>
            <a:r>
              <a:rPr lang="it-IT" sz="2000" dirty="0">
                <a:solidFill>
                  <a:srgbClr val="0000CC"/>
                </a:solidFill>
                <a:latin typeface="Book Antiqua" panose="02040602050305030304" pitchFamily="18" charset="0"/>
              </a:rPr>
              <a:t>(cfr. Cons. Stato, sez. V, 3 dicembre 2018, n. 6866). </a:t>
            </a:r>
            <a:endParaRPr lang="it-IT" sz="2000" dirty="0">
              <a:latin typeface="Book Antiqua" panose="02040602050305030304" pitchFamily="18" charset="0"/>
            </a:endParaRPr>
          </a:p>
        </p:txBody>
      </p:sp>
      <p:sp>
        <p:nvSpPr>
          <p:cNvPr id="6" name="CasellaDiTesto 5">
            <a:extLst>
              <a:ext uri="{FF2B5EF4-FFF2-40B4-BE49-F238E27FC236}">
                <a16:creationId xmlns:a16="http://schemas.microsoft.com/office/drawing/2014/main" id="{D98AA88A-68BA-473E-83C2-1339EBF9E7FE}"/>
              </a:ext>
            </a:extLst>
          </p:cNvPr>
          <p:cNvSpPr txBox="1"/>
          <p:nvPr/>
        </p:nvSpPr>
        <p:spPr>
          <a:xfrm>
            <a:off x="3441250" y="158443"/>
            <a:ext cx="4639732" cy="523220"/>
          </a:xfrm>
          <a:prstGeom prst="rect">
            <a:avLst/>
          </a:prstGeom>
          <a:noFill/>
        </p:spPr>
        <p:txBody>
          <a:bodyPr wrap="square">
            <a:spAutoFit/>
          </a:bodyPr>
          <a:lstStyle/>
          <a:p>
            <a:pPr algn="ctr"/>
            <a:r>
              <a:rPr lang="it-IT" sz="2800" b="1" dirty="0">
                <a:ln w="6600">
                  <a:solidFill>
                    <a:schemeClr val="accent2"/>
                  </a:solidFill>
                  <a:prstDash val="solid"/>
                </a:ln>
                <a:solidFill>
                  <a:srgbClr val="FFFFFF"/>
                </a:solidFill>
                <a:effectLst>
                  <a:outerShdw dist="38100" dir="2700000" algn="tl" rotWithShape="0">
                    <a:schemeClr val="accent2"/>
                  </a:outerShdw>
                </a:effectLst>
              </a:rPr>
              <a:t>La teoria del contagio</a:t>
            </a:r>
          </a:p>
        </p:txBody>
      </p:sp>
      <p:pic>
        <p:nvPicPr>
          <p:cNvPr id="1028" name="Picture 4" descr="Homer-Simpson-disperato - Periodico Daily">
            <a:extLst>
              <a:ext uri="{FF2B5EF4-FFF2-40B4-BE49-F238E27FC236}">
                <a16:creationId xmlns:a16="http://schemas.microsoft.com/office/drawing/2014/main" id="{078CDEBD-3879-459D-B42D-8E6CF2F55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186" y="2029113"/>
            <a:ext cx="1354918" cy="929944"/>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1324EA01-E545-4E72-9C44-AD739AEA058D}"/>
              </a:ext>
            </a:extLst>
          </p:cNvPr>
          <p:cNvSpPr txBox="1"/>
          <p:nvPr/>
        </p:nvSpPr>
        <p:spPr>
          <a:xfrm>
            <a:off x="502025" y="3674825"/>
            <a:ext cx="10979224" cy="1938992"/>
          </a:xfrm>
          <a:prstGeom prst="rect">
            <a:avLst/>
          </a:prstGeom>
          <a:noFill/>
        </p:spPr>
        <p:txBody>
          <a:bodyPr wrap="square">
            <a:spAutoFit/>
          </a:bodyPr>
          <a:lstStyle/>
          <a:p>
            <a:pPr algn="just"/>
            <a:r>
              <a:rPr lang="it-IT" sz="1400" dirty="0">
                <a:solidFill>
                  <a:srgbClr val="0000CC"/>
                </a:solidFill>
                <a:latin typeface="Book Antiqua" panose="02040602050305030304" pitchFamily="18" charset="0"/>
              </a:rPr>
              <a:t>“</a:t>
            </a:r>
            <a:r>
              <a:rPr lang="it-IT" sz="2000" dirty="0">
                <a:solidFill>
                  <a:srgbClr val="0000CC"/>
                </a:solidFill>
                <a:latin typeface="Book Antiqua" panose="02040602050305030304" pitchFamily="18" charset="0"/>
              </a:rPr>
              <a:t>Secondo siffatta impostazione </a:t>
            </a:r>
            <a:r>
              <a:rPr lang="it-IT" sz="2000" b="1" dirty="0">
                <a:solidFill>
                  <a:srgbClr val="C00000"/>
                </a:solidFill>
                <a:latin typeface="Book Antiqua" panose="02040602050305030304" pitchFamily="18" charset="0"/>
              </a:rPr>
              <a:t>se la </a:t>
            </a:r>
            <a:r>
              <a:rPr lang="it-IT" sz="2000" b="1" dirty="0">
                <a:solidFill>
                  <a:srgbClr val="C00000"/>
                </a:solidFill>
                <a:highlight>
                  <a:srgbClr val="FFFF00"/>
                </a:highlight>
                <a:latin typeface="Book Antiqua" panose="02040602050305030304" pitchFamily="18" charset="0"/>
              </a:rPr>
              <a:t>persona fisica che nella compagine sociale riveste un ruolo influente per le scelte della società, anche al di là di un’investitura formale e, dunque, anche se in via di fatto, è giudicata inaffidabile per aver commesso un illecito nella pregressa attività professionale</a:t>
            </a:r>
            <a:r>
              <a:rPr lang="it-IT" sz="2000" b="1" dirty="0">
                <a:solidFill>
                  <a:srgbClr val="C00000"/>
                </a:solidFill>
                <a:latin typeface="Book Antiqua" panose="02040602050305030304" pitchFamily="18" charset="0"/>
              </a:rPr>
              <a:t>, inaffidabile può essere considerata – </a:t>
            </a:r>
            <a:r>
              <a:rPr lang="it-IT" sz="2000" b="1" dirty="0">
                <a:solidFill>
                  <a:srgbClr val="C00000"/>
                </a:solidFill>
                <a:highlight>
                  <a:srgbClr val="FFFF00"/>
                </a:highlight>
                <a:latin typeface="Book Antiqua" panose="02040602050305030304" pitchFamily="18" charset="0"/>
              </a:rPr>
              <a:t>in virtù appunto del suo potere necessariamente</a:t>
            </a:r>
            <a:r>
              <a:rPr lang="it-IT" sz="2000" b="1" u="sng" dirty="0">
                <a:solidFill>
                  <a:srgbClr val="C00000"/>
                </a:solidFill>
                <a:highlight>
                  <a:srgbClr val="FFFF00"/>
                </a:highlight>
                <a:latin typeface="Book Antiqua" panose="02040602050305030304" pitchFamily="18" charset="0"/>
              </a:rPr>
              <a:t> condizionante </a:t>
            </a:r>
            <a:r>
              <a:rPr lang="it-IT" sz="2000" b="1" dirty="0">
                <a:solidFill>
                  <a:srgbClr val="C00000"/>
                </a:solidFill>
                <a:highlight>
                  <a:srgbClr val="FFFF00"/>
                </a:highlight>
                <a:latin typeface="Book Antiqua" panose="02040602050305030304" pitchFamily="18" charset="0"/>
              </a:rPr>
              <a:t>le decisioni di gestione – anche la società che dirige o è in grado di orientare con le sue indicazioni</a:t>
            </a:r>
            <a:r>
              <a:rPr lang="it-IT" sz="2000" dirty="0">
                <a:solidFill>
                  <a:srgbClr val="0000CC"/>
                </a:solidFill>
                <a:latin typeface="Book Antiqua" panose="02040602050305030304" pitchFamily="18" charset="0"/>
              </a:rPr>
              <a:t>” (Cons. Stato, sez. V, 4 giugno 2020, n. 3507</a:t>
            </a:r>
            <a:r>
              <a:rPr lang="it-IT" sz="2000" i="1" dirty="0">
                <a:solidFill>
                  <a:srgbClr val="000000"/>
                </a:solidFill>
                <a:latin typeface="Book Antiqua" panose="02040602050305030304" pitchFamily="18" charset="0"/>
              </a:rPr>
              <a:t>)</a:t>
            </a:r>
            <a:endParaRPr lang="it-IT" sz="2000" dirty="0"/>
          </a:p>
        </p:txBody>
      </p:sp>
      <p:sp>
        <p:nvSpPr>
          <p:cNvPr id="8" name="Segnaposto numero diapositiva 1">
            <a:extLst>
              <a:ext uri="{FF2B5EF4-FFF2-40B4-BE49-F238E27FC236}">
                <a16:creationId xmlns:a16="http://schemas.microsoft.com/office/drawing/2014/main" id="{08CF577C-1C77-7544-9162-55F8471D080E}"/>
              </a:ext>
            </a:extLst>
          </p:cNvPr>
          <p:cNvSpPr txBox="1">
            <a:spLocks/>
          </p:cNvSpPr>
          <p:nvPr/>
        </p:nvSpPr>
        <p:spPr>
          <a:xfrm>
            <a:off x="11481249" y="6420264"/>
            <a:ext cx="625401" cy="365125"/>
          </a:xfrm>
          <a:prstGeom prst="rect">
            <a:avLst/>
          </a:prstGeom>
        </p:spPr>
        <p:txBody>
          <a:bodyPr vert="horz" wrap="square" lIns="91440" tIns="45720" rIns="91440" bIns="45720" numCol="1" anchor="b" anchorCtr="0" compatLnSpc="1">
            <a:prstTxWarp prst="textNoShape">
              <a:avLst/>
            </a:prstTxWarp>
          </a:bodyPr>
          <a:lstStyle>
            <a:defPPr>
              <a:defRPr lang="it-IT"/>
            </a:defPPr>
            <a:lvl1pPr algn="r" rtl="0" fontAlgn="base">
              <a:spcBef>
                <a:spcPct val="0"/>
              </a:spcBef>
              <a:spcAft>
                <a:spcPct val="0"/>
              </a:spcAft>
              <a:defRPr sz="1000" kern="1200">
                <a:solidFill>
                  <a:schemeClr val="tx1"/>
                </a:solidFill>
                <a:latin typeface="Georgia" pitchFamily="18" charset="0"/>
                <a:ea typeface="MS PGothic" pitchFamily="34" charset="-128"/>
                <a:cs typeface="+mn-cs"/>
              </a:defRPr>
            </a:lvl1pPr>
            <a:lvl2pPr marL="457200" algn="ctr" rtl="0" fontAlgn="base">
              <a:spcBef>
                <a:spcPct val="0"/>
              </a:spcBef>
              <a:spcAft>
                <a:spcPct val="0"/>
              </a:spcAft>
              <a:defRPr sz="1200" kern="1200">
                <a:solidFill>
                  <a:schemeClr val="tx1"/>
                </a:solidFill>
                <a:latin typeface="Georgia" pitchFamily="18" charset="0"/>
                <a:ea typeface="MS PGothic" pitchFamily="34" charset="-128"/>
                <a:cs typeface="+mn-cs"/>
              </a:defRPr>
            </a:lvl2pPr>
            <a:lvl3pPr marL="914400" algn="ctr" rtl="0" fontAlgn="base">
              <a:spcBef>
                <a:spcPct val="0"/>
              </a:spcBef>
              <a:spcAft>
                <a:spcPct val="0"/>
              </a:spcAft>
              <a:defRPr sz="1200" kern="1200">
                <a:solidFill>
                  <a:schemeClr val="tx1"/>
                </a:solidFill>
                <a:latin typeface="Georgia" pitchFamily="18" charset="0"/>
                <a:ea typeface="MS PGothic" pitchFamily="34" charset="-128"/>
                <a:cs typeface="+mn-cs"/>
              </a:defRPr>
            </a:lvl3pPr>
            <a:lvl4pPr marL="1371600" algn="ctr" rtl="0" fontAlgn="base">
              <a:spcBef>
                <a:spcPct val="0"/>
              </a:spcBef>
              <a:spcAft>
                <a:spcPct val="0"/>
              </a:spcAft>
              <a:defRPr sz="1200" kern="1200">
                <a:solidFill>
                  <a:schemeClr val="tx1"/>
                </a:solidFill>
                <a:latin typeface="Georgia" pitchFamily="18" charset="0"/>
                <a:ea typeface="MS PGothic" pitchFamily="34" charset="-128"/>
                <a:cs typeface="+mn-cs"/>
              </a:defRPr>
            </a:lvl4pPr>
            <a:lvl5pPr marL="1828800" algn="ctr" rtl="0" fontAlgn="base">
              <a:spcBef>
                <a:spcPct val="0"/>
              </a:spcBef>
              <a:spcAft>
                <a:spcPct val="0"/>
              </a:spcAft>
              <a:defRPr sz="1200" kern="1200">
                <a:solidFill>
                  <a:schemeClr val="tx1"/>
                </a:solidFill>
                <a:latin typeface="Georgia" pitchFamily="18" charset="0"/>
                <a:ea typeface="MS PGothic" pitchFamily="34" charset="-128"/>
                <a:cs typeface="+mn-cs"/>
              </a:defRPr>
            </a:lvl5pPr>
            <a:lvl6pPr marL="2286000" algn="l" defTabSz="914400" rtl="0" eaLnBrk="1" latinLnBrk="0" hangingPunct="1">
              <a:defRPr sz="1200" kern="1200">
                <a:solidFill>
                  <a:schemeClr val="tx1"/>
                </a:solidFill>
                <a:latin typeface="Georgia" pitchFamily="18" charset="0"/>
                <a:ea typeface="MS PGothic" pitchFamily="34" charset="-128"/>
                <a:cs typeface="+mn-cs"/>
              </a:defRPr>
            </a:lvl6pPr>
            <a:lvl7pPr marL="2743200" algn="l" defTabSz="914400" rtl="0" eaLnBrk="1" latinLnBrk="0" hangingPunct="1">
              <a:defRPr sz="1200" kern="1200">
                <a:solidFill>
                  <a:schemeClr val="tx1"/>
                </a:solidFill>
                <a:latin typeface="Georgia" pitchFamily="18" charset="0"/>
                <a:ea typeface="MS PGothic" pitchFamily="34" charset="-128"/>
                <a:cs typeface="+mn-cs"/>
              </a:defRPr>
            </a:lvl7pPr>
            <a:lvl8pPr marL="3200400" algn="l" defTabSz="914400" rtl="0" eaLnBrk="1" latinLnBrk="0" hangingPunct="1">
              <a:defRPr sz="1200" kern="1200">
                <a:solidFill>
                  <a:schemeClr val="tx1"/>
                </a:solidFill>
                <a:latin typeface="Georgia" pitchFamily="18" charset="0"/>
                <a:ea typeface="MS PGothic" pitchFamily="34" charset="-128"/>
                <a:cs typeface="+mn-cs"/>
              </a:defRPr>
            </a:lvl8pPr>
            <a:lvl9pPr marL="3657600" algn="l" defTabSz="914400" rtl="0" eaLnBrk="1" latinLnBrk="0" hangingPunct="1">
              <a:defRPr sz="1200" kern="1200">
                <a:solidFill>
                  <a:schemeClr val="tx1"/>
                </a:solidFill>
                <a:latin typeface="Georgia" pitchFamily="18" charset="0"/>
                <a:ea typeface="MS PGothic" pitchFamily="34" charset="-128"/>
                <a:cs typeface="+mn-cs"/>
              </a:defRPr>
            </a:lvl9pPr>
          </a:lstStyle>
          <a:p>
            <a:fld id="{6C7964B6-560F-464B-91AD-4372FF486582}" type="slidenum">
              <a:rPr lang="it-IT"/>
              <a:pPr/>
              <a:t>37</a:t>
            </a:fld>
            <a:endParaRPr lang="it-IT" dirty="0"/>
          </a:p>
        </p:txBody>
      </p:sp>
    </p:spTree>
    <p:extLst>
      <p:ext uri="{BB962C8B-B14F-4D97-AF65-F5344CB8AC3E}">
        <p14:creationId xmlns:p14="http://schemas.microsoft.com/office/powerpoint/2010/main" val="2951211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BCD88740-2B94-4F6C-7E8C-B0C67BD36BCF}"/>
              </a:ext>
            </a:extLst>
          </p:cNvPr>
          <p:cNvSpPr>
            <a:spLocks noGrp="1"/>
          </p:cNvSpPr>
          <p:nvPr>
            <p:ph idx="1"/>
          </p:nvPr>
        </p:nvSpPr>
        <p:spPr>
          <a:xfrm>
            <a:off x="298779" y="171934"/>
            <a:ext cx="587629" cy="324850"/>
          </a:xfrm>
        </p:spPr>
        <p:txBody>
          <a:bodyPr>
            <a:normAutofit fontScale="70000" lnSpcReduction="20000"/>
          </a:bodyPr>
          <a:lstStyle/>
          <a:p>
            <a:pPr marL="0" indent="0">
              <a:buNone/>
            </a:pPr>
            <a:r>
              <a:rPr lang="it-IT" dirty="0"/>
              <a:t> </a:t>
            </a:r>
          </a:p>
        </p:txBody>
      </p:sp>
      <p:sp>
        <p:nvSpPr>
          <p:cNvPr id="10" name="Titolo 9">
            <a:extLst>
              <a:ext uri="{FF2B5EF4-FFF2-40B4-BE49-F238E27FC236}">
                <a16:creationId xmlns:a16="http://schemas.microsoft.com/office/drawing/2014/main" id="{6317EF47-077C-B948-830A-21C9256FC746}"/>
              </a:ext>
            </a:extLst>
          </p:cNvPr>
          <p:cNvSpPr>
            <a:spLocks noGrp="1"/>
          </p:cNvSpPr>
          <p:nvPr>
            <p:ph type="title"/>
          </p:nvPr>
        </p:nvSpPr>
        <p:spPr/>
        <p:txBody>
          <a:bodyPr/>
          <a:lstStyle/>
          <a:p>
            <a:r>
              <a:rPr lang="it-IT" dirty="0"/>
              <a:t> </a:t>
            </a:r>
          </a:p>
        </p:txBody>
      </p:sp>
      <p:sp>
        <p:nvSpPr>
          <p:cNvPr id="4" name="CasellaDiTesto 3">
            <a:extLst>
              <a:ext uri="{FF2B5EF4-FFF2-40B4-BE49-F238E27FC236}">
                <a16:creationId xmlns:a16="http://schemas.microsoft.com/office/drawing/2014/main" id="{EE4D38AD-5F4A-DCB0-EF65-1659E03C2ED0}"/>
              </a:ext>
            </a:extLst>
          </p:cNvPr>
          <p:cNvSpPr txBox="1"/>
          <p:nvPr/>
        </p:nvSpPr>
        <p:spPr>
          <a:xfrm>
            <a:off x="4279286" y="73463"/>
            <a:ext cx="7912714" cy="423321"/>
          </a:xfrm>
          <a:prstGeom prst="rect">
            <a:avLst/>
          </a:prstGeom>
          <a:noFill/>
        </p:spPr>
        <p:txBody>
          <a:bodyPr wrap="square">
            <a:spAutoFit/>
          </a:bodyPr>
          <a:lstStyle/>
          <a:p>
            <a:pPr algn="just">
              <a:lnSpc>
                <a:spcPts val="2800"/>
              </a:lnSpc>
              <a:spcBef>
                <a:spcPts val="1200"/>
              </a:spcBef>
            </a:pPr>
            <a:r>
              <a:rPr lang="it-IT" b="1" dirty="0">
                <a:solidFill>
                  <a:srgbClr val="000099"/>
                </a:solidFill>
                <a:latin typeface="Georgia Pro" panose="02040502050405020303" pitchFamily="18" charset="0"/>
              </a:rPr>
              <a:t>Un po’ di casistica</a:t>
            </a:r>
            <a:endParaRPr lang="it-IT" b="1" dirty="0">
              <a:solidFill>
                <a:srgbClr val="C00000"/>
              </a:solidFill>
              <a:latin typeface="Georgia Pro" panose="02040502050405020303" pitchFamily="18" charset="0"/>
            </a:endParaRPr>
          </a:p>
        </p:txBody>
      </p:sp>
      <p:sp>
        <p:nvSpPr>
          <p:cNvPr id="9" name="Segnaposto numero diapositiva 4">
            <a:extLst>
              <a:ext uri="{FF2B5EF4-FFF2-40B4-BE49-F238E27FC236}">
                <a16:creationId xmlns:a16="http://schemas.microsoft.com/office/drawing/2014/main" id="{C3FD1E9E-7AE6-ED07-DD9C-E1EC8AD85A39}"/>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38</a:t>
            </a:fld>
            <a:endParaRPr lang="it-IT" dirty="0">
              <a:solidFill>
                <a:srgbClr val="156013"/>
              </a:solidFill>
            </a:endParaRPr>
          </a:p>
        </p:txBody>
      </p:sp>
      <p:sp>
        <p:nvSpPr>
          <p:cNvPr id="13" name="CasellaDiTesto 12">
            <a:extLst>
              <a:ext uri="{FF2B5EF4-FFF2-40B4-BE49-F238E27FC236}">
                <a16:creationId xmlns:a16="http://schemas.microsoft.com/office/drawing/2014/main" id="{C3D542CC-7DE0-1D34-476B-C6094F8536D8}"/>
              </a:ext>
            </a:extLst>
          </p:cNvPr>
          <p:cNvSpPr txBox="1"/>
          <p:nvPr/>
        </p:nvSpPr>
        <p:spPr>
          <a:xfrm>
            <a:off x="886408" y="938575"/>
            <a:ext cx="9420983" cy="369332"/>
          </a:xfrm>
          <a:prstGeom prst="rect">
            <a:avLst/>
          </a:prstGeom>
          <a:noFill/>
        </p:spPr>
        <p:txBody>
          <a:bodyPr wrap="square">
            <a:spAutoFit/>
          </a:bodyPr>
          <a:lstStyle/>
          <a:p>
            <a:pPr lvl="0"/>
            <a:r>
              <a:rPr lang="it-IT" b="1" dirty="0">
                <a:latin typeface="Georgia Pro" panose="02040502050405020303" pitchFamily="18" charset="0"/>
              </a:rPr>
              <a:t>Risoluzione</a:t>
            </a:r>
            <a:r>
              <a:rPr lang="it-IT" dirty="0">
                <a:latin typeface="Georgia Pro" panose="02040502050405020303" pitchFamily="18" charset="0"/>
              </a:rPr>
              <a:t> (CdS </a:t>
            </a:r>
            <a:r>
              <a:rPr lang="it-IT" u="sng" dirty="0">
                <a:latin typeface="Georgia Pro" panose="02040502050405020303" pitchFamily="18" charset="0"/>
                <a:hlinkClick r:id="rId2"/>
              </a:rPr>
              <a:t>n. 773 del 2020</a:t>
            </a:r>
            <a:r>
              <a:rPr lang="it-IT" dirty="0">
                <a:latin typeface="Georgia Pro" panose="02040502050405020303" pitchFamily="18" charset="0"/>
              </a:rPr>
              <a:t>)</a:t>
            </a:r>
          </a:p>
        </p:txBody>
      </p:sp>
      <p:sp>
        <p:nvSpPr>
          <p:cNvPr id="3" name="CasellaDiTesto 2">
            <a:extLst>
              <a:ext uri="{FF2B5EF4-FFF2-40B4-BE49-F238E27FC236}">
                <a16:creationId xmlns:a16="http://schemas.microsoft.com/office/drawing/2014/main" id="{DF3A7C70-DB40-3847-7C93-AB0B6099D170}"/>
              </a:ext>
            </a:extLst>
          </p:cNvPr>
          <p:cNvSpPr txBox="1"/>
          <p:nvPr/>
        </p:nvSpPr>
        <p:spPr>
          <a:xfrm>
            <a:off x="658906" y="1575965"/>
            <a:ext cx="10874188" cy="3875420"/>
          </a:xfrm>
          <a:prstGeom prst="rect">
            <a:avLst/>
          </a:prstGeom>
          <a:noFill/>
        </p:spPr>
        <p:txBody>
          <a:bodyPr wrap="square">
            <a:spAutoFit/>
          </a:bodyPr>
          <a:lstStyle/>
          <a:p>
            <a:pPr algn="just">
              <a:lnSpc>
                <a:spcPts val="2700"/>
              </a:lnSpc>
            </a:pPr>
            <a:r>
              <a:rPr lang="it-IT" dirty="0">
                <a:solidFill>
                  <a:srgbClr val="0000FF"/>
                </a:solidFill>
              </a:rPr>
              <a:t>La norma di cui all’art. 80, c. 5, lett. c-</a:t>
            </a:r>
            <a:r>
              <a:rPr lang="it-IT" i="1" dirty="0">
                <a:solidFill>
                  <a:srgbClr val="0000FF"/>
                </a:solidFill>
              </a:rPr>
              <a:t>ter</a:t>
            </a:r>
            <a:r>
              <a:rPr lang="it-IT" dirty="0">
                <a:solidFill>
                  <a:srgbClr val="0000FF"/>
                </a:solidFill>
              </a:rPr>
              <a:t>), del d.lgs. n. 50/2016 che consente alla la stazione appaltante escludere l</a:t>
            </a:r>
            <a:r>
              <a:rPr lang="it-IT" i="1" dirty="0">
                <a:solidFill>
                  <a:srgbClr val="0000FF"/>
                </a:solidFill>
              </a:rPr>
              <a:t>’operatore economico</a:t>
            </a:r>
            <a:r>
              <a:rPr lang="it-IT" dirty="0">
                <a:solidFill>
                  <a:srgbClr val="0000FF"/>
                </a:solidFill>
              </a:rPr>
              <a:t> che ha dimostrato significative o persistenti carenze nell’esecuzione di un precedente contratto di appalto o di concessione che ne hanno causato la risoluzione per inadempimento ovvero la condanna al risarcimento del danno o altre sanzioni comparabili, va interpretata in connessione con il successivo co. 10bis che delimita </a:t>
            </a:r>
            <a:r>
              <a:rPr lang="it-IT" u="sng" dirty="0">
                <a:solidFill>
                  <a:srgbClr val="0000FF"/>
                </a:solidFill>
                <a:highlight>
                  <a:srgbClr val="FFFF00"/>
                </a:highlight>
              </a:rPr>
              <a:t>in tre anni il periodo entro cui una pregressa vicenda </a:t>
            </a:r>
            <a:r>
              <a:rPr lang="it-IT" dirty="0">
                <a:solidFill>
                  <a:srgbClr val="0000FF"/>
                </a:solidFill>
              </a:rPr>
              <a:t>professionale negativa può comportare l’esclusione di un operatore economico dalle procedure di gara; </a:t>
            </a:r>
            <a:r>
              <a:rPr lang="it-IT" dirty="0">
                <a:solidFill>
                  <a:srgbClr val="0000FF"/>
                </a:solidFill>
                <a:highlight>
                  <a:srgbClr val="FFFF00"/>
                </a:highlight>
              </a:rPr>
              <a:t>quindi la risoluzione per inadempimento di un precedente appalto assume rilevanza solo fino al triennio.</a:t>
            </a:r>
          </a:p>
          <a:p>
            <a:pPr algn="just">
              <a:lnSpc>
                <a:spcPts val="2700"/>
              </a:lnSpc>
            </a:pPr>
            <a:r>
              <a:rPr lang="it-IT" dirty="0">
                <a:solidFill>
                  <a:srgbClr val="0000FF"/>
                </a:solidFill>
              </a:rPr>
              <a:t>In tale ambito comunque la stazione appaltante è tenuta, nella</a:t>
            </a:r>
            <a:r>
              <a:rPr lang="it-IT" b="1" u="sng" dirty="0">
                <a:solidFill>
                  <a:srgbClr val="0000FF"/>
                </a:solidFill>
              </a:rPr>
              <a:t> </a:t>
            </a:r>
            <a:r>
              <a:rPr lang="it-IT" b="1" u="sng" dirty="0">
                <a:solidFill>
                  <a:srgbClr val="0000FF"/>
                </a:solidFill>
                <a:highlight>
                  <a:srgbClr val="FFFF00"/>
                </a:highlight>
              </a:rPr>
              <a:t>motivazione</a:t>
            </a:r>
            <a:r>
              <a:rPr lang="it-IT" b="1" u="sng" dirty="0">
                <a:solidFill>
                  <a:srgbClr val="0000FF"/>
                </a:solidFill>
              </a:rPr>
              <a:t> </a:t>
            </a:r>
            <a:r>
              <a:rPr lang="it-IT" dirty="0">
                <a:solidFill>
                  <a:srgbClr val="0000FF"/>
                </a:solidFill>
              </a:rPr>
              <a:t>dell’esclusione, a dar conto in modo adeguato di aver compiuto un’autonoma valutazione delle fonti di prova da cui ha tratto conoscenza del pregresso errore professionale in cui è incorso l’operatore economico e di avere considerato le circostanze di fatto sotto il profilo della loro pertinenza e rilevanza in ordine all’apprezzamento dell’affidabilità professionale del concorrente. </a:t>
            </a:r>
          </a:p>
        </p:txBody>
      </p:sp>
    </p:spTree>
    <p:extLst>
      <p:ext uri="{BB962C8B-B14F-4D97-AF65-F5344CB8AC3E}">
        <p14:creationId xmlns:p14="http://schemas.microsoft.com/office/powerpoint/2010/main" val="3018964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BCD88740-2B94-4F6C-7E8C-B0C67BD36BCF}"/>
              </a:ext>
            </a:extLst>
          </p:cNvPr>
          <p:cNvSpPr>
            <a:spLocks noGrp="1"/>
          </p:cNvSpPr>
          <p:nvPr>
            <p:ph idx="1"/>
          </p:nvPr>
        </p:nvSpPr>
        <p:spPr>
          <a:xfrm>
            <a:off x="298779" y="171934"/>
            <a:ext cx="587629" cy="324850"/>
          </a:xfrm>
        </p:spPr>
        <p:txBody>
          <a:bodyPr>
            <a:normAutofit fontScale="70000" lnSpcReduction="20000"/>
          </a:bodyPr>
          <a:lstStyle/>
          <a:p>
            <a:pPr marL="0" indent="0">
              <a:buNone/>
            </a:pPr>
            <a:r>
              <a:rPr lang="it-IT" dirty="0"/>
              <a:t> </a:t>
            </a:r>
          </a:p>
        </p:txBody>
      </p:sp>
      <p:sp>
        <p:nvSpPr>
          <p:cNvPr id="10" name="Titolo 9">
            <a:extLst>
              <a:ext uri="{FF2B5EF4-FFF2-40B4-BE49-F238E27FC236}">
                <a16:creationId xmlns:a16="http://schemas.microsoft.com/office/drawing/2014/main" id="{6317EF47-077C-B948-830A-21C9256FC746}"/>
              </a:ext>
            </a:extLst>
          </p:cNvPr>
          <p:cNvSpPr>
            <a:spLocks noGrp="1"/>
          </p:cNvSpPr>
          <p:nvPr>
            <p:ph type="title"/>
          </p:nvPr>
        </p:nvSpPr>
        <p:spPr/>
        <p:txBody>
          <a:bodyPr/>
          <a:lstStyle/>
          <a:p>
            <a:r>
              <a:rPr lang="it-IT" dirty="0"/>
              <a:t> </a:t>
            </a:r>
          </a:p>
        </p:txBody>
      </p:sp>
      <p:sp>
        <p:nvSpPr>
          <p:cNvPr id="4" name="CasellaDiTesto 3">
            <a:extLst>
              <a:ext uri="{FF2B5EF4-FFF2-40B4-BE49-F238E27FC236}">
                <a16:creationId xmlns:a16="http://schemas.microsoft.com/office/drawing/2014/main" id="{EE4D38AD-5F4A-DCB0-EF65-1659E03C2ED0}"/>
              </a:ext>
            </a:extLst>
          </p:cNvPr>
          <p:cNvSpPr txBox="1"/>
          <p:nvPr/>
        </p:nvSpPr>
        <p:spPr>
          <a:xfrm>
            <a:off x="4279286" y="73463"/>
            <a:ext cx="7912714" cy="423321"/>
          </a:xfrm>
          <a:prstGeom prst="rect">
            <a:avLst/>
          </a:prstGeom>
          <a:noFill/>
        </p:spPr>
        <p:txBody>
          <a:bodyPr wrap="square">
            <a:spAutoFit/>
          </a:bodyPr>
          <a:lstStyle/>
          <a:p>
            <a:pPr algn="just">
              <a:lnSpc>
                <a:spcPts val="2800"/>
              </a:lnSpc>
              <a:spcBef>
                <a:spcPts val="1200"/>
              </a:spcBef>
            </a:pPr>
            <a:r>
              <a:rPr lang="it-IT" b="1" dirty="0">
                <a:solidFill>
                  <a:srgbClr val="000099"/>
                </a:solidFill>
                <a:latin typeface="Georgia Pro" panose="02040502050405020303" pitchFamily="18" charset="0"/>
              </a:rPr>
              <a:t>Un po’ di casistica</a:t>
            </a:r>
            <a:endParaRPr lang="it-IT" b="1" dirty="0">
              <a:solidFill>
                <a:srgbClr val="C00000"/>
              </a:solidFill>
              <a:latin typeface="Georgia Pro" panose="02040502050405020303" pitchFamily="18" charset="0"/>
            </a:endParaRPr>
          </a:p>
        </p:txBody>
      </p:sp>
      <p:sp>
        <p:nvSpPr>
          <p:cNvPr id="9" name="Segnaposto numero diapositiva 4">
            <a:extLst>
              <a:ext uri="{FF2B5EF4-FFF2-40B4-BE49-F238E27FC236}">
                <a16:creationId xmlns:a16="http://schemas.microsoft.com/office/drawing/2014/main" id="{C3FD1E9E-7AE6-ED07-DD9C-E1EC8AD85A39}"/>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39</a:t>
            </a:fld>
            <a:endParaRPr lang="it-IT" dirty="0">
              <a:solidFill>
                <a:srgbClr val="156013"/>
              </a:solidFill>
            </a:endParaRPr>
          </a:p>
        </p:txBody>
      </p:sp>
      <p:sp>
        <p:nvSpPr>
          <p:cNvPr id="13" name="CasellaDiTesto 12">
            <a:extLst>
              <a:ext uri="{FF2B5EF4-FFF2-40B4-BE49-F238E27FC236}">
                <a16:creationId xmlns:a16="http://schemas.microsoft.com/office/drawing/2014/main" id="{C3D542CC-7DE0-1D34-476B-C6094F8536D8}"/>
              </a:ext>
            </a:extLst>
          </p:cNvPr>
          <p:cNvSpPr txBox="1"/>
          <p:nvPr/>
        </p:nvSpPr>
        <p:spPr>
          <a:xfrm>
            <a:off x="978074" y="689975"/>
            <a:ext cx="9420983" cy="646331"/>
          </a:xfrm>
          <a:prstGeom prst="rect">
            <a:avLst/>
          </a:prstGeom>
          <a:noFill/>
        </p:spPr>
        <p:txBody>
          <a:bodyPr wrap="square">
            <a:spAutoFit/>
          </a:bodyPr>
          <a:lstStyle/>
          <a:p>
            <a:pPr marL="0" indent="0">
              <a:buNone/>
            </a:pPr>
            <a:endParaRPr lang="it-IT" u="sng" dirty="0">
              <a:latin typeface="Georgia Pro" panose="02040502050405020303" pitchFamily="18" charset="0"/>
            </a:endParaRPr>
          </a:p>
          <a:p>
            <a:pPr lvl="0"/>
            <a:r>
              <a:rPr lang="it-IT" b="1" dirty="0">
                <a:latin typeface="Georgia Pro" panose="02040502050405020303" pitchFamily="18" charset="0"/>
              </a:rPr>
              <a:t>Transazione</a:t>
            </a:r>
            <a:r>
              <a:rPr lang="it-IT" dirty="0">
                <a:latin typeface="Georgia Pro" panose="02040502050405020303" pitchFamily="18" charset="0"/>
              </a:rPr>
              <a:t> (</a:t>
            </a:r>
            <a:r>
              <a:rPr lang="it-IT" dirty="0">
                <a:latin typeface="Georgia Pro" panose="02040502050405020303" pitchFamily="18" charset="0"/>
                <a:hlinkClick r:id="rId2"/>
              </a:rPr>
              <a:t>CdS n. 3628 del 2018</a:t>
            </a:r>
            <a:r>
              <a:rPr lang="it-IT" dirty="0">
                <a:latin typeface="Georgia Pro" panose="02040502050405020303" pitchFamily="18" charset="0"/>
              </a:rPr>
              <a:t>)</a:t>
            </a:r>
          </a:p>
        </p:txBody>
      </p:sp>
      <p:sp>
        <p:nvSpPr>
          <p:cNvPr id="3" name="CasellaDiTesto 2">
            <a:extLst>
              <a:ext uri="{FF2B5EF4-FFF2-40B4-BE49-F238E27FC236}">
                <a16:creationId xmlns:a16="http://schemas.microsoft.com/office/drawing/2014/main" id="{1CBA37E2-124F-C05B-3454-33F17D3452E1}"/>
              </a:ext>
            </a:extLst>
          </p:cNvPr>
          <p:cNvSpPr txBox="1"/>
          <p:nvPr/>
        </p:nvSpPr>
        <p:spPr>
          <a:xfrm>
            <a:off x="838200" y="1336306"/>
            <a:ext cx="10381130" cy="5071260"/>
          </a:xfrm>
          <a:prstGeom prst="rect">
            <a:avLst/>
          </a:prstGeom>
          <a:noFill/>
        </p:spPr>
        <p:txBody>
          <a:bodyPr wrap="square">
            <a:spAutoFit/>
          </a:bodyPr>
          <a:lstStyle/>
          <a:p>
            <a:pPr algn="just">
              <a:lnSpc>
                <a:spcPts val="2600"/>
              </a:lnSpc>
            </a:pPr>
            <a:r>
              <a:rPr lang="it-IT" b="1" u="sng" dirty="0">
                <a:solidFill>
                  <a:srgbClr val="000099"/>
                </a:solidFill>
                <a:highlight>
                  <a:srgbClr val="FFFF00"/>
                </a:highlight>
              </a:rPr>
              <a:t>La transazione non costituisce un provvedimento di autotutela</a:t>
            </a:r>
            <a:r>
              <a:rPr lang="it-IT" dirty="0">
                <a:solidFill>
                  <a:srgbClr val="000099"/>
                </a:solidFill>
              </a:rPr>
              <a:t>, diretto ad eliminare, in radice, gli effetti del precedente atto di risoluzione contrattuale perché, intervenendo nel momento esecutivo dell’appalto non può qualificarsi come atto autoritativo, </a:t>
            </a:r>
            <a:r>
              <a:rPr lang="it-IT" b="1" u="sng" dirty="0">
                <a:solidFill>
                  <a:srgbClr val="000099"/>
                </a:solidFill>
                <a:highlight>
                  <a:srgbClr val="FFFF00"/>
                </a:highlight>
              </a:rPr>
              <a:t>trattandosi di un contratto bilaterale </a:t>
            </a:r>
            <a:r>
              <a:rPr lang="it-IT" dirty="0">
                <a:solidFill>
                  <a:srgbClr val="000099"/>
                </a:solidFill>
              </a:rPr>
              <a:t>con il quale “le parti, facendosi </a:t>
            </a:r>
            <a:r>
              <a:rPr lang="it-IT" dirty="0">
                <a:solidFill>
                  <a:srgbClr val="000099"/>
                </a:solidFill>
                <a:highlight>
                  <a:srgbClr val="FFFF00"/>
                </a:highlight>
              </a:rPr>
              <a:t>reciproche concessioni, pongono fine a una lite già incominciata o prevengono una lite che può sorgere tra loro</a:t>
            </a:r>
            <a:r>
              <a:rPr lang="it-IT" dirty="0">
                <a:solidFill>
                  <a:srgbClr val="000099"/>
                </a:solidFill>
              </a:rPr>
              <a:t>” (art. 1965 c.c.).</a:t>
            </a:r>
          </a:p>
          <a:p>
            <a:pPr algn="just">
              <a:lnSpc>
                <a:spcPts val="2600"/>
              </a:lnSpc>
            </a:pPr>
            <a:r>
              <a:rPr lang="it-IT" dirty="0">
                <a:solidFill>
                  <a:srgbClr val="000099"/>
                </a:solidFill>
              </a:rPr>
              <a:t>Pertanto la transazione </a:t>
            </a:r>
            <a:r>
              <a:rPr lang="it-IT" b="1" u="sng" dirty="0">
                <a:solidFill>
                  <a:srgbClr val="000099"/>
                </a:solidFill>
                <a:effectLst>
                  <a:outerShdw blurRad="38100" dist="38100" dir="2700000" algn="tl">
                    <a:srgbClr val="000000">
                      <a:alpha val="43137"/>
                    </a:srgbClr>
                  </a:outerShdw>
                </a:effectLst>
                <a:highlight>
                  <a:srgbClr val="FFFF00"/>
                </a:highlight>
              </a:rPr>
              <a:t>non annulla la risoluzione in danno disposta</a:t>
            </a:r>
            <a:r>
              <a:rPr lang="it-IT" dirty="0">
                <a:solidFill>
                  <a:srgbClr val="000099"/>
                </a:solidFill>
              </a:rPr>
              <a:t>, che rileva tra le sole parti che l’hanno stipulata tanto che non vi sarebbe stato alcun obbligo di farne menzione nella dichiarazione di partecipazione alla gara. </a:t>
            </a:r>
          </a:p>
          <a:p>
            <a:pPr algn="just">
              <a:lnSpc>
                <a:spcPts val="2600"/>
              </a:lnSpc>
            </a:pPr>
            <a:r>
              <a:rPr lang="it-IT" dirty="0">
                <a:solidFill>
                  <a:srgbClr val="000099"/>
                </a:solidFill>
              </a:rPr>
              <a:t>Resta pacifico che anche dopo la transazione, </a:t>
            </a:r>
            <a:r>
              <a:rPr lang="it-IT" b="1" u="sng" dirty="0">
                <a:solidFill>
                  <a:srgbClr val="000099"/>
                </a:solidFill>
                <a:highlight>
                  <a:srgbClr val="FFFF00"/>
                </a:highlight>
              </a:rPr>
              <a:t>il fatto storico della risoluzione contrattuale per inadempimento, disposta dalla stazione appaltante, non è venuta meno</a:t>
            </a:r>
            <a:r>
              <a:rPr lang="it-IT" dirty="0">
                <a:solidFill>
                  <a:srgbClr val="000099"/>
                </a:solidFill>
              </a:rPr>
              <a:t>, né sono stati eliminati gli effetti giuridici di tale atto sul rapporto contrattuale in corso di svolgimento, non ricostituendosi un vincolo contrattuale, sicché si è definitivamente “consolidato” il fatto storico, costituito dalla risoluzione per inadempimento disposta dalla stazione appaltante, che richiede, ai sensi dell’art. 1455 c.c., l’importanza e quindi la gravità dell’inadempimento.</a:t>
            </a:r>
          </a:p>
          <a:p>
            <a:pPr algn="just">
              <a:lnSpc>
                <a:spcPts val="2600"/>
              </a:lnSpc>
            </a:pPr>
            <a:endParaRPr lang="it-IT" dirty="0">
              <a:solidFill>
                <a:srgbClr val="000099"/>
              </a:solidFill>
            </a:endParaRPr>
          </a:p>
        </p:txBody>
      </p:sp>
    </p:spTree>
    <p:extLst>
      <p:ext uri="{BB962C8B-B14F-4D97-AF65-F5344CB8AC3E}">
        <p14:creationId xmlns:p14="http://schemas.microsoft.com/office/powerpoint/2010/main" val="412824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FCA650-942B-668E-DA6A-774250677BE5}"/>
              </a:ext>
            </a:extLst>
          </p:cNvPr>
          <p:cNvSpPr>
            <a:spLocks noGrp="1"/>
          </p:cNvSpPr>
          <p:nvPr>
            <p:ph type="title"/>
          </p:nvPr>
        </p:nvSpPr>
        <p:spPr>
          <a:xfrm>
            <a:off x="4037845" y="-35819"/>
            <a:ext cx="3072897" cy="740357"/>
          </a:xfrm>
        </p:spPr>
        <p:txBody>
          <a:bodyPr>
            <a:noAutofit/>
          </a:bodyPr>
          <a:lstStyle/>
          <a:p>
            <a:r>
              <a:rPr lang="it-IT" sz="2400" dirty="0">
                <a:latin typeface="Georgia Pro" panose="02040502050405020303" pitchFamily="18" charset="0"/>
              </a:rPr>
              <a:t> Chi può fare ricorso? </a:t>
            </a:r>
          </a:p>
        </p:txBody>
      </p:sp>
      <p:sp>
        <p:nvSpPr>
          <p:cNvPr id="5" name="CasellaDiTesto 4">
            <a:extLst>
              <a:ext uri="{FF2B5EF4-FFF2-40B4-BE49-F238E27FC236}">
                <a16:creationId xmlns:a16="http://schemas.microsoft.com/office/drawing/2014/main" id="{8EFB3693-27FE-BD59-A234-B3C5E78E0613}"/>
              </a:ext>
            </a:extLst>
          </p:cNvPr>
          <p:cNvSpPr txBox="1"/>
          <p:nvPr/>
        </p:nvSpPr>
        <p:spPr>
          <a:xfrm>
            <a:off x="1113576" y="821395"/>
            <a:ext cx="10474860" cy="923330"/>
          </a:xfrm>
          <a:prstGeom prst="rect">
            <a:avLst/>
          </a:prstGeom>
          <a:noFill/>
        </p:spPr>
        <p:txBody>
          <a:bodyPr wrap="square">
            <a:spAutoFit/>
          </a:bodyPr>
          <a:lstStyle/>
          <a:p>
            <a:r>
              <a:rPr lang="it-IT" sz="1800" dirty="0">
                <a:solidFill>
                  <a:srgbClr val="000099"/>
                </a:solidFill>
                <a:latin typeface="Georgia Pro" panose="02040502050405020303" pitchFamily="18" charset="0"/>
              </a:rPr>
              <a:t>In generale l’art.113 della Costituzione stabilisce che «</a:t>
            </a:r>
            <a:r>
              <a:rPr lang="it-IT" sz="1800" i="1" dirty="0">
                <a:solidFill>
                  <a:srgbClr val="000099"/>
                </a:solidFill>
                <a:latin typeface="Georgia Pro" panose="02040502050405020303" pitchFamily="18" charset="0"/>
              </a:rPr>
              <a:t>contro gli atti della pubblica amministrazione è sempre ammessa la tutela giurisdizionale </a:t>
            </a:r>
            <a:r>
              <a:rPr lang="it-IT" sz="1800" i="1" dirty="0">
                <a:solidFill>
                  <a:srgbClr val="000099"/>
                </a:solidFill>
                <a:highlight>
                  <a:srgbClr val="FFFF00"/>
                </a:highlight>
                <a:latin typeface="Georgia Pro" panose="02040502050405020303" pitchFamily="18" charset="0"/>
              </a:rPr>
              <a:t>dei </a:t>
            </a:r>
            <a:r>
              <a:rPr lang="it-IT" sz="1800" b="1" i="1" u="sng" dirty="0">
                <a:solidFill>
                  <a:srgbClr val="000099"/>
                </a:solidFill>
                <a:highlight>
                  <a:srgbClr val="FFFF00"/>
                </a:highlight>
                <a:latin typeface="Georgia Pro" panose="02040502050405020303" pitchFamily="18" charset="0"/>
              </a:rPr>
              <a:t>diritti</a:t>
            </a:r>
            <a:r>
              <a:rPr lang="it-IT" sz="1800" i="1" dirty="0">
                <a:solidFill>
                  <a:srgbClr val="000099"/>
                </a:solidFill>
                <a:highlight>
                  <a:srgbClr val="FFFF00"/>
                </a:highlight>
                <a:latin typeface="Georgia Pro" panose="02040502050405020303" pitchFamily="18" charset="0"/>
              </a:rPr>
              <a:t> e degli </a:t>
            </a:r>
            <a:r>
              <a:rPr lang="it-IT" sz="1800" b="1" i="1" u="sng" dirty="0">
                <a:solidFill>
                  <a:srgbClr val="000099"/>
                </a:solidFill>
                <a:highlight>
                  <a:srgbClr val="FFFF00"/>
                </a:highlight>
                <a:latin typeface="Georgia Pro" panose="02040502050405020303" pitchFamily="18" charset="0"/>
              </a:rPr>
              <a:t>interessi legittimi </a:t>
            </a:r>
            <a:r>
              <a:rPr lang="it-IT" sz="1800" i="1" dirty="0">
                <a:solidFill>
                  <a:srgbClr val="000099"/>
                </a:solidFill>
                <a:highlight>
                  <a:srgbClr val="FFFF00"/>
                </a:highlight>
                <a:latin typeface="Georgia Pro" panose="02040502050405020303" pitchFamily="18" charset="0"/>
              </a:rPr>
              <a:t>dinnanzi agli organi della giurisdizione ordinaria o amministrativa</a:t>
            </a:r>
            <a:r>
              <a:rPr lang="it-IT" sz="1800" i="1" dirty="0">
                <a:solidFill>
                  <a:srgbClr val="000099"/>
                </a:solidFill>
                <a:latin typeface="Georgia Pro" panose="02040502050405020303" pitchFamily="18" charset="0"/>
              </a:rPr>
              <a:t>»</a:t>
            </a:r>
          </a:p>
        </p:txBody>
      </p:sp>
      <p:sp>
        <p:nvSpPr>
          <p:cNvPr id="11" name="CasellaDiTesto 10">
            <a:extLst>
              <a:ext uri="{FF2B5EF4-FFF2-40B4-BE49-F238E27FC236}">
                <a16:creationId xmlns:a16="http://schemas.microsoft.com/office/drawing/2014/main" id="{5A974C26-8346-1BA0-9D3C-3D141D45D1F7}"/>
              </a:ext>
            </a:extLst>
          </p:cNvPr>
          <p:cNvSpPr txBox="1"/>
          <p:nvPr/>
        </p:nvSpPr>
        <p:spPr>
          <a:xfrm>
            <a:off x="147430" y="1987928"/>
            <a:ext cx="4164594" cy="1923604"/>
          </a:xfrm>
          <a:prstGeom prst="rect">
            <a:avLst/>
          </a:prstGeom>
          <a:noFill/>
        </p:spPr>
        <p:txBody>
          <a:bodyPr wrap="square">
            <a:spAutoFit/>
          </a:bodyPr>
          <a:lstStyle/>
          <a:p>
            <a:pPr marL="180975" indent="-180975" algn="just">
              <a:buFont typeface="Arial" panose="020B0604020202020204" pitchFamily="34" charset="0"/>
              <a:buChar char="•"/>
            </a:pPr>
            <a:r>
              <a:rPr lang="it-IT" sz="1700" b="1" i="0" dirty="0">
                <a:solidFill>
                  <a:srgbClr val="C00000"/>
                </a:solidFill>
                <a:effectLst/>
                <a:latin typeface="Georgia Pro" panose="02040502050405020303" pitchFamily="18" charset="0"/>
              </a:rPr>
              <a:t>diritto soggettivo</a:t>
            </a:r>
            <a:r>
              <a:rPr lang="it-IT" sz="1700" b="0" i="0" dirty="0">
                <a:solidFill>
                  <a:srgbClr val="C00000"/>
                </a:solidFill>
                <a:effectLst/>
                <a:latin typeface="Georgia Pro" panose="02040502050405020303" pitchFamily="18" charset="0"/>
              </a:rPr>
              <a:t> permette al soggetto privato di agire in maniera piena e immediata a tutela di un proprio diritto riconosciuto e protetto dall'ordinamento giuridico nei </a:t>
            </a:r>
            <a:r>
              <a:rPr lang="it-IT" sz="1700" b="0" i="0" dirty="0">
                <a:solidFill>
                  <a:srgbClr val="000099"/>
                </a:solidFill>
                <a:effectLst/>
                <a:highlight>
                  <a:srgbClr val="FFFF00"/>
                </a:highlight>
                <a:latin typeface="Georgia Pro" panose="02040502050405020303" pitchFamily="18" charset="0"/>
              </a:rPr>
              <a:t>confronti degli  soggetti</a:t>
            </a:r>
            <a:r>
              <a:rPr lang="it-IT" sz="1700" b="0" i="0" dirty="0">
                <a:solidFill>
                  <a:srgbClr val="C00000"/>
                </a:solidFill>
                <a:effectLst/>
                <a:latin typeface="Georgia Pro" panose="02040502050405020303" pitchFamily="18" charset="0"/>
              </a:rPr>
              <a:t> per il soddisfacimento di un proprio interesse</a:t>
            </a:r>
            <a:endParaRPr lang="it-IT" sz="1700" dirty="0">
              <a:solidFill>
                <a:srgbClr val="C00000"/>
              </a:solidFill>
              <a:latin typeface="Georgia Pro" panose="02040502050405020303" pitchFamily="18" charset="0"/>
            </a:endParaRPr>
          </a:p>
        </p:txBody>
      </p:sp>
      <p:sp>
        <p:nvSpPr>
          <p:cNvPr id="12" name="Freccia in giù 11">
            <a:extLst>
              <a:ext uri="{FF2B5EF4-FFF2-40B4-BE49-F238E27FC236}">
                <a16:creationId xmlns:a16="http://schemas.microsoft.com/office/drawing/2014/main" id="{923DA069-75DD-DAB6-6750-6A6343AF88C6}"/>
              </a:ext>
            </a:extLst>
          </p:cNvPr>
          <p:cNvSpPr/>
          <p:nvPr/>
        </p:nvSpPr>
        <p:spPr>
          <a:xfrm rot="16200000">
            <a:off x="4881051" y="2369543"/>
            <a:ext cx="371192" cy="575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Segnaposto numero diapositiva 4">
            <a:extLst>
              <a:ext uri="{FF2B5EF4-FFF2-40B4-BE49-F238E27FC236}">
                <a16:creationId xmlns:a16="http://schemas.microsoft.com/office/drawing/2014/main" id="{184D82F9-BD98-2189-01B4-D0970978287C}"/>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4</a:t>
            </a:fld>
            <a:endParaRPr lang="it-IT" dirty="0">
              <a:solidFill>
                <a:srgbClr val="156013"/>
              </a:solidFill>
            </a:endParaRPr>
          </a:p>
        </p:txBody>
      </p:sp>
      <p:sp>
        <p:nvSpPr>
          <p:cNvPr id="6" name="Segnaposto contenuto 5">
            <a:extLst>
              <a:ext uri="{FF2B5EF4-FFF2-40B4-BE49-F238E27FC236}">
                <a16:creationId xmlns:a16="http://schemas.microsoft.com/office/drawing/2014/main" id="{01F81DAE-91E9-DF1B-2EE4-BE070C2A5B02}"/>
              </a:ext>
            </a:extLst>
          </p:cNvPr>
          <p:cNvSpPr>
            <a:spLocks noGrp="1"/>
          </p:cNvSpPr>
          <p:nvPr>
            <p:ph idx="1"/>
          </p:nvPr>
        </p:nvSpPr>
        <p:spPr>
          <a:xfrm>
            <a:off x="5540188" y="2053443"/>
            <a:ext cx="6338047" cy="1923604"/>
          </a:xfrm>
        </p:spPr>
        <p:txBody>
          <a:bodyPr>
            <a:normAutofit lnSpcReduction="10000"/>
          </a:bodyPr>
          <a:lstStyle/>
          <a:p>
            <a:pPr marL="342900" indent="-342900" algn="l">
              <a:buFont typeface="+mj-lt"/>
              <a:buAutoNum type="arabicPeriod"/>
            </a:pPr>
            <a:r>
              <a:rPr lang="it-IT" sz="1800" b="0" i="1" u="none" strike="noStrike" dirty="0">
                <a:solidFill>
                  <a:schemeClr val="accent6">
                    <a:lumMod val="75000"/>
                  </a:schemeClr>
                </a:solidFill>
                <a:effectLst/>
                <a:latin typeface="Constantia" panose="02030602050306030303" pitchFamily="18" charset="0"/>
                <a:hlinkClick r:id="rId2" tooltip="Diritti assoluti">
                  <a:extLst>
                    <a:ext uri="{A12FA001-AC4F-418D-AE19-62706E023703}">
                      <ahyp:hlinkClr xmlns:ahyp="http://schemas.microsoft.com/office/drawing/2018/hyperlinkcolor" val="tx"/>
                    </a:ext>
                  </a:extLst>
                </a:hlinkClick>
              </a:rPr>
              <a:t>diritto assoluto</a:t>
            </a:r>
            <a:r>
              <a:rPr lang="it-IT" sz="1800" b="0" i="0" dirty="0">
                <a:solidFill>
                  <a:schemeClr val="accent6">
                    <a:lumMod val="75000"/>
                  </a:schemeClr>
                </a:solidFill>
                <a:effectLst/>
                <a:latin typeface="Constantia" panose="02030602050306030303" pitchFamily="18" charset="0"/>
              </a:rPr>
              <a:t>, che il titolare può far valere nei confronti di chiunque (</a:t>
            </a:r>
            <a:r>
              <a:rPr lang="it-IT" sz="1800" b="0" i="1" dirty="0">
                <a:solidFill>
                  <a:schemeClr val="accent6">
                    <a:lumMod val="75000"/>
                  </a:schemeClr>
                </a:solidFill>
                <a:effectLst/>
                <a:latin typeface="Constantia" panose="02030602050306030303" pitchFamily="18" charset="0"/>
              </a:rPr>
              <a:t>erga omnes</a:t>
            </a:r>
            <a:r>
              <a:rPr lang="it-IT" sz="1800" b="0" i="0" dirty="0">
                <a:solidFill>
                  <a:schemeClr val="accent6">
                    <a:lumMod val="75000"/>
                  </a:schemeClr>
                </a:solidFill>
                <a:effectLst/>
                <a:latin typeface="Constantia" panose="02030602050306030303" pitchFamily="18" charset="0"/>
              </a:rPr>
              <a:t>) e che è correlato a un dovere in senso stretto, negativo (di non fare) </a:t>
            </a:r>
          </a:p>
          <a:p>
            <a:pPr marL="342900" indent="-342900" algn="l">
              <a:buFont typeface="+mj-lt"/>
              <a:buAutoNum type="arabicPeriod"/>
            </a:pPr>
            <a:r>
              <a:rPr lang="it-IT" sz="1800" b="0" i="1" u="none" strike="noStrike" dirty="0">
                <a:solidFill>
                  <a:schemeClr val="accent4">
                    <a:lumMod val="50000"/>
                  </a:schemeClr>
                </a:solidFill>
                <a:effectLst/>
                <a:latin typeface="Constantia" panose="02030602050306030303" pitchFamily="18" charset="0"/>
                <a:hlinkClick r:id="rId3" tooltip="Diritti relativi">
                  <a:extLst>
                    <a:ext uri="{A12FA001-AC4F-418D-AE19-62706E023703}">
                      <ahyp:hlinkClr xmlns:ahyp="http://schemas.microsoft.com/office/drawing/2018/hyperlinkcolor" val="tx"/>
                    </a:ext>
                  </a:extLst>
                </a:hlinkClick>
              </a:rPr>
              <a:t>diritto</a:t>
            </a:r>
            <a:r>
              <a:rPr lang="it-IT" sz="1800" b="0" i="1" u="none" strike="noStrike" dirty="0">
                <a:solidFill>
                  <a:srgbClr val="0563C1"/>
                </a:solidFill>
                <a:effectLst/>
                <a:latin typeface="Constantia" panose="02030602050306030303" pitchFamily="18" charset="0"/>
                <a:hlinkClick r:id="rId3" tooltip="Diritti relativi">
                  <a:extLst>
                    <a:ext uri="{A12FA001-AC4F-418D-AE19-62706E023703}">
                      <ahyp:hlinkClr xmlns:ahyp="http://schemas.microsoft.com/office/drawing/2018/hyperlinkcolor" val="tx"/>
                    </a:ext>
                  </a:extLst>
                </a:hlinkClick>
              </a:rPr>
              <a:t> </a:t>
            </a:r>
            <a:r>
              <a:rPr lang="it-IT" sz="1800" b="0" i="1" u="none" strike="noStrike" dirty="0">
                <a:solidFill>
                  <a:schemeClr val="accent4">
                    <a:lumMod val="50000"/>
                  </a:schemeClr>
                </a:solidFill>
                <a:effectLst/>
                <a:latin typeface="Constantia" panose="02030602050306030303" pitchFamily="18" charset="0"/>
                <a:hlinkClick r:id="rId3" tooltip="Diritti relativi">
                  <a:extLst>
                    <a:ext uri="{A12FA001-AC4F-418D-AE19-62706E023703}">
                      <ahyp:hlinkClr xmlns:ahyp="http://schemas.microsoft.com/office/drawing/2018/hyperlinkcolor" val="tx"/>
                    </a:ext>
                  </a:extLst>
                </a:hlinkClick>
              </a:rPr>
              <a:t>relativo</a:t>
            </a:r>
            <a:r>
              <a:rPr lang="it-IT" sz="1800" b="0" i="0" dirty="0">
                <a:solidFill>
                  <a:srgbClr val="202122"/>
                </a:solidFill>
                <a:effectLst/>
                <a:latin typeface="Constantia" panose="02030602050306030303" pitchFamily="18" charset="0"/>
              </a:rPr>
              <a:t>, </a:t>
            </a:r>
            <a:r>
              <a:rPr lang="it-IT" sz="1800" b="0" i="0" dirty="0">
                <a:solidFill>
                  <a:schemeClr val="accent4">
                    <a:lumMod val="50000"/>
                  </a:schemeClr>
                </a:solidFill>
                <a:effectLst/>
                <a:latin typeface="Constantia" panose="02030602050306030303" pitchFamily="18" charset="0"/>
              </a:rPr>
              <a:t>che il titolare può fare valere nei confronti di uno o più soggetti determinati (</a:t>
            </a:r>
            <a:r>
              <a:rPr lang="it-IT" sz="1800" b="0" i="1" dirty="0">
                <a:solidFill>
                  <a:schemeClr val="accent4">
                    <a:lumMod val="50000"/>
                  </a:schemeClr>
                </a:solidFill>
                <a:effectLst/>
                <a:latin typeface="Constantia" panose="02030602050306030303" pitchFamily="18" charset="0"/>
              </a:rPr>
              <a:t>in personam</a:t>
            </a:r>
            <a:r>
              <a:rPr lang="it-IT" sz="1800" b="0" i="0" dirty="0">
                <a:solidFill>
                  <a:schemeClr val="accent4">
                    <a:lumMod val="50000"/>
                  </a:schemeClr>
                </a:solidFill>
                <a:effectLst/>
                <a:latin typeface="Constantia" panose="02030602050306030303" pitchFamily="18" charset="0"/>
              </a:rPr>
              <a:t>), sui quali grava il correlato obbligo, negativo (di non fare) o positivo (di fare o dare)  </a:t>
            </a:r>
          </a:p>
          <a:p>
            <a:endParaRPr lang="it-IT" sz="1800" dirty="0">
              <a:latin typeface="Constantia" panose="02030602050306030303" pitchFamily="18" charset="0"/>
            </a:endParaRPr>
          </a:p>
        </p:txBody>
      </p:sp>
      <p:sp>
        <p:nvSpPr>
          <p:cNvPr id="9" name="CasellaDiTesto 8">
            <a:extLst>
              <a:ext uri="{FF2B5EF4-FFF2-40B4-BE49-F238E27FC236}">
                <a16:creationId xmlns:a16="http://schemas.microsoft.com/office/drawing/2014/main" id="{73F017B6-86CA-26D5-D50E-44D27F9FE322}"/>
              </a:ext>
            </a:extLst>
          </p:cNvPr>
          <p:cNvSpPr txBox="1"/>
          <p:nvPr/>
        </p:nvSpPr>
        <p:spPr>
          <a:xfrm>
            <a:off x="481928" y="4188961"/>
            <a:ext cx="8904120" cy="2070439"/>
          </a:xfrm>
          <a:prstGeom prst="rect">
            <a:avLst/>
          </a:prstGeom>
          <a:noFill/>
        </p:spPr>
        <p:txBody>
          <a:bodyPr wrap="square">
            <a:spAutoFit/>
          </a:bodyPr>
          <a:lstStyle/>
          <a:p>
            <a:pPr algn="just">
              <a:lnSpc>
                <a:spcPts val="2600"/>
              </a:lnSpc>
              <a:buFont typeface="+mj-lt"/>
              <a:buAutoNum type="arabicPeriod"/>
            </a:pPr>
            <a:r>
              <a:rPr lang="it-IT" b="1" i="0" u="none" strike="noStrike" dirty="0">
                <a:solidFill>
                  <a:schemeClr val="accent6">
                    <a:lumMod val="75000"/>
                  </a:schemeClr>
                </a:solidFill>
                <a:effectLst/>
                <a:latin typeface="Constantia" panose="02030602050306030303" pitchFamily="18" charset="0"/>
              </a:rPr>
              <a:t>Diritti soggettivi della personalità</a:t>
            </a:r>
            <a:r>
              <a:rPr lang="it-IT" b="1" i="0" dirty="0">
                <a:solidFill>
                  <a:schemeClr val="accent6">
                    <a:lumMod val="75000"/>
                  </a:schemeClr>
                </a:solidFill>
                <a:effectLst/>
                <a:latin typeface="Constantia" panose="02030602050306030303" pitchFamily="18" charset="0"/>
              </a:rPr>
              <a:t> o </a:t>
            </a:r>
            <a:r>
              <a:rPr lang="it-IT" b="1" i="0" u="none" strike="noStrike" dirty="0">
                <a:solidFill>
                  <a:schemeClr val="accent6">
                    <a:lumMod val="75000"/>
                  </a:schemeClr>
                </a:solidFill>
                <a:effectLst/>
                <a:latin typeface="Constantia" panose="02030602050306030303" pitchFamily="18" charset="0"/>
              </a:rPr>
              <a:t>diritti fondamentali dell'uomo</a:t>
            </a:r>
            <a:r>
              <a:rPr lang="it-IT" b="1" i="0" dirty="0">
                <a:solidFill>
                  <a:schemeClr val="accent6">
                    <a:lumMod val="75000"/>
                  </a:schemeClr>
                </a:solidFill>
                <a:effectLst/>
                <a:latin typeface="Constantia" panose="02030602050306030303" pitchFamily="18" charset="0"/>
              </a:rPr>
              <a:t>, tutti di natura non patrimoniale</a:t>
            </a:r>
            <a:r>
              <a:rPr lang="it-IT" b="1" dirty="0">
                <a:solidFill>
                  <a:srgbClr val="000099"/>
                </a:solidFill>
                <a:latin typeface="Constantia" panose="02030602050306030303" pitchFamily="18" charset="0"/>
              </a:rPr>
              <a:t> </a:t>
            </a:r>
            <a:r>
              <a:rPr lang="it-IT" dirty="0">
                <a:solidFill>
                  <a:srgbClr val="FF0000"/>
                </a:solidFill>
                <a:latin typeface="Constantia" panose="02030602050306030303" pitchFamily="18" charset="0"/>
              </a:rPr>
              <a:t>(diritto al nome)</a:t>
            </a:r>
            <a:endParaRPr lang="it-IT" b="0" i="0" dirty="0">
              <a:solidFill>
                <a:srgbClr val="000099"/>
              </a:solidFill>
              <a:effectLst/>
              <a:latin typeface="Constantia" panose="02030602050306030303" pitchFamily="18" charset="0"/>
            </a:endParaRPr>
          </a:p>
          <a:p>
            <a:pPr algn="just">
              <a:lnSpc>
                <a:spcPts val="2600"/>
              </a:lnSpc>
            </a:pPr>
            <a:r>
              <a:rPr lang="it-IT" b="1" i="0" dirty="0">
                <a:solidFill>
                  <a:srgbClr val="000099"/>
                </a:solidFill>
                <a:effectLst/>
                <a:latin typeface="Constantia" panose="02030602050306030303" pitchFamily="18" charset="0"/>
              </a:rPr>
              <a:t>Diritti soggettivi patrimoniali, che hanno per oggetto i </a:t>
            </a:r>
            <a:r>
              <a:rPr lang="it-IT" b="1" i="0" u="none" strike="noStrike" dirty="0">
                <a:solidFill>
                  <a:srgbClr val="000099"/>
                </a:solidFill>
                <a:effectLst/>
                <a:latin typeface="Constantia" panose="02030602050306030303" pitchFamily="18" charset="0"/>
              </a:rPr>
              <a:t>beni</a:t>
            </a:r>
            <a:r>
              <a:rPr lang="it-IT" b="1" i="0" dirty="0">
                <a:solidFill>
                  <a:srgbClr val="000099"/>
                </a:solidFill>
                <a:effectLst/>
                <a:latin typeface="Constantia" panose="02030602050306030303" pitchFamily="18" charset="0"/>
              </a:rPr>
              <a:t>; al loro interno, i </a:t>
            </a:r>
            <a:r>
              <a:rPr lang="it-IT" b="1" i="0" u="none" strike="noStrike" dirty="0">
                <a:solidFill>
                  <a:srgbClr val="000099"/>
                </a:solidFill>
                <a:effectLst/>
                <a:latin typeface="Constantia" panose="02030602050306030303" pitchFamily="18" charset="0"/>
              </a:rPr>
              <a:t>diritti reali</a:t>
            </a:r>
            <a:r>
              <a:rPr lang="it-IT" b="1" i="0" dirty="0">
                <a:solidFill>
                  <a:srgbClr val="000099"/>
                </a:solidFill>
                <a:effectLst/>
                <a:latin typeface="Constantia" panose="02030602050306030303" pitchFamily="18" charset="0"/>
              </a:rPr>
              <a:t> sono diritti sulle cose </a:t>
            </a:r>
            <a:r>
              <a:rPr lang="it-IT" b="0" i="0" dirty="0">
                <a:solidFill>
                  <a:srgbClr val="000099"/>
                </a:solidFill>
                <a:effectLst/>
                <a:latin typeface="Constantia" panose="02030602050306030303" pitchFamily="18" charset="0"/>
              </a:rPr>
              <a:t>(diritto di proprietà)</a:t>
            </a:r>
          </a:p>
          <a:p>
            <a:pPr algn="just">
              <a:lnSpc>
                <a:spcPts val="2600"/>
              </a:lnSpc>
            </a:pPr>
            <a:r>
              <a:rPr lang="it-IT" dirty="0">
                <a:solidFill>
                  <a:schemeClr val="accent4">
                    <a:lumMod val="50000"/>
                  </a:schemeClr>
                </a:solidFill>
                <a:latin typeface="Constantia" panose="02030602050306030303" pitchFamily="18" charset="0"/>
              </a:rPr>
              <a:t>2.</a:t>
            </a:r>
            <a:r>
              <a:rPr lang="it-IT" b="1" dirty="0">
                <a:solidFill>
                  <a:schemeClr val="accent4">
                    <a:lumMod val="50000"/>
                  </a:schemeClr>
                </a:solidFill>
                <a:latin typeface="Constantia" panose="02030602050306030303" pitchFamily="18" charset="0"/>
              </a:rPr>
              <a:t>Diritti soggettivi relativi  patrimoniali che coincidono con la categoria dei diritti di credito </a:t>
            </a:r>
            <a:endParaRPr lang="it-IT" b="1" i="0" dirty="0">
              <a:solidFill>
                <a:schemeClr val="accent4">
                  <a:lumMod val="50000"/>
                </a:schemeClr>
              </a:solidFill>
              <a:effectLst/>
              <a:latin typeface="Constantia" panose="02030602050306030303" pitchFamily="18" charset="0"/>
            </a:endParaRPr>
          </a:p>
        </p:txBody>
      </p:sp>
      <p:sp>
        <p:nvSpPr>
          <p:cNvPr id="10" name="Freccia in giù 9">
            <a:extLst>
              <a:ext uri="{FF2B5EF4-FFF2-40B4-BE49-F238E27FC236}">
                <a16:creationId xmlns:a16="http://schemas.microsoft.com/office/drawing/2014/main" id="{3D62B605-A5C0-12A7-D726-342E5ECE53CE}"/>
              </a:ext>
            </a:extLst>
          </p:cNvPr>
          <p:cNvSpPr/>
          <p:nvPr/>
        </p:nvSpPr>
        <p:spPr>
          <a:xfrm rot="1942297">
            <a:off x="5538787" y="3689331"/>
            <a:ext cx="371192" cy="575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Le udienze con il totogiudice, così la giustizia è una lotteria: la  protesta degli avvocati - Il Riformista">
            <a:extLst>
              <a:ext uri="{FF2B5EF4-FFF2-40B4-BE49-F238E27FC236}">
                <a16:creationId xmlns:a16="http://schemas.microsoft.com/office/drawing/2014/main" id="{8F0DD615-681A-0D15-58C1-0C25350C2D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0505" y="4282778"/>
            <a:ext cx="2157730" cy="146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598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BCD88740-2B94-4F6C-7E8C-B0C67BD36BCF}"/>
              </a:ext>
            </a:extLst>
          </p:cNvPr>
          <p:cNvSpPr>
            <a:spLocks noGrp="1"/>
          </p:cNvSpPr>
          <p:nvPr>
            <p:ph idx="1"/>
          </p:nvPr>
        </p:nvSpPr>
        <p:spPr>
          <a:xfrm>
            <a:off x="298779" y="171934"/>
            <a:ext cx="587629" cy="324850"/>
          </a:xfrm>
        </p:spPr>
        <p:txBody>
          <a:bodyPr>
            <a:normAutofit fontScale="70000" lnSpcReduction="20000"/>
          </a:bodyPr>
          <a:lstStyle/>
          <a:p>
            <a:pPr marL="0" indent="0">
              <a:buNone/>
            </a:pPr>
            <a:r>
              <a:rPr lang="it-IT" dirty="0"/>
              <a:t> </a:t>
            </a:r>
          </a:p>
        </p:txBody>
      </p:sp>
      <p:sp>
        <p:nvSpPr>
          <p:cNvPr id="10" name="Titolo 9">
            <a:extLst>
              <a:ext uri="{FF2B5EF4-FFF2-40B4-BE49-F238E27FC236}">
                <a16:creationId xmlns:a16="http://schemas.microsoft.com/office/drawing/2014/main" id="{6317EF47-077C-B948-830A-21C9256FC746}"/>
              </a:ext>
            </a:extLst>
          </p:cNvPr>
          <p:cNvSpPr>
            <a:spLocks noGrp="1"/>
          </p:cNvSpPr>
          <p:nvPr>
            <p:ph type="title"/>
          </p:nvPr>
        </p:nvSpPr>
        <p:spPr/>
        <p:txBody>
          <a:bodyPr/>
          <a:lstStyle/>
          <a:p>
            <a:r>
              <a:rPr lang="it-IT" dirty="0"/>
              <a:t> </a:t>
            </a:r>
          </a:p>
        </p:txBody>
      </p:sp>
      <p:sp>
        <p:nvSpPr>
          <p:cNvPr id="4" name="CasellaDiTesto 3">
            <a:extLst>
              <a:ext uri="{FF2B5EF4-FFF2-40B4-BE49-F238E27FC236}">
                <a16:creationId xmlns:a16="http://schemas.microsoft.com/office/drawing/2014/main" id="{EE4D38AD-5F4A-DCB0-EF65-1659E03C2ED0}"/>
              </a:ext>
            </a:extLst>
          </p:cNvPr>
          <p:cNvSpPr txBox="1"/>
          <p:nvPr/>
        </p:nvSpPr>
        <p:spPr>
          <a:xfrm>
            <a:off x="4279286" y="73463"/>
            <a:ext cx="7912714" cy="423321"/>
          </a:xfrm>
          <a:prstGeom prst="rect">
            <a:avLst/>
          </a:prstGeom>
          <a:noFill/>
        </p:spPr>
        <p:txBody>
          <a:bodyPr wrap="square">
            <a:spAutoFit/>
          </a:bodyPr>
          <a:lstStyle/>
          <a:p>
            <a:pPr algn="just">
              <a:lnSpc>
                <a:spcPts val="2800"/>
              </a:lnSpc>
              <a:spcBef>
                <a:spcPts val="1200"/>
              </a:spcBef>
            </a:pPr>
            <a:r>
              <a:rPr lang="it-IT" b="1" dirty="0">
                <a:solidFill>
                  <a:srgbClr val="000099"/>
                </a:solidFill>
                <a:latin typeface="Georgia Pro" panose="02040502050405020303" pitchFamily="18" charset="0"/>
              </a:rPr>
              <a:t>Un po’ di casistica</a:t>
            </a:r>
            <a:endParaRPr lang="it-IT" b="1" dirty="0">
              <a:solidFill>
                <a:srgbClr val="C00000"/>
              </a:solidFill>
              <a:latin typeface="Georgia Pro" panose="02040502050405020303" pitchFamily="18" charset="0"/>
            </a:endParaRPr>
          </a:p>
        </p:txBody>
      </p:sp>
      <p:sp>
        <p:nvSpPr>
          <p:cNvPr id="9" name="Segnaposto numero diapositiva 4">
            <a:extLst>
              <a:ext uri="{FF2B5EF4-FFF2-40B4-BE49-F238E27FC236}">
                <a16:creationId xmlns:a16="http://schemas.microsoft.com/office/drawing/2014/main" id="{C3FD1E9E-7AE6-ED07-DD9C-E1EC8AD85A39}"/>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40</a:t>
            </a:fld>
            <a:endParaRPr lang="it-IT" dirty="0">
              <a:solidFill>
                <a:srgbClr val="156013"/>
              </a:solidFill>
            </a:endParaRPr>
          </a:p>
        </p:txBody>
      </p:sp>
      <p:sp>
        <p:nvSpPr>
          <p:cNvPr id="5" name="CasellaDiTesto 4">
            <a:extLst>
              <a:ext uri="{FF2B5EF4-FFF2-40B4-BE49-F238E27FC236}">
                <a16:creationId xmlns:a16="http://schemas.microsoft.com/office/drawing/2014/main" id="{74E44A74-E672-9EE8-1515-6C9D548F3755}"/>
              </a:ext>
            </a:extLst>
          </p:cNvPr>
          <p:cNvSpPr txBox="1"/>
          <p:nvPr/>
        </p:nvSpPr>
        <p:spPr>
          <a:xfrm>
            <a:off x="744070" y="1352755"/>
            <a:ext cx="10896600" cy="465640"/>
          </a:xfrm>
          <a:prstGeom prst="rect">
            <a:avLst/>
          </a:prstGeom>
          <a:noFill/>
        </p:spPr>
        <p:txBody>
          <a:bodyPr wrap="square">
            <a:spAutoFit/>
          </a:bodyPr>
          <a:lstStyle/>
          <a:p>
            <a:pPr marL="0" indent="0">
              <a:lnSpc>
                <a:spcPct val="150000"/>
              </a:lnSpc>
              <a:buNone/>
            </a:pPr>
            <a:r>
              <a:rPr lang="it-IT" b="1" dirty="0">
                <a:latin typeface="Georgia Pro" panose="02040502050405020303" pitchFamily="18" charset="0"/>
              </a:rPr>
              <a:t>Cauzione provvisoria – </a:t>
            </a:r>
            <a:r>
              <a:rPr lang="it-IT" dirty="0">
                <a:latin typeface="Georgia Pro" panose="02040502050405020303" pitchFamily="18" charset="0"/>
              </a:rPr>
              <a:t>Cons. Stato 804 del 2021</a:t>
            </a:r>
          </a:p>
        </p:txBody>
      </p:sp>
      <p:sp>
        <p:nvSpPr>
          <p:cNvPr id="15" name="CasellaDiTesto 14">
            <a:extLst>
              <a:ext uri="{FF2B5EF4-FFF2-40B4-BE49-F238E27FC236}">
                <a16:creationId xmlns:a16="http://schemas.microsoft.com/office/drawing/2014/main" id="{9229C99D-B4C1-1004-5EA9-270B3FF77F5E}"/>
              </a:ext>
            </a:extLst>
          </p:cNvPr>
          <p:cNvSpPr txBox="1"/>
          <p:nvPr/>
        </p:nvSpPr>
        <p:spPr>
          <a:xfrm>
            <a:off x="592593" y="3471671"/>
            <a:ext cx="9690846" cy="923330"/>
          </a:xfrm>
          <a:prstGeom prst="rect">
            <a:avLst/>
          </a:prstGeom>
          <a:noFill/>
        </p:spPr>
        <p:txBody>
          <a:bodyPr wrap="square">
            <a:spAutoFit/>
          </a:bodyPr>
          <a:lstStyle/>
          <a:p>
            <a:pPr marL="0" indent="0">
              <a:buNone/>
            </a:pPr>
            <a:r>
              <a:rPr lang="it-IT" b="1" dirty="0">
                <a:latin typeface="Georgia Pro" panose="02040502050405020303" pitchFamily="18" charset="0"/>
              </a:rPr>
              <a:t>Sulle ATI: modificazione no - </a:t>
            </a:r>
            <a:r>
              <a:rPr lang="it-IT" dirty="0">
                <a:latin typeface="Georgia Pro" panose="02040502050405020303" pitchFamily="18" charset="0"/>
              </a:rPr>
              <a:t>Cons. Stato </a:t>
            </a:r>
            <a:r>
              <a:rPr lang="it-IT" sz="1800" dirty="0"/>
              <a:t>n. 833 del 2021</a:t>
            </a:r>
          </a:p>
          <a:p>
            <a:pPr marL="0" indent="0">
              <a:buNone/>
            </a:pPr>
            <a:r>
              <a:rPr lang="it-IT" b="1" dirty="0">
                <a:latin typeface="Georgia Pro" panose="02040502050405020303" pitchFamily="18" charset="0"/>
              </a:rPr>
              <a:t>                     modificazione si – </a:t>
            </a:r>
            <a:r>
              <a:rPr lang="it-IT" dirty="0">
                <a:latin typeface="Georgia Pro" panose="02040502050405020303" pitchFamily="18" charset="0"/>
              </a:rPr>
              <a:t>Cons. Stato</a:t>
            </a:r>
            <a:r>
              <a:rPr lang="it-IT" b="1" dirty="0">
                <a:latin typeface="Georgia Pro" panose="02040502050405020303" pitchFamily="18" charset="0"/>
              </a:rPr>
              <a:t> </a:t>
            </a:r>
            <a:r>
              <a:rPr lang="it-IT" sz="1800" dirty="0"/>
              <a:t>n. 2245 del 2020</a:t>
            </a:r>
          </a:p>
          <a:p>
            <a:pPr marL="0" indent="0">
              <a:buNone/>
            </a:pPr>
            <a:r>
              <a:rPr lang="it-IT" dirty="0">
                <a:latin typeface="Georgia Pro" panose="02040502050405020303" pitchFamily="18" charset="0"/>
              </a:rPr>
              <a:t>                      </a:t>
            </a:r>
            <a:r>
              <a:rPr lang="it-IT" b="1" dirty="0">
                <a:latin typeface="Georgia Pro" panose="02040502050405020303" pitchFamily="18" charset="0"/>
              </a:rPr>
              <a:t>Adunanza Plenaria  n. 10 del 2021</a:t>
            </a:r>
          </a:p>
        </p:txBody>
      </p:sp>
      <p:sp>
        <p:nvSpPr>
          <p:cNvPr id="2" name="CasellaDiTesto 1">
            <a:extLst>
              <a:ext uri="{FF2B5EF4-FFF2-40B4-BE49-F238E27FC236}">
                <a16:creationId xmlns:a16="http://schemas.microsoft.com/office/drawing/2014/main" id="{8FFB7418-9EAD-A8AB-47F4-0884BB3AADCC}"/>
              </a:ext>
            </a:extLst>
          </p:cNvPr>
          <p:cNvSpPr txBox="1"/>
          <p:nvPr/>
        </p:nvSpPr>
        <p:spPr>
          <a:xfrm>
            <a:off x="838200" y="4793282"/>
            <a:ext cx="3441086" cy="369332"/>
          </a:xfrm>
          <a:prstGeom prst="rect">
            <a:avLst/>
          </a:prstGeom>
          <a:noFill/>
        </p:spPr>
        <p:txBody>
          <a:bodyPr wrap="square">
            <a:spAutoFit/>
          </a:bodyPr>
          <a:lstStyle/>
          <a:p>
            <a:pPr marL="0" indent="0">
              <a:buNone/>
            </a:pPr>
            <a:r>
              <a:rPr lang="it-IT" b="1" dirty="0">
                <a:latin typeface="Georgia Pro" panose="02040502050405020303" pitchFamily="18" charset="0"/>
              </a:rPr>
              <a:t>Sentenze sull’avvalimento</a:t>
            </a:r>
            <a:endParaRPr lang="it-IT" dirty="0">
              <a:latin typeface="Georgia Pro" panose="02040502050405020303" pitchFamily="18" charset="0"/>
            </a:endParaRPr>
          </a:p>
        </p:txBody>
      </p:sp>
      <p:sp>
        <p:nvSpPr>
          <p:cNvPr id="3" name="CasellaDiTesto 2">
            <a:extLst>
              <a:ext uri="{FF2B5EF4-FFF2-40B4-BE49-F238E27FC236}">
                <a16:creationId xmlns:a16="http://schemas.microsoft.com/office/drawing/2014/main" id="{F2E31766-47CC-2A5B-5B50-1B1BB23AC017}"/>
              </a:ext>
            </a:extLst>
          </p:cNvPr>
          <p:cNvSpPr txBox="1"/>
          <p:nvPr/>
        </p:nvSpPr>
        <p:spPr>
          <a:xfrm>
            <a:off x="647700" y="2379496"/>
            <a:ext cx="10896600" cy="465640"/>
          </a:xfrm>
          <a:prstGeom prst="rect">
            <a:avLst/>
          </a:prstGeom>
          <a:noFill/>
        </p:spPr>
        <p:txBody>
          <a:bodyPr wrap="square">
            <a:spAutoFit/>
          </a:bodyPr>
          <a:lstStyle/>
          <a:p>
            <a:pPr marL="0" indent="0">
              <a:lnSpc>
                <a:spcPct val="150000"/>
              </a:lnSpc>
              <a:buNone/>
            </a:pPr>
            <a:r>
              <a:rPr lang="it-IT" b="1" dirty="0">
                <a:latin typeface="Georgia Pro" panose="02040502050405020303" pitchFamily="18" charset="0"/>
              </a:rPr>
              <a:t>Sulla Campionatura – </a:t>
            </a:r>
            <a:r>
              <a:rPr lang="it-IT" dirty="0">
                <a:latin typeface="Georgia Pro" panose="02040502050405020303" pitchFamily="18" charset="0"/>
              </a:rPr>
              <a:t>Tar Bari 1824 del 2022</a:t>
            </a:r>
          </a:p>
        </p:txBody>
      </p:sp>
    </p:spTree>
    <p:extLst>
      <p:ext uri="{BB962C8B-B14F-4D97-AF65-F5344CB8AC3E}">
        <p14:creationId xmlns:p14="http://schemas.microsoft.com/office/powerpoint/2010/main" val="2638118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361F2A-D8A3-C63A-0C71-316ADDB97AD1}"/>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39D9C2C6-CD80-22DE-CE41-48B68DBD4270}"/>
              </a:ext>
            </a:extLst>
          </p:cNvPr>
          <p:cNvSpPr>
            <a:spLocks noGrp="1"/>
          </p:cNvSpPr>
          <p:nvPr>
            <p:ph idx="1"/>
          </p:nvPr>
        </p:nvSpPr>
        <p:spPr>
          <a:xfrm>
            <a:off x="769162" y="1396766"/>
            <a:ext cx="10515600" cy="4351338"/>
          </a:xfrm>
        </p:spPr>
        <p:txBody>
          <a:bodyPr>
            <a:normAutofit fontScale="85000" lnSpcReduction="10000"/>
          </a:bodyPr>
          <a:lstStyle/>
          <a:p>
            <a:pPr algn="just">
              <a:lnSpc>
                <a:spcPts val="2700"/>
              </a:lnSpc>
            </a:pPr>
            <a:r>
              <a:rPr lang="it-IT" b="1" dirty="0">
                <a:solidFill>
                  <a:schemeClr val="tx1">
                    <a:lumMod val="85000"/>
                    <a:lumOff val="15000"/>
                  </a:schemeClr>
                </a:solidFill>
              </a:rPr>
              <a:t>Carenza non sanabile </a:t>
            </a:r>
            <a:r>
              <a:rPr lang="it-IT" dirty="0">
                <a:solidFill>
                  <a:schemeClr val="tx1">
                    <a:lumMod val="85000"/>
                    <a:lumOff val="15000"/>
                  </a:schemeClr>
                </a:solidFill>
              </a:rPr>
              <a:t>(Cons. St. </a:t>
            </a:r>
            <a:r>
              <a:rPr lang="it-IT" u="sng" dirty="0">
                <a:solidFill>
                  <a:schemeClr val="tx1">
                    <a:lumMod val="85000"/>
                    <a:lumOff val="15000"/>
                  </a:schemeClr>
                </a:solidFill>
                <a:hlinkClick r:id="rId2">
                  <a:extLst>
                    <a:ext uri="{A12FA001-AC4F-418D-AE19-62706E023703}">
                      <ahyp:hlinkClr xmlns:ahyp="http://schemas.microsoft.com/office/drawing/2018/hyperlinkcolor" val="tx"/>
                    </a:ext>
                  </a:extLst>
                </a:hlinkClick>
              </a:rPr>
              <a:t>n. 804 del 2021</a:t>
            </a:r>
            <a:r>
              <a:rPr lang="it-IT" dirty="0">
                <a:solidFill>
                  <a:schemeClr val="tx1">
                    <a:lumMod val="85000"/>
                    <a:lumOff val="15000"/>
                  </a:schemeClr>
                </a:solidFill>
              </a:rPr>
              <a:t>)</a:t>
            </a:r>
          </a:p>
          <a:p>
            <a:pPr marL="0" indent="0" algn="just">
              <a:lnSpc>
                <a:spcPts val="2700"/>
              </a:lnSpc>
              <a:spcBef>
                <a:spcPts val="600"/>
              </a:spcBef>
              <a:buNone/>
            </a:pPr>
            <a:r>
              <a:rPr lang="it-IT" dirty="0">
                <a:solidFill>
                  <a:srgbClr val="000099"/>
                </a:solidFill>
                <a:latin typeface="Constantia" panose="02030602050306030303" pitchFamily="18" charset="0"/>
              </a:rPr>
              <a:t>La mancata presentazione della cauzione provvisoria ovvero la presentazione di una cauzione provvisoria invalida o tardiva costituisce causa di esclusione dalla procedura di aggiudicazione, non sanabile mediante procedura di soccorso istruttorio di cui all’art. 83, comma 9, del D.lgs. n. 50 /2016, atteso che quest’ultima può essere attivata per supplire le “carenze di qualsiasi elemento formale della domanda” con esclusione di quelle “afferenti all’offerta” e che la garanzia provvisoria – destinata a coprire la mancata sottoscrizione del contratto dopo l’aggiudicazione” per fatto non imputabile alla stazione appaltante (cfr. art. 93, comma 6 D.lgs. n. 50/2016) – </a:t>
            </a:r>
            <a:r>
              <a:rPr lang="it-IT" dirty="0">
                <a:solidFill>
                  <a:srgbClr val="000099"/>
                </a:solidFill>
                <a:highlight>
                  <a:srgbClr val="FFFF00"/>
                </a:highlight>
                <a:latin typeface="Constantia" panose="02030602050306030303" pitchFamily="18" charset="0"/>
              </a:rPr>
              <a:t>non costituisce un elemento formale, </a:t>
            </a:r>
            <a:r>
              <a:rPr lang="it-IT" b="1" u="sng" dirty="0">
                <a:solidFill>
                  <a:srgbClr val="000099"/>
                </a:solidFill>
                <a:highlight>
                  <a:srgbClr val="FFFF00"/>
                </a:highlight>
                <a:latin typeface="Constantia" panose="02030602050306030303" pitchFamily="18" charset="0"/>
              </a:rPr>
              <a:t>ma</a:t>
            </a:r>
            <a:r>
              <a:rPr lang="it-IT" b="1" dirty="0">
                <a:solidFill>
                  <a:srgbClr val="000099"/>
                </a:solidFill>
                <a:highlight>
                  <a:srgbClr val="FFFF00"/>
                </a:highlight>
                <a:latin typeface="Constantia" panose="02030602050306030303" pitchFamily="18" charset="0"/>
              </a:rPr>
              <a:t>, </a:t>
            </a:r>
            <a:r>
              <a:rPr lang="it-IT" dirty="0">
                <a:solidFill>
                  <a:srgbClr val="000099"/>
                </a:solidFill>
                <a:highlight>
                  <a:srgbClr val="FFFF00"/>
                </a:highlight>
                <a:latin typeface="Constantia" panose="02030602050306030303" pitchFamily="18" charset="0"/>
              </a:rPr>
              <a:t>in quanto posta a “corredo” dell’offerta (cfr. art. 93, comma 1), </a:t>
            </a:r>
            <a:r>
              <a:rPr lang="it-IT" b="1" u="sng" dirty="0">
                <a:solidFill>
                  <a:srgbClr val="000099"/>
                </a:solidFill>
                <a:highlight>
                  <a:srgbClr val="FFFF00"/>
                </a:highlight>
                <a:latin typeface="Constantia" panose="02030602050306030303" pitchFamily="18" charset="0"/>
              </a:rPr>
              <a:t>deve ritenersi “afferente” alla stessa</a:t>
            </a:r>
            <a:r>
              <a:rPr lang="it-IT" dirty="0">
                <a:solidFill>
                  <a:srgbClr val="000099"/>
                </a:solidFill>
                <a:highlight>
                  <a:srgbClr val="FFFF00"/>
                </a:highlight>
                <a:latin typeface="Constantia" panose="02030602050306030303" pitchFamily="18" charset="0"/>
              </a:rPr>
              <a:t>.</a:t>
            </a:r>
          </a:p>
          <a:p>
            <a:pPr algn="just">
              <a:lnSpc>
                <a:spcPts val="2700"/>
              </a:lnSpc>
            </a:pPr>
            <a:endParaRPr lang="it-IT" dirty="0">
              <a:solidFill>
                <a:schemeClr val="tx1">
                  <a:lumMod val="85000"/>
                  <a:lumOff val="15000"/>
                </a:schemeClr>
              </a:solidFill>
            </a:endParaRPr>
          </a:p>
        </p:txBody>
      </p:sp>
      <p:sp>
        <p:nvSpPr>
          <p:cNvPr id="4" name="CasellaDiTesto 3">
            <a:extLst>
              <a:ext uri="{FF2B5EF4-FFF2-40B4-BE49-F238E27FC236}">
                <a16:creationId xmlns:a16="http://schemas.microsoft.com/office/drawing/2014/main" id="{47DF5524-E2E2-3F15-4AEC-47294B2C51C6}"/>
              </a:ext>
            </a:extLst>
          </p:cNvPr>
          <p:cNvSpPr txBox="1"/>
          <p:nvPr/>
        </p:nvSpPr>
        <p:spPr>
          <a:xfrm>
            <a:off x="3887079" y="812815"/>
            <a:ext cx="4279767" cy="430182"/>
          </a:xfrm>
          <a:prstGeom prst="rect">
            <a:avLst/>
          </a:prstGeom>
          <a:noFill/>
        </p:spPr>
        <p:txBody>
          <a:bodyPr wrap="square">
            <a:spAutoFit/>
          </a:bodyPr>
          <a:lstStyle/>
          <a:p>
            <a:pPr algn="just">
              <a:lnSpc>
                <a:spcPts val="2800"/>
              </a:lnSpc>
              <a:spcBef>
                <a:spcPts val="1200"/>
              </a:spcBef>
            </a:pPr>
            <a:r>
              <a:rPr lang="it-IT" sz="2000" b="1" dirty="0">
                <a:solidFill>
                  <a:srgbClr val="000099"/>
                </a:solidFill>
                <a:latin typeface="Georgia Pro" panose="02040502050405020303" pitchFamily="18" charset="0"/>
              </a:rPr>
              <a:t>Sulla Cauzione provvisoria </a:t>
            </a:r>
            <a:endParaRPr lang="it-IT" sz="2000" b="1" dirty="0">
              <a:solidFill>
                <a:srgbClr val="C00000"/>
              </a:solidFill>
              <a:latin typeface="Georgia Pro" panose="02040502050405020303" pitchFamily="18" charset="0"/>
            </a:endParaRPr>
          </a:p>
        </p:txBody>
      </p:sp>
    </p:spTree>
    <p:extLst>
      <p:ext uri="{BB962C8B-B14F-4D97-AF65-F5344CB8AC3E}">
        <p14:creationId xmlns:p14="http://schemas.microsoft.com/office/powerpoint/2010/main" val="1401117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361F2A-D8A3-C63A-0C71-316ADDB97AD1}"/>
              </a:ext>
            </a:extLst>
          </p:cNvPr>
          <p:cNvSpPr>
            <a:spLocks noGrp="1"/>
          </p:cNvSpPr>
          <p:nvPr>
            <p:ph type="title"/>
          </p:nvPr>
        </p:nvSpPr>
        <p:spPr/>
        <p:txBody>
          <a:bodyPr/>
          <a:lstStyle/>
          <a:p>
            <a:r>
              <a:rPr lang="it-IT" dirty="0"/>
              <a:t> </a:t>
            </a:r>
          </a:p>
        </p:txBody>
      </p:sp>
      <p:sp>
        <p:nvSpPr>
          <p:cNvPr id="4" name="CasellaDiTesto 3">
            <a:extLst>
              <a:ext uri="{FF2B5EF4-FFF2-40B4-BE49-F238E27FC236}">
                <a16:creationId xmlns:a16="http://schemas.microsoft.com/office/drawing/2014/main" id="{47DF5524-E2E2-3F15-4AEC-47294B2C51C6}"/>
              </a:ext>
            </a:extLst>
          </p:cNvPr>
          <p:cNvSpPr txBox="1"/>
          <p:nvPr/>
        </p:nvSpPr>
        <p:spPr>
          <a:xfrm>
            <a:off x="3781095" y="245440"/>
            <a:ext cx="4279767" cy="430182"/>
          </a:xfrm>
          <a:prstGeom prst="rect">
            <a:avLst/>
          </a:prstGeom>
          <a:noFill/>
        </p:spPr>
        <p:txBody>
          <a:bodyPr wrap="square">
            <a:spAutoFit/>
          </a:bodyPr>
          <a:lstStyle/>
          <a:p>
            <a:pPr algn="just">
              <a:lnSpc>
                <a:spcPts val="2800"/>
              </a:lnSpc>
              <a:spcBef>
                <a:spcPts val="1200"/>
              </a:spcBef>
            </a:pPr>
            <a:r>
              <a:rPr lang="it-IT" sz="2000" b="1" dirty="0">
                <a:solidFill>
                  <a:srgbClr val="000099"/>
                </a:solidFill>
                <a:latin typeface="Georgia Pro" panose="02040502050405020303" pitchFamily="18" charset="0"/>
              </a:rPr>
              <a:t>Sulla Campionatura</a:t>
            </a:r>
            <a:endParaRPr lang="it-IT" sz="2000" b="1" dirty="0">
              <a:solidFill>
                <a:srgbClr val="C00000"/>
              </a:solidFill>
              <a:latin typeface="Georgia Pro" panose="02040502050405020303" pitchFamily="18" charset="0"/>
            </a:endParaRPr>
          </a:p>
        </p:txBody>
      </p:sp>
      <p:sp>
        <p:nvSpPr>
          <p:cNvPr id="6" name="Segnaposto contenuto 5">
            <a:extLst>
              <a:ext uri="{FF2B5EF4-FFF2-40B4-BE49-F238E27FC236}">
                <a16:creationId xmlns:a16="http://schemas.microsoft.com/office/drawing/2014/main" id="{2CE7F839-625D-7C2E-F939-D0A646D7269D}"/>
              </a:ext>
            </a:extLst>
          </p:cNvPr>
          <p:cNvSpPr>
            <a:spLocks noGrp="1"/>
          </p:cNvSpPr>
          <p:nvPr>
            <p:ph idx="1"/>
          </p:nvPr>
        </p:nvSpPr>
        <p:spPr>
          <a:xfrm>
            <a:off x="439271" y="986118"/>
            <a:ext cx="11349317" cy="5129871"/>
          </a:xfrm>
        </p:spPr>
        <p:txBody>
          <a:bodyPr>
            <a:normAutofit/>
          </a:bodyPr>
          <a:lstStyle/>
          <a:p>
            <a:pPr algn="just">
              <a:lnSpc>
                <a:spcPts val="2600"/>
              </a:lnSpc>
            </a:pPr>
            <a:r>
              <a:rPr lang="it-IT" sz="1600" b="1" dirty="0">
                <a:solidFill>
                  <a:srgbClr val="000099"/>
                </a:solidFill>
                <a:latin typeface="Constantia" panose="02030602050306030303" pitchFamily="18" charset="0"/>
              </a:rPr>
              <a:t>“</a:t>
            </a:r>
            <a:r>
              <a:rPr lang="it-IT" sz="1600" dirty="0">
                <a:solidFill>
                  <a:srgbClr val="000099"/>
                </a:solidFill>
                <a:latin typeface="Constantia" panose="02030602050306030303" pitchFamily="18" charset="0"/>
              </a:rPr>
              <a:t>La campionatura non è un elemento costitutivo, ma semplicemente dimostrativo dell’offerta tecnica documentale, essendo destinata a comprovare, con la produzione di capi o prodotti dimostrativi detti, appunto, campioni, la capacità tecnica dei concorrenti e la loro effettiva idoneità a soddisfare le esigenze, spesso complesse, delle stazioni appaltanti” </a:t>
            </a:r>
            <a:r>
              <a:rPr lang="it-IT" sz="1600" b="1" dirty="0">
                <a:solidFill>
                  <a:srgbClr val="000099"/>
                </a:solidFill>
                <a:latin typeface="Constantia" panose="02030602050306030303" pitchFamily="18" charset="0"/>
              </a:rPr>
              <a:t>(Cons. Stato, sez. III, 9.3.2022, n. 1699).</a:t>
            </a:r>
          </a:p>
          <a:p>
            <a:pPr algn="just">
              <a:lnSpc>
                <a:spcPts val="2600"/>
              </a:lnSpc>
            </a:pPr>
            <a:r>
              <a:rPr lang="it-IT" sz="1600" dirty="0">
                <a:solidFill>
                  <a:srgbClr val="000099"/>
                </a:solidFill>
                <a:latin typeface="Constantia" panose="02030602050306030303" pitchFamily="18" charset="0"/>
              </a:rPr>
              <a:t>Nelle procedure di gara, la funzione assegnata alla campionatura non è quella </a:t>
            </a:r>
            <a:r>
              <a:rPr lang="it-IT" sz="1600" b="1" dirty="0">
                <a:solidFill>
                  <a:srgbClr val="000099"/>
                </a:solidFill>
                <a:effectLst>
                  <a:outerShdw blurRad="38100" dist="38100" dir="2700000" algn="tl">
                    <a:srgbClr val="000000">
                      <a:alpha val="43137"/>
                    </a:srgbClr>
                  </a:outerShdw>
                </a:effectLst>
                <a:latin typeface="Constantia" panose="02030602050306030303" pitchFamily="18" charset="0"/>
              </a:rPr>
              <a:t>di integrare </a:t>
            </a:r>
            <a:r>
              <a:rPr lang="it-IT" sz="1600" dirty="0">
                <a:solidFill>
                  <a:srgbClr val="000099"/>
                </a:solidFill>
                <a:latin typeface="Constantia" panose="02030602050306030303" pitchFamily="18" charset="0"/>
              </a:rPr>
              <a:t>essa stessa l’offerta tecnica, ma di </a:t>
            </a:r>
            <a:r>
              <a:rPr lang="it-IT" sz="1600" b="1" u="sng" dirty="0">
                <a:solidFill>
                  <a:srgbClr val="000099"/>
                </a:solidFill>
                <a:latin typeface="Constantia" panose="02030602050306030303" pitchFamily="18" charset="0"/>
              </a:rPr>
              <a:t>comprovare</a:t>
            </a:r>
            <a:r>
              <a:rPr lang="it-IT" sz="1600" dirty="0">
                <a:solidFill>
                  <a:srgbClr val="000099"/>
                </a:solidFill>
                <a:latin typeface="Constantia" panose="02030602050306030303" pitchFamily="18" charset="0"/>
              </a:rPr>
              <a:t>, attraverso la produzione di capi dimostrativi, l’effettiva idoneità del bene a soddisfare le esigenze della stazione appaltante, dunque ha una </a:t>
            </a:r>
            <a:r>
              <a:rPr lang="it-IT" sz="1600" b="1" u="sng" dirty="0">
                <a:solidFill>
                  <a:srgbClr val="000099"/>
                </a:solidFill>
                <a:latin typeface="Constantia" panose="02030602050306030303" pitchFamily="18" charset="0"/>
              </a:rPr>
              <a:t>funzione meramente esemplificativa</a:t>
            </a:r>
            <a:r>
              <a:rPr lang="it-IT" sz="1600" b="1" dirty="0">
                <a:solidFill>
                  <a:srgbClr val="000099"/>
                </a:solidFill>
                <a:latin typeface="Constantia" panose="02030602050306030303" pitchFamily="18" charset="0"/>
              </a:rPr>
              <a:t> </a:t>
            </a:r>
            <a:r>
              <a:rPr lang="it-IT" sz="1600" dirty="0">
                <a:solidFill>
                  <a:srgbClr val="000099"/>
                </a:solidFill>
                <a:latin typeface="Constantia" panose="02030602050306030303" pitchFamily="18" charset="0"/>
              </a:rPr>
              <a:t>delle caratteristiche dell’offerta, fungendo non da elemento costitutivo, ma </a:t>
            </a:r>
            <a:r>
              <a:rPr lang="it-IT" sz="1600" b="1" u="sng" dirty="0">
                <a:solidFill>
                  <a:srgbClr val="000099"/>
                </a:solidFill>
                <a:latin typeface="Constantia" panose="02030602050306030303" pitchFamily="18" charset="0"/>
              </a:rPr>
              <a:t>semplicemente dimostrativo</a:t>
            </a:r>
            <a:r>
              <a:rPr lang="it-IT" sz="1600" b="1" dirty="0">
                <a:solidFill>
                  <a:srgbClr val="000099"/>
                </a:solidFill>
                <a:latin typeface="Constantia" panose="02030602050306030303" pitchFamily="18" charset="0"/>
              </a:rPr>
              <a:t> </a:t>
            </a:r>
            <a:r>
              <a:rPr lang="it-IT" sz="1600" dirty="0">
                <a:solidFill>
                  <a:srgbClr val="000099"/>
                </a:solidFill>
                <a:latin typeface="Constantia" panose="02030602050306030303" pitchFamily="18" charset="0"/>
              </a:rPr>
              <a:t>dell’offerta tecnica, anche allorché serve ad assegnare punteggi</a:t>
            </a:r>
          </a:p>
          <a:p>
            <a:pPr algn="just">
              <a:lnSpc>
                <a:spcPts val="2600"/>
              </a:lnSpc>
            </a:pPr>
            <a:r>
              <a:rPr lang="it-IT" sz="1600" dirty="0">
                <a:solidFill>
                  <a:srgbClr val="000099"/>
                </a:solidFill>
                <a:latin typeface="Constantia" panose="02030602050306030303" pitchFamily="18" charset="0"/>
              </a:rPr>
              <a:t>Pertanto la clausola contenuta nel disciplinare, che impone ai concorrenti</a:t>
            </a:r>
            <a:r>
              <a:rPr lang="it-IT" sz="1600" b="1" dirty="0">
                <a:solidFill>
                  <a:srgbClr val="000099"/>
                </a:solidFill>
                <a:latin typeface="Constantia" panose="02030602050306030303" pitchFamily="18" charset="0"/>
              </a:rPr>
              <a:t>, a pena di esclusione, di far pervenire alla stazione appaltante una campionatura dei prodotti offerti “entro la data e l’ora prevista per la presentazione delle offerte a pena di esclusione”, </a:t>
            </a:r>
            <a:r>
              <a:rPr lang="it-IT" sz="1600" b="1" dirty="0">
                <a:solidFill>
                  <a:srgbClr val="000099"/>
                </a:solidFill>
                <a:highlight>
                  <a:srgbClr val="FFFF00"/>
                </a:highlight>
                <a:latin typeface="Constantia" panose="02030602050306030303" pitchFamily="18" charset="0"/>
              </a:rPr>
              <a:t>introduce una causa di esclusione ulteriore rispetto a quelle previste dal Codice dei contratti pubblici, in violazione del divieto stabilito al riguardo dall’art. 83, comma 8, del d.lgs. n. 50/2016. Essa, proprio per tali ragioni, va, pertanto, dichiarata nulla.</a:t>
            </a:r>
            <a:endParaRPr lang="it-IT" sz="1600" dirty="0">
              <a:solidFill>
                <a:srgbClr val="000099"/>
              </a:solidFill>
              <a:highlight>
                <a:srgbClr val="FFFF00"/>
              </a:highlight>
              <a:latin typeface="Constantia" panose="02030602050306030303" pitchFamily="18" charset="0"/>
            </a:endParaRPr>
          </a:p>
        </p:txBody>
      </p:sp>
      <p:sp>
        <p:nvSpPr>
          <p:cNvPr id="8" name="CasellaDiTesto 7">
            <a:extLst>
              <a:ext uri="{FF2B5EF4-FFF2-40B4-BE49-F238E27FC236}">
                <a16:creationId xmlns:a16="http://schemas.microsoft.com/office/drawing/2014/main" id="{81175ABF-071F-BAE7-377C-937ECF326906}"/>
              </a:ext>
            </a:extLst>
          </p:cNvPr>
          <p:cNvSpPr txBox="1"/>
          <p:nvPr/>
        </p:nvSpPr>
        <p:spPr>
          <a:xfrm>
            <a:off x="8606119" y="5871882"/>
            <a:ext cx="3742764" cy="369332"/>
          </a:xfrm>
          <a:prstGeom prst="rect">
            <a:avLst/>
          </a:prstGeom>
          <a:noFill/>
        </p:spPr>
        <p:txBody>
          <a:bodyPr wrap="square">
            <a:spAutoFit/>
          </a:bodyPr>
          <a:lstStyle/>
          <a:p>
            <a:r>
              <a:rPr lang="it-IT" dirty="0">
                <a:latin typeface="Georgia Pro" panose="02040502050405020303" pitchFamily="18" charset="0"/>
              </a:rPr>
              <a:t>Tar Bari n.1824 del 28.12.2022</a:t>
            </a:r>
            <a:endParaRPr lang="it-IT" dirty="0"/>
          </a:p>
        </p:txBody>
      </p:sp>
    </p:spTree>
    <p:extLst>
      <p:ext uri="{BB962C8B-B14F-4D97-AF65-F5344CB8AC3E}">
        <p14:creationId xmlns:p14="http://schemas.microsoft.com/office/powerpoint/2010/main" val="2683852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BCD88740-2B94-4F6C-7E8C-B0C67BD36BCF}"/>
              </a:ext>
            </a:extLst>
          </p:cNvPr>
          <p:cNvSpPr>
            <a:spLocks noGrp="1"/>
          </p:cNvSpPr>
          <p:nvPr>
            <p:ph idx="1"/>
          </p:nvPr>
        </p:nvSpPr>
        <p:spPr>
          <a:xfrm>
            <a:off x="298779" y="171934"/>
            <a:ext cx="587629" cy="324850"/>
          </a:xfrm>
        </p:spPr>
        <p:txBody>
          <a:bodyPr>
            <a:normAutofit fontScale="70000" lnSpcReduction="20000"/>
          </a:bodyPr>
          <a:lstStyle/>
          <a:p>
            <a:pPr marL="0" indent="0">
              <a:buNone/>
            </a:pPr>
            <a:r>
              <a:rPr lang="it-IT" dirty="0"/>
              <a:t> </a:t>
            </a:r>
          </a:p>
        </p:txBody>
      </p:sp>
      <p:sp>
        <p:nvSpPr>
          <p:cNvPr id="10" name="Titolo 9">
            <a:extLst>
              <a:ext uri="{FF2B5EF4-FFF2-40B4-BE49-F238E27FC236}">
                <a16:creationId xmlns:a16="http://schemas.microsoft.com/office/drawing/2014/main" id="{6317EF47-077C-B948-830A-21C9256FC746}"/>
              </a:ext>
            </a:extLst>
          </p:cNvPr>
          <p:cNvSpPr>
            <a:spLocks noGrp="1"/>
          </p:cNvSpPr>
          <p:nvPr>
            <p:ph type="title"/>
          </p:nvPr>
        </p:nvSpPr>
        <p:spPr>
          <a:xfrm>
            <a:off x="3510562" y="812815"/>
            <a:ext cx="4279767" cy="430181"/>
          </a:xfrm>
        </p:spPr>
        <p:txBody>
          <a:bodyPr>
            <a:normAutofit fontScale="90000"/>
          </a:bodyPr>
          <a:lstStyle/>
          <a:p>
            <a:r>
              <a:rPr lang="it-IT" dirty="0"/>
              <a:t> </a:t>
            </a:r>
          </a:p>
        </p:txBody>
      </p:sp>
      <p:sp>
        <p:nvSpPr>
          <p:cNvPr id="4" name="CasellaDiTesto 3">
            <a:extLst>
              <a:ext uri="{FF2B5EF4-FFF2-40B4-BE49-F238E27FC236}">
                <a16:creationId xmlns:a16="http://schemas.microsoft.com/office/drawing/2014/main" id="{EE4D38AD-5F4A-DCB0-EF65-1659E03C2ED0}"/>
              </a:ext>
            </a:extLst>
          </p:cNvPr>
          <p:cNvSpPr txBox="1"/>
          <p:nvPr/>
        </p:nvSpPr>
        <p:spPr>
          <a:xfrm>
            <a:off x="3887079" y="812815"/>
            <a:ext cx="4279767" cy="430182"/>
          </a:xfrm>
          <a:prstGeom prst="rect">
            <a:avLst/>
          </a:prstGeom>
          <a:noFill/>
        </p:spPr>
        <p:txBody>
          <a:bodyPr wrap="square">
            <a:spAutoFit/>
          </a:bodyPr>
          <a:lstStyle/>
          <a:p>
            <a:pPr algn="just">
              <a:lnSpc>
                <a:spcPts val="2800"/>
              </a:lnSpc>
              <a:spcBef>
                <a:spcPts val="1200"/>
              </a:spcBef>
            </a:pPr>
            <a:r>
              <a:rPr lang="it-IT" sz="2000" b="1" dirty="0">
                <a:solidFill>
                  <a:srgbClr val="000099"/>
                </a:solidFill>
                <a:latin typeface="Georgia Pro" panose="02040502050405020303" pitchFamily="18" charset="0"/>
              </a:rPr>
              <a:t>Sulla modifica delle ATI</a:t>
            </a:r>
            <a:endParaRPr lang="it-IT" sz="2000" b="1" dirty="0">
              <a:solidFill>
                <a:srgbClr val="C00000"/>
              </a:solidFill>
              <a:latin typeface="Georgia Pro" panose="02040502050405020303" pitchFamily="18" charset="0"/>
            </a:endParaRPr>
          </a:p>
        </p:txBody>
      </p:sp>
      <p:sp>
        <p:nvSpPr>
          <p:cNvPr id="9" name="Segnaposto numero diapositiva 4">
            <a:extLst>
              <a:ext uri="{FF2B5EF4-FFF2-40B4-BE49-F238E27FC236}">
                <a16:creationId xmlns:a16="http://schemas.microsoft.com/office/drawing/2014/main" id="{C3FD1E9E-7AE6-ED07-DD9C-E1EC8AD85A39}"/>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43</a:t>
            </a:fld>
            <a:endParaRPr lang="it-IT" dirty="0">
              <a:solidFill>
                <a:srgbClr val="156013"/>
              </a:solidFill>
            </a:endParaRPr>
          </a:p>
        </p:txBody>
      </p:sp>
      <p:sp>
        <p:nvSpPr>
          <p:cNvPr id="2" name="CasellaDiTesto 1">
            <a:extLst>
              <a:ext uri="{FF2B5EF4-FFF2-40B4-BE49-F238E27FC236}">
                <a16:creationId xmlns:a16="http://schemas.microsoft.com/office/drawing/2014/main" id="{541E7C37-F89D-816E-4357-94A38A8A1DED}"/>
              </a:ext>
            </a:extLst>
          </p:cNvPr>
          <p:cNvSpPr txBox="1"/>
          <p:nvPr/>
        </p:nvSpPr>
        <p:spPr>
          <a:xfrm>
            <a:off x="3399162" y="1767385"/>
            <a:ext cx="8373738" cy="2708434"/>
          </a:xfrm>
          <a:prstGeom prst="rect">
            <a:avLst/>
          </a:prstGeom>
          <a:noFill/>
        </p:spPr>
        <p:txBody>
          <a:bodyPr wrap="square">
            <a:spAutoFit/>
          </a:bodyPr>
          <a:lstStyle/>
          <a:p>
            <a:pPr marL="271456" lvl="1" algn="just"/>
            <a:r>
              <a:rPr lang="it-IT" sz="1700" dirty="0">
                <a:solidFill>
                  <a:srgbClr val="0000CC"/>
                </a:solidFill>
              </a:rPr>
              <a:t>«In linea di principio, deve ritenersi preclusa qualsiasi modificazione dei raggruppamenti temporanei che hanno partecipato a una gara pubblica, in quanto la modifica determinerebbe, almeno in parte, la modifica dello stesso soggetto che vi partecipa.</a:t>
            </a:r>
          </a:p>
          <a:p>
            <a:pPr marL="271456" lvl="1" algn="just"/>
            <a:r>
              <a:rPr lang="it-IT" sz="1700" dirty="0">
                <a:solidFill>
                  <a:srgbClr val="0000CC"/>
                </a:solidFill>
              </a:rPr>
              <a:t>Tale principio è espressamente sancito dall’art. 48, comma 9, del d.lgs. 50/2016, che – nel far salve le ipotesi di cui ai successivi commi 17 e 18, ammette la sostituzione “in caso di perdita […] dei requisiti”, ma esclusivamente “in corso di esecuzione”, all’evidente fine di salvaguardare il completamento del programma negoziale già in corso di attuazione. La conclusione deve tenersi ferma anche a seguito della introduzione nel corpo dell’art. 48 del nuovo comma 19 bis, il quale espressamente estende l’eventualità di modifiche soggettive anche alle ipotesi verificatesi “in fase di gara”».</a:t>
            </a:r>
          </a:p>
        </p:txBody>
      </p:sp>
      <p:sp>
        <p:nvSpPr>
          <p:cNvPr id="3" name="CasellaDiTesto 2">
            <a:extLst>
              <a:ext uri="{FF2B5EF4-FFF2-40B4-BE49-F238E27FC236}">
                <a16:creationId xmlns:a16="http://schemas.microsoft.com/office/drawing/2014/main" id="{682F6549-41AC-3F2F-D996-5307CDA916E8}"/>
              </a:ext>
            </a:extLst>
          </p:cNvPr>
          <p:cNvSpPr txBox="1"/>
          <p:nvPr/>
        </p:nvSpPr>
        <p:spPr>
          <a:xfrm>
            <a:off x="3639671" y="4919074"/>
            <a:ext cx="8043582" cy="923330"/>
          </a:xfrm>
          <a:prstGeom prst="rect">
            <a:avLst/>
          </a:prstGeom>
          <a:noFill/>
        </p:spPr>
        <p:txBody>
          <a:bodyPr wrap="square">
            <a:spAutoFit/>
          </a:bodyPr>
          <a:lstStyle/>
          <a:p>
            <a:pPr algn="just"/>
            <a:r>
              <a:rPr lang="it-IT" sz="1800" dirty="0">
                <a:solidFill>
                  <a:srgbClr val="FF0000"/>
                </a:solidFill>
              </a:rPr>
              <a:t>«Il comma 19 ter dell’art. 48, comma aggiunto dall'articolo 32, comma 1, lettera h), del D.Lgs. 19 aprile 2017 n. 56, estende espressamente la possibilità di modifica soggettiva per le ragioni indicate dai commi 17, 18 e 19, anche in corso di gara».</a:t>
            </a:r>
          </a:p>
        </p:txBody>
      </p:sp>
      <p:sp>
        <p:nvSpPr>
          <p:cNvPr id="7" name="CasellaDiTesto 6">
            <a:extLst>
              <a:ext uri="{FF2B5EF4-FFF2-40B4-BE49-F238E27FC236}">
                <a16:creationId xmlns:a16="http://schemas.microsoft.com/office/drawing/2014/main" id="{96248156-3D7A-2BC6-1971-26B699DAAF9D}"/>
              </a:ext>
            </a:extLst>
          </p:cNvPr>
          <p:cNvSpPr txBox="1"/>
          <p:nvPr/>
        </p:nvSpPr>
        <p:spPr>
          <a:xfrm>
            <a:off x="761419" y="2475271"/>
            <a:ext cx="2277211" cy="646331"/>
          </a:xfrm>
          <a:prstGeom prst="rect">
            <a:avLst/>
          </a:prstGeom>
          <a:noFill/>
        </p:spPr>
        <p:txBody>
          <a:bodyPr wrap="square">
            <a:spAutoFit/>
          </a:bodyPr>
          <a:lstStyle/>
          <a:p>
            <a:pPr marL="0" lvl="1" algn="ctr"/>
            <a:r>
              <a:rPr lang="it-IT" sz="1800" b="1" dirty="0"/>
              <a:t>NO </a:t>
            </a:r>
            <a:r>
              <a:rPr lang="it-IT" sz="1800" dirty="0"/>
              <a:t> </a:t>
            </a:r>
          </a:p>
          <a:p>
            <a:pPr marL="0" lvl="1"/>
            <a:r>
              <a:rPr lang="it-IT" sz="1800" dirty="0"/>
              <a:t>(CdS </a:t>
            </a:r>
            <a:r>
              <a:rPr lang="it-IT" sz="1800" u="sng" dirty="0">
                <a:hlinkClick r:id="rId2"/>
              </a:rPr>
              <a:t>n. 833 del 2021</a:t>
            </a:r>
            <a:r>
              <a:rPr lang="it-IT" sz="1800" dirty="0"/>
              <a:t>)</a:t>
            </a:r>
          </a:p>
        </p:txBody>
      </p:sp>
      <p:sp>
        <p:nvSpPr>
          <p:cNvPr id="8" name="CasellaDiTesto 7">
            <a:extLst>
              <a:ext uri="{FF2B5EF4-FFF2-40B4-BE49-F238E27FC236}">
                <a16:creationId xmlns:a16="http://schemas.microsoft.com/office/drawing/2014/main" id="{A919C41D-AC60-5EB5-32E9-AD8B74AF7A4C}"/>
              </a:ext>
            </a:extLst>
          </p:cNvPr>
          <p:cNvSpPr txBox="1"/>
          <p:nvPr/>
        </p:nvSpPr>
        <p:spPr>
          <a:xfrm>
            <a:off x="592593" y="4805753"/>
            <a:ext cx="2614865" cy="923330"/>
          </a:xfrm>
          <a:prstGeom prst="rect">
            <a:avLst/>
          </a:prstGeom>
          <a:noFill/>
        </p:spPr>
        <p:txBody>
          <a:bodyPr wrap="square">
            <a:spAutoFit/>
          </a:bodyPr>
          <a:lstStyle/>
          <a:p>
            <a:pPr lvl="0" algn="ctr"/>
            <a:r>
              <a:rPr lang="it-IT" sz="1800" b="1" dirty="0">
                <a:solidFill>
                  <a:srgbClr val="FF0000"/>
                </a:solidFill>
              </a:rPr>
              <a:t>SI</a:t>
            </a:r>
            <a:r>
              <a:rPr lang="it-IT" sz="1800" dirty="0"/>
              <a:t> </a:t>
            </a:r>
          </a:p>
          <a:p>
            <a:pPr lvl="0"/>
            <a:r>
              <a:rPr lang="it-IT" sz="1800" dirty="0"/>
              <a:t>(CdS     </a:t>
            </a:r>
            <a:r>
              <a:rPr lang="it-IT" sz="1800" u="sng" dirty="0">
                <a:hlinkClick r:id="rId3"/>
              </a:rPr>
              <a:t>n. 2245 del 2020</a:t>
            </a:r>
            <a:r>
              <a:rPr lang="it-IT" sz="1800" dirty="0"/>
              <a:t>,</a:t>
            </a:r>
          </a:p>
          <a:p>
            <a:pPr lvl="0"/>
            <a:r>
              <a:rPr lang="it-IT" sz="1800" dirty="0"/>
              <a:t> TAR Fi </a:t>
            </a:r>
            <a:r>
              <a:rPr lang="it-IT" sz="1800" u="sng" dirty="0">
                <a:solidFill>
                  <a:srgbClr val="009999"/>
                </a:solidFill>
                <a:hlinkClick r:id="rId4">
                  <a:extLst>
                    <a:ext uri="{A12FA001-AC4F-418D-AE19-62706E023703}">
                      <ahyp:hlinkClr xmlns:ahyp="http://schemas.microsoft.com/office/drawing/2018/hyperlinkcolor" val="tx"/>
                    </a:ext>
                  </a:extLst>
                </a:hlinkClick>
              </a:rPr>
              <a:t>n. 217 del 2021</a:t>
            </a:r>
            <a:r>
              <a:rPr lang="it-IT" sz="1800" dirty="0"/>
              <a:t>)</a:t>
            </a:r>
          </a:p>
        </p:txBody>
      </p:sp>
    </p:spTree>
    <p:extLst>
      <p:ext uri="{BB962C8B-B14F-4D97-AF65-F5344CB8AC3E}">
        <p14:creationId xmlns:p14="http://schemas.microsoft.com/office/powerpoint/2010/main" val="2338068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BCD88740-2B94-4F6C-7E8C-B0C67BD36BCF}"/>
              </a:ext>
            </a:extLst>
          </p:cNvPr>
          <p:cNvSpPr>
            <a:spLocks noGrp="1"/>
          </p:cNvSpPr>
          <p:nvPr>
            <p:ph idx="1"/>
          </p:nvPr>
        </p:nvSpPr>
        <p:spPr>
          <a:xfrm>
            <a:off x="298779" y="171934"/>
            <a:ext cx="587629" cy="324850"/>
          </a:xfrm>
        </p:spPr>
        <p:txBody>
          <a:bodyPr>
            <a:normAutofit fontScale="70000" lnSpcReduction="20000"/>
          </a:bodyPr>
          <a:lstStyle/>
          <a:p>
            <a:pPr marL="0" indent="0">
              <a:buNone/>
            </a:pPr>
            <a:r>
              <a:rPr lang="it-IT" dirty="0"/>
              <a:t> </a:t>
            </a:r>
          </a:p>
        </p:txBody>
      </p:sp>
      <p:sp>
        <p:nvSpPr>
          <p:cNvPr id="10" name="Titolo 9">
            <a:extLst>
              <a:ext uri="{FF2B5EF4-FFF2-40B4-BE49-F238E27FC236}">
                <a16:creationId xmlns:a16="http://schemas.microsoft.com/office/drawing/2014/main" id="{6317EF47-077C-B948-830A-21C9256FC746}"/>
              </a:ext>
            </a:extLst>
          </p:cNvPr>
          <p:cNvSpPr>
            <a:spLocks noGrp="1"/>
          </p:cNvSpPr>
          <p:nvPr>
            <p:ph type="title"/>
          </p:nvPr>
        </p:nvSpPr>
        <p:spPr/>
        <p:txBody>
          <a:bodyPr/>
          <a:lstStyle/>
          <a:p>
            <a:r>
              <a:rPr lang="it-IT" dirty="0"/>
              <a:t> </a:t>
            </a:r>
          </a:p>
        </p:txBody>
      </p:sp>
      <p:sp>
        <p:nvSpPr>
          <p:cNvPr id="4" name="CasellaDiTesto 3">
            <a:extLst>
              <a:ext uri="{FF2B5EF4-FFF2-40B4-BE49-F238E27FC236}">
                <a16:creationId xmlns:a16="http://schemas.microsoft.com/office/drawing/2014/main" id="{EE4D38AD-5F4A-DCB0-EF65-1659E03C2ED0}"/>
              </a:ext>
            </a:extLst>
          </p:cNvPr>
          <p:cNvSpPr txBox="1"/>
          <p:nvPr/>
        </p:nvSpPr>
        <p:spPr>
          <a:xfrm>
            <a:off x="4279286" y="73463"/>
            <a:ext cx="7912714" cy="423321"/>
          </a:xfrm>
          <a:prstGeom prst="rect">
            <a:avLst/>
          </a:prstGeom>
          <a:noFill/>
        </p:spPr>
        <p:txBody>
          <a:bodyPr wrap="square">
            <a:spAutoFit/>
          </a:bodyPr>
          <a:lstStyle/>
          <a:p>
            <a:pPr algn="just">
              <a:lnSpc>
                <a:spcPts val="2800"/>
              </a:lnSpc>
              <a:spcBef>
                <a:spcPts val="1200"/>
              </a:spcBef>
            </a:pPr>
            <a:r>
              <a:rPr lang="it-IT" b="1" dirty="0">
                <a:solidFill>
                  <a:srgbClr val="000099"/>
                </a:solidFill>
                <a:latin typeface="Georgia Pro" panose="02040502050405020303" pitchFamily="18" charset="0"/>
              </a:rPr>
              <a:t>La modifica delle ATI</a:t>
            </a:r>
            <a:endParaRPr lang="it-IT" b="1" dirty="0">
              <a:solidFill>
                <a:srgbClr val="C00000"/>
              </a:solidFill>
              <a:latin typeface="Georgia Pro" panose="02040502050405020303" pitchFamily="18" charset="0"/>
            </a:endParaRPr>
          </a:p>
        </p:txBody>
      </p:sp>
      <p:sp>
        <p:nvSpPr>
          <p:cNvPr id="9" name="Segnaposto numero diapositiva 4">
            <a:extLst>
              <a:ext uri="{FF2B5EF4-FFF2-40B4-BE49-F238E27FC236}">
                <a16:creationId xmlns:a16="http://schemas.microsoft.com/office/drawing/2014/main" id="{C3FD1E9E-7AE6-ED07-DD9C-E1EC8AD85A39}"/>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44</a:t>
            </a:fld>
            <a:endParaRPr lang="it-IT" dirty="0">
              <a:solidFill>
                <a:srgbClr val="156013"/>
              </a:solidFill>
            </a:endParaRPr>
          </a:p>
        </p:txBody>
      </p:sp>
      <p:sp>
        <p:nvSpPr>
          <p:cNvPr id="11" name="CasellaDiTesto 10">
            <a:extLst>
              <a:ext uri="{FF2B5EF4-FFF2-40B4-BE49-F238E27FC236}">
                <a16:creationId xmlns:a16="http://schemas.microsoft.com/office/drawing/2014/main" id="{420D8264-3446-A406-67DE-E000218C78D1}"/>
              </a:ext>
            </a:extLst>
          </p:cNvPr>
          <p:cNvSpPr txBox="1"/>
          <p:nvPr/>
        </p:nvSpPr>
        <p:spPr>
          <a:xfrm>
            <a:off x="748553" y="1027906"/>
            <a:ext cx="10278035" cy="4409990"/>
          </a:xfrm>
          <a:prstGeom prst="rect">
            <a:avLst/>
          </a:prstGeom>
          <a:noFill/>
        </p:spPr>
        <p:txBody>
          <a:bodyPr wrap="square">
            <a:spAutoFit/>
          </a:bodyPr>
          <a:lstStyle/>
          <a:p>
            <a:pPr algn="ctr" fontAlgn="base">
              <a:lnSpc>
                <a:spcPct val="80000"/>
              </a:lnSpc>
              <a:spcBef>
                <a:spcPct val="20000"/>
              </a:spcBef>
              <a:spcAft>
                <a:spcPct val="0"/>
              </a:spcAft>
              <a:defRPr/>
            </a:pPr>
            <a:r>
              <a:rPr lang="it-IT" sz="2400" b="1" kern="0" dirty="0">
                <a:ln>
                  <a:solidFill>
                    <a:schemeClr val="tx2"/>
                  </a:solidFill>
                </a:ln>
                <a:solidFill>
                  <a:srgbClr val="FFFF00"/>
                </a:solidFill>
                <a:latin typeface="Cooper Black" panose="0208090404030B020404" pitchFamily="18" charset="77"/>
                <a:ea typeface="ＭＳ Ｐゴシック"/>
              </a:rPr>
              <a:t>La plenaria 10/2021</a:t>
            </a:r>
            <a:endParaRPr lang="it-IT" sz="1000" kern="0" dirty="0">
              <a:solidFill>
                <a:srgbClr val="000000"/>
              </a:solidFill>
              <a:ea typeface="ＭＳ Ｐゴシック"/>
            </a:endParaRPr>
          </a:p>
          <a:p>
            <a:pPr marL="171446" indent="-171446" algn="just" defTabSz="685783" fontAlgn="auto">
              <a:lnSpc>
                <a:spcPct val="90000"/>
              </a:lnSpc>
              <a:spcBef>
                <a:spcPts val="751"/>
              </a:spcBef>
              <a:spcAft>
                <a:spcPts val="0"/>
              </a:spcAft>
              <a:buClr>
                <a:srgbClr val="707173"/>
              </a:buClr>
              <a:buSzPct val="120000"/>
              <a:buFont typeface="Arial" panose="020B0604020202020204" pitchFamily="34" charset="0"/>
              <a:buChar char="•"/>
              <a:defRPr/>
            </a:pPr>
            <a:r>
              <a:rPr lang="it-IT" sz="1800" dirty="0">
                <a:solidFill>
                  <a:srgbClr val="0000CC"/>
                </a:solidFill>
                <a:latin typeface="Book Antiqua" panose="02040602050305030304" pitchFamily="18" charset="0"/>
                <a:ea typeface="+mn-ea"/>
              </a:rPr>
              <a:t>L’art. 48, commi 17, 18 e 19-ter, del d. lgs. n. 50/2016</a:t>
            </a:r>
            <a:r>
              <a:rPr lang="it-IT" sz="1800" dirty="0">
                <a:solidFill>
                  <a:srgbClr val="FF0000"/>
                </a:solidFill>
                <a:latin typeface="Book Antiqua" panose="02040602050305030304" pitchFamily="18" charset="0"/>
                <a:ea typeface="+mn-ea"/>
              </a:rPr>
              <a:t>, consente la </a:t>
            </a:r>
            <a:r>
              <a:rPr lang="it-IT" sz="1800" b="1" dirty="0">
                <a:solidFill>
                  <a:srgbClr val="FF0000"/>
                </a:solidFill>
                <a:latin typeface="Book Antiqua" panose="02040602050305030304" pitchFamily="18" charset="0"/>
                <a:ea typeface="+mn-ea"/>
              </a:rPr>
              <a:t>sostituzione meramente interna</a:t>
            </a:r>
            <a:r>
              <a:rPr lang="it-IT" sz="1800" b="1" dirty="0">
                <a:solidFill>
                  <a:srgbClr val="0000CC"/>
                </a:solidFill>
                <a:latin typeface="Book Antiqua" panose="02040602050305030304" pitchFamily="18" charset="0"/>
                <a:ea typeface="+mn-ea"/>
              </a:rPr>
              <a:t> </a:t>
            </a:r>
            <a:r>
              <a:rPr lang="it-IT" sz="1800" dirty="0">
                <a:solidFill>
                  <a:srgbClr val="FF0000"/>
                </a:solidFill>
                <a:latin typeface="Book Antiqua" panose="02040602050305030304" pitchFamily="18" charset="0"/>
                <a:ea typeface="+mn-ea"/>
              </a:rPr>
              <a:t>del mandatario o del mandante di un RTI con un altro soggetto del raggruppamento stesso in possesso dei requisiti</a:t>
            </a:r>
            <a:r>
              <a:rPr lang="it-IT" sz="1800" dirty="0">
                <a:solidFill>
                  <a:srgbClr val="0000CC"/>
                </a:solidFill>
                <a:latin typeface="Book Antiqua" panose="02040602050305030304" pitchFamily="18" charset="0"/>
                <a:ea typeface="+mn-ea"/>
              </a:rPr>
              <a:t>, </a:t>
            </a:r>
            <a:r>
              <a:rPr lang="it-IT" sz="1800" b="1" dirty="0">
                <a:solidFill>
                  <a:srgbClr val="FF0000"/>
                </a:solidFill>
                <a:latin typeface="Book Antiqua" panose="02040602050305030304" pitchFamily="18" charset="0"/>
                <a:ea typeface="+mn-ea"/>
              </a:rPr>
              <a:t>nella fase di gara</a:t>
            </a:r>
            <a:r>
              <a:rPr lang="it-IT" sz="1800" dirty="0">
                <a:solidFill>
                  <a:srgbClr val="0000CC"/>
                </a:solidFill>
                <a:latin typeface="Book Antiqua" panose="02040602050305030304" pitchFamily="18" charset="0"/>
                <a:ea typeface="+mn-ea"/>
              </a:rPr>
              <a:t>, e solo nelle ipotesi di fallimento, liquidazione coatta amministrativa, amministrazione straordinaria, concordato preventivo o di liquidazione ….o, più in generale, per esigenze riorganizzative dello stesso RTI, a meno che – per questa ultima ipotesi e in coerenza con quanto prevede, parallelamente, il comma 19 per il recesso di una o più imprese raggruppate – queste esigenze non siano finalizzate ad eludere la mancanza di un requisito di partecipazione alla gara.</a:t>
            </a:r>
          </a:p>
          <a:p>
            <a:pPr marL="171446" indent="-171446" algn="just" defTabSz="685783" fontAlgn="auto">
              <a:lnSpc>
                <a:spcPct val="90000"/>
              </a:lnSpc>
              <a:spcBef>
                <a:spcPts val="600"/>
              </a:spcBef>
              <a:spcAft>
                <a:spcPts val="0"/>
              </a:spcAft>
              <a:buClr>
                <a:srgbClr val="707173"/>
              </a:buClr>
              <a:buSzPct val="120000"/>
              <a:buFont typeface="Arial" panose="020B0604020202020204" pitchFamily="34" charset="0"/>
              <a:buChar char="•"/>
              <a:defRPr/>
            </a:pPr>
            <a:endParaRPr lang="it-IT" sz="1800" dirty="0">
              <a:solidFill>
                <a:srgbClr val="0000CC"/>
              </a:solidFill>
              <a:latin typeface="Book Antiqua" panose="02040602050305030304" pitchFamily="18" charset="0"/>
              <a:ea typeface="+mn-ea"/>
            </a:endParaRPr>
          </a:p>
          <a:p>
            <a:pPr marL="171446" indent="-171446" algn="just" defTabSz="685783" fontAlgn="auto">
              <a:lnSpc>
                <a:spcPct val="90000"/>
              </a:lnSpc>
              <a:spcBef>
                <a:spcPts val="751"/>
              </a:spcBef>
              <a:spcAft>
                <a:spcPts val="0"/>
              </a:spcAft>
              <a:buClr>
                <a:srgbClr val="707173"/>
              </a:buClr>
              <a:buSzPct val="120000"/>
              <a:buFont typeface="Arial" panose="020B0604020202020204" pitchFamily="34" charset="0"/>
              <a:buChar char="•"/>
              <a:defRPr/>
            </a:pPr>
            <a:r>
              <a:rPr lang="it-IT" sz="1800" dirty="0">
                <a:solidFill>
                  <a:srgbClr val="0000CC"/>
                </a:solidFill>
                <a:latin typeface="Book Antiqua" panose="02040602050305030304" pitchFamily="18" charset="0"/>
                <a:ea typeface="+mn-ea"/>
              </a:rPr>
              <a:t>L’evento che conduce alla sostituzione meramente interna, ammessa nei limiti anzidetti, deve essere portato a conoscenza della P.A., per consentirle, secondo un </a:t>
            </a:r>
            <a:r>
              <a:rPr lang="it-IT" sz="1800" b="1" dirty="0">
                <a:solidFill>
                  <a:srgbClr val="0000CC"/>
                </a:solidFill>
                <a:latin typeface="Book Antiqua" panose="02040602050305030304" pitchFamily="18" charset="0"/>
                <a:ea typeface="+mn-ea"/>
              </a:rPr>
              <a:t>principio di c.d. sostituibilità procedimentalizzata </a:t>
            </a:r>
            <a:r>
              <a:rPr lang="it-IT" sz="1800" dirty="0">
                <a:solidFill>
                  <a:srgbClr val="0000CC"/>
                </a:solidFill>
                <a:latin typeface="Book Antiqua" panose="02040602050305030304" pitchFamily="18" charset="0"/>
                <a:ea typeface="+mn-ea"/>
              </a:rPr>
              <a:t>a tutela della trasparenza e della concorrenza, di assegnare al raggruppamento un congruo termine per la riorganizzazione del proprio assetto interno tale da poter riprendere correttamente, e rapidamente, la propria partecipazione alla gara o la prosecuzione del rapporto contrattuale</a:t>
            </a:r>
          </a:p>
        </p:txBody>
      </p:sp>
    </p:spTree>
    <p:extLst>
      <p:ext uri="{BB962C8B-B14F-4D97-AF65-F5344CB8AC3E}">
        <p14:creationId xmlns:p14="http://schemas.microsoft.com/office/powerpoint/2010/main" val="3748460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BCD88740-2B94-4F6C-7E8C-B0C67BD36BCF}"/>
              </a:ext>
            </a:extLst>
          </p:cNvPr>
          <p:cNvSpPr>
            <a:spLocks noGrp="1"/>
          </p:cNvSpPr>
          <p:nvPr>
            <p:ph idx="1"/>
          </p:nvPr>
        </p:nvSpPr>
        <p:spPr>
          <a:xfrm>
            <a:off x="298779" y="171934"/>
            <a:ext cx="587629" cy="324850"/>
          </a:xfrm>
        </p:spPr>
        <p:txBody>
          <a:bodyPr>
            <a:normAutofit fontScale="70000" lnSpcReduction="20000"/>
          </a:bodyPr>
          <a:lstStyle/>
          <a:p>
            <a:pPr marL="0" indent="0">
              <a:buNone/>
            </a:pPr>
            <a:r>
              <a:rPr lang="it-IT" dirty="0"/>
              <a:t> </a:t>
            </a:r>
          </a:p>
        </p:txBody>
      </p:sp>
      <p:sp>
        <p:nvSpPr>
          <p:cNvPr id="10" name="Titolo 9">
            <a:extLst>
              <a:ext uri="{FF2B5EF4-FFF2-40B4-BE49-F238E27FC236}">
                <a16:creationId xmlns:a16="http://schemas.microsoft.com/office/drawing/2014/main" id="{6317EF47-077C-B948-830A-21C9256FC746}"/>
              </a:ext>
            </a:extLst>
          </p:cNvPr>
          <p:cNvSpPr>
            <a:spLocks noGrp="1"/>
          </p:cNvSpPr>
          <p:nvPr>
            <p:ph type="title"/>
          </p:nvPr>
        </p:nvSpPr>
        <p:spPr/>
        <p:txBody>
          <a:bodyPr/>
          <a:lstStyle/>
          <a:p>
            <a:r>
              <a:rPr lang="it-IT" dirty="0"/>
              <a:t> </a:t>
            </a:r>
          </a:p>
        </p:txBody>
      </p:sp>
      <p:sp>
        <p:nvSpPr>
          <p:cNvPr id="4" name="CasellaDiTesto 3">
            <a:extLst>
              <a:ext uri="{FF2B5EF4-FFF2-40B4-BE49-F238E27FC236}">
                <a16:creationId xmlns:a16="http://schemas.microsoft.com/office/drawing/2014/main" id="{EE4D38AD-5F4A-DCB0-EF65-1659E03C2ED0}"/>
              </a:ext>
            </a:extLst>
          </p:cNvPr>
          <p:cNvSpPr txBox="1"/>
          <p:nvPr/>
        </p:nvSpPr>
        <p:spPr>
          <a:xfrm>
            <a:off x="3804157" y="850559"/>
            <a:ext cx="5026078" cy="423321"/>
          </a:xfrm>
          <a:prstGeom prst="rect">
            <a:avLst/>
          </a:prstGeom>
          <a:noFill/>
        </p:spPr>
        <p:txBody>
          <a:bodyPr wrap="square">
            <a:spAutoFit/>
          </a:bodyPr>
          <a:lstStyle/>
          <a:p>
            <a:pPr algn="just">
              <a:lnSpc>
                <a:spcPts val="2800"/>
              </a:lnSpc>
              <a:spcBef>
                <a:spcPts val="1200"/>
              </a:spcBef>
            </a:pPr>
            <a:r>
              <a:rPr lang="it-IT" b="1" dirty="0">
                <a:solidFill>
                  <a:srgbClr val="000099"/>
                </a:solidFill>
                <a:latin typeface="Georgia Pro" panose="02040502050405020303" pitchFamily="18" charset="0"/>
              </a:rPr>
              <a:t>E se un soggetto non ha la qualifica?</a:t>
            </a:r>
            <a:endParaRPr lang="it-IT" b="1" dirty="0">
              <a:solidFill>
                <a:srgbClr val="C00000"/>
              </a:solidFill>
              <a:latin typeface="Georgia Pro" panose="02040502050405020303" pitchFamily="18" charset="0"/>
            </a:endParaRPr>
          </a:p>
        </p:txBody>
      </p:sp>
      <p:sp>
        <p:nvSpPr>
          <p:cNvPr id="9" name="Segnaposto numero diapositiva 4">
            <a:extLst>
              <a:ext uri="{FF2B5EF4-FFF2-40B4-BE49-F238E27FC236}">
                <a16:creationId xmlns:a16="http://schemas.microsoft.com/office/drawing/2014/main" id="{C3FD1E9E-7AE6-ED07-DD9C-E1EC8AD85A39}"/>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45</a:t>
            </a:fld>
            <a:endParaRPr lang="it-IT" dirty="0">
              <a:solidFill>
                <a:srgbClr val="156013"/>
              </a:solidFill>
            </a:endParaRPr>
          </a:p>
        </p:txBody>
      </p:sp>
      <p:sp>
        <p:nvSpPr>
          <p:cNvPr id="11" name="CasellaDiTesto 10">
            <a:extLst>
              <a:ext uri="{FF2B5EF4-FFF2-40B4-BE49-F238E27FC236}">
                <a16:creationId xmlns:a16="http://schemas.microsoft.com/office/drawing/2014/main" id="{420D8264-3446-A406-67DE-E000218C78D1}"/>
              </a:ext>
            </a:extLst>
          </p:cNvPr>
          <p:cNvSpPr txBox="1"/>
          <p:nvPr/>
        </p:nvSpPr>
        <p:spPr>
          <a:xfrm>
            <a:off x="592593" y="1518966"/>
            <a:ext cx="10278035" cy="2215991"/>
          </a:xfrm>
          <a:prstGeom prst="rect">
            <a:avLst/>
          </a:prstGeom>
          <a:noFill/>
        </p:spPr>
        <p:txBody>
          <a:bodyPr wrap="square">
            <a:spAutoFit/>
          </a:bodyPr>
          <a:lstStyle/>
          <a:p>
            <a:pPr marL="4667018" indent="-4667018" algn="just"/>
            <a:r>
              <a:rPr lang="it-IT" sz="2400" kern="0" dirty="0">
                <a:solidFill>
                  <a:srgbClr val="0000CC"/>
                </a:solidFill>
                <a:latin typeface="Constantia" panose="02030602050306030303" pitchFamily="18" charset="0"/>
              </a:rPr>
              <a:t>A fronte di un orientamento più sostanziale </a:t>
            </a:r>
          </a:p>
          <a:p>
            <a:pPr marL="4667018" indent="-4667018" algn="just"/>
            <a:r>
              <a:rPr lang="it-IT" sz="2400" kern="0" dirty="0">
                <a:solidFill>
                  <a:srgbClr val="0000CC"/>
                </a:solidFill>
                <a:latin typeface="Constantia" panose="02030602050306030303" pitchFamily="18" charset="0"/>
              </a:rPr>
              <a:t>(</a:t>
            </a:r>
            <a:r>
              <a:rPr lang="it-IT" sz="2400" dirty="0">
                <a:solidFill>
                  <a:srgbClr val="000000"/>
                </a:solidFill>
                <a:latin typeface="Constantia" panose="02030602050306030303" pitchFamily="18" charset="0"/>
                <a:ea typeface="MS PGothic" pitchFamily="34" charset="-128"/>
              </a:rPr>
              <a:t>Cons. Stato, sez. V, 8.11.2017 n. 5160; sez. V, 6.3.2017 n. 1041)</a:t>
            </a:r>
            <a:endParaRPr lang="it-IT" sz="2400" kern="0" dirty="0">
              <a:solidFill>
                <a:srgbClr val="DA48AE"/>
              </a:solidFill>
              <a:latin typeface="Constantia" panose="02030602050306030303" pitchFamily="18" charset="0"/>
            </a:endParaRPr>
          </a:p>
          <a:p>
            <a:pPr algn="just"/>
            <a:endParaRPr lang="it-IT" sz="1600" kern="0" dirty="0">
              <a:solidFill>
                <a:srgbClr val="0000CC"/>
              </a:solidFill>
              <a:latin typeface="Constantia" panose="02030602050306030303" pitchFamily="18" charset="0"/>
            </a:endParaRPr>
          </a:p>
          <a:p>
            <a:pPr algn="just"/>
            <a:endParaRPr lang="it-IT" sz="2400" kern="0" dirty="0">
              <a:solidFill>
                <a:srgbClr val="0000CC"/>
              </a:solidFill>
              <a:latin typeface="Constantia" panose="02030602050306030303" pitchFamily="18" charset="0"/>
            </a:endParaRPr>
          </a:p>
          <a:p>
            <a:r>
              <a:rPr lang="it-IT" sz="2400" kern="0" dirty="0">
                <a:solidFill>
                  <a:srgbClr val="DA48AE"/>
                </a:solidFill>
                <a:latin typeface="Constantia" panose="02030602050306030303" pitchFamily="18" charset="0"/>
              </a:rPr>
              <a:t>L’Adunanza Plenaria n. 6/2019 </a:t>
            </a:r>
          </a:p>
          <a:p>
            <a:pPr algn="just"/>
            <a:r>
              <a:rPr lang="it-IT" sz="2400" kern="0" dirty="0">
                <a:solidFill>
                  <a:srgbClr val="0000CC"/>
                </a:solidFill>
                <a:latin typeface="Constantia" panose="02030602050306030303" pitchFamily="18" charset="0"/>
              </a:rPr>
              <a:t>Ha aderito a quello più formale ritenendo che per i lavori </a:t>
            </a:r>
          </a:p>
        </p:txBody>
      </p:sp>
      <p:sp>
        <p:nvSpPr>
          <p:cNvPr id="2" name="Segnaposto contenuto 1">
            <a:extLst>
              <a:ext uri="{FF2B5EF4-FFF2-40B4-BE49-F238E27FC236}">
                <a16:creationId xmlns:a16="http://schemas.microsoft.com/office/drawing/2014/main" id="{905AE37D-633D-8691-6F61-39BC59F74E81}"/>
              </a:ext>
            </a:extLst>
          </p:cNvPr>
          <p:cNvSpPr txBox="1">
            <a:spLocks/>
          </p:cNvSpPr>
          <p:nvPr/>
        </p:nvSpPr>
        <p:spPr bwMode="auto">
          <a:xfrm>
            <a:off x="455661" y="3820866"/>
            <a:ext cx="11131221" cy="2547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109532" indent="0" algn="just" defTabSz="914354">
              <a:buNone/>
              <a:defRPr/>
            </a:pPr>
            <a:r>
              <a:rPr lang="it-IT" sz="2000" kern="0" dirty="0">
                <a:solidFill>
                  <a:srgbClr val="0000CC"/>
                </a:solidFill>
                <a:latin typeface="Constantia" panose="02030602050306030303" pitchFamily="18" charset="0"/>
                <a:ea typeface="ＭＳ Ｐゴシック"/>
              </a:rPr>
              <a:t>Ai sensi dell’art. 92, comma 2, d.P.R. 207/2010, </a:t>
            </a:r>
            <a:r>
              <a:rPr lang="it-IT" sz="2000" kern="0" dirty="0">
                <a:solidFill>
                  <a:srgbClr val="FF00FF"/>
                </a:solidFill>
                <a:latin typeface="Constantia" panose="02030602050306030303" pitchFamily="18" charset="0"/>
                <a:ea typeface="ＭＳ Ｐゴシック"/>
              </a:rPr>
              <a:t>la mancanza </a:t>
            </a:r>
            <a:r>
              <a:rPr lang="it-IT" sz="2000" kern="0" dirty="0">
                <a:solidFill>
                  <a:srgbClr val="0000CC"/>
                </a:solidFill>
                <a:latin typeface="Constantia" panose="02030602050306030303" pitchFamily="18" charset="0"/>
                <a:ea typeface="ＭＳ Ｐゴシック"/>
              </a:rPr>
              <a:t>del requisito di qualificazione in </a:t>
            </a:r>
            <a:r>
              <a:rPr lang="it-IT" sz="2000" b="1" u="sng" kern="0" dirty="0">
                <a:solidFill>
                  <a:srgbClr val="0000CC"/>
                </a:solidFill>
                <a:latin typeface="Constantia" panose="02030602050306030303" pitchFamily="18" charset="0"/>
                <a:ea typeface="ＭＳ Ｐゴシック"/>
              </a:rPr>
              <a:t>misura corrispondente</a:t>
            </a:r>
            <a:r>
              <a:rPr lang="it-IT" sz="2000" kern="0" dirty="0">
                <a:solidFill>
                  <a:srgbClr val="0000CC"/>
                </a:solidFill>
                <a:latin typeface="Constantia" panose="02030602050306030303" pitchFamily="18" charset="0"/>
                <a:ea typeface="ＭＳ Ｐゴシック"/>
              </a:rPr>
              <a:t> alla quota dei lavori, cui si è </a:t>
            </a:r>
            <a:r>
              <a:rPr lang="it-IT" sz="2000" kern="0" dirty="0">
                <a:solidFill>
                  <a:srgbClr val="CC0099"/>
                </a:solidFill>
                <a:latin typeface="Constantia" panose="02030602050306030303" pitchFamily="18" charset="0"/>
                <a:ea typeface="ＭＳ Ｐゴシック"/>
              </a:rPr>
              <a:t>impegnata </a:t>
            </a:r>
            <a:r>
              <a:rPr lang="it-IT" sz="2000" b="1" kern="0" dirty="0">
                <a:solidFill>
                  <a:srgbClr val="CC0099"/>
                </a:solidFill>
                <a:latin typeface="Constantia" panose="02030602050306030303" pitchFamily="18" charset="0"/>
                <a:ea typeface="ＭＳ Ｐゴシック"/>
              </a:rPr>
              <a:t>una delle imprese</a:t>
            </a:r>
            <a:r>
              <a:rPr lang="it-IT" sz="2000" kern="0" dirty="0">
                <a:solidFill>
                  <a:srgbClr val="CC0099"/>
                </a:solidFill>
                <a:latin typeface="Constantia" panose="02030602050306030303" pitchFamily="18" charset="0"/>
                <a:ea typeface="ＭＳ Ｐゴシック"/>
              </a:rPr>
              <a:t> costituenti il RTI in sede di presentazione dell’offerta, è causa di esclusione dell’intero raggruppamento</a:t>
            </a:r>
            <a:r>
              <a:rPr lang="it-IT" sz="2000" kern="0" dirty="0">
                <a:solidFill>
                  <a:srgbClr val="000000"/>
                </a:solidFill>
                <a:latin typeface="Constantia" panose="02030602050306030303" pitchFamily="18" charset="0"/>
                <a:ea typeface="ＭＳ Ｐゴシック"/>
              </a:rPr>
              <a:t>, </a:t>
            </a:r>
            <a:r>
              <a:rPr lang="it-IT" sz="2000" kern="0" dirty="0">
                <a:solidFill>
                  <a:srgbClr val="0000CC"/>
                </a:solidFill>
                <a:latin typeface="Constantia" panose="02030602050306030303" pitchFamily="18" charset="0"/>
                <a:ea typeface="ＭＳ Ｐゴシック"/>
              </a:rPr>
              <a:t>anche se lo scostamento è minimo e il raggruppamento nel suo insieme (ovvero un’altra delle imprese del medesimo) sia in possesso del requisito di qualificazione sufficiente all’esecuzione dell’intera quota di lavori. </a:t>
            </a:r>
          </a:p>
          <a:p>
            <a:pPr marL="109532" indent="0" defTabSz="914354">
              <a:buNone/>
              <a:defRPr/>
            </a:pPr>
            <a:r>
              <a:rPr lang="it-IT" sz="2400" kern="0" dirty="0">
                <a:solidFill>
                  <a:srgbClr val="000000"/>
                </a:solidFill>
                <a:latin typeface="Arial"/>
                <a:ea typeface="ＭＳ Ｐゴシック"/>
              </a:rPr>
              <a:t>				</a:t>
            </a:r>
          </a:p>
        </p:txBody>
      </p:sp>
    </p:spTree>
    <p:extLst>
      <p:ext uri="{BB962C8B-B14F-4D97-AF65-F5344CB8AC3E}">
        <p14:creationId xmlns:p14="http://schemas.microsoft.com/office/powerpoint/2010/main" val="1982322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BCD88740-2B94-4F6C-7E8C-B0C67BD36BCF}"/>
              </a:ext>
            </a:extLst>
          </p:cNvPr>
          <p:cNvSpPr>
            <a:spLocks noGrp="1"/>
          </p:cNvSpPr>
          <p:nvPr>
            <p:ph idx="1"/>
          </p:nvPr>
        </p:nvSpPr>
        <p:spPr>
          <a:xfrm>
            <a:off x="298779" y="171934"/>
            <a:ext cx="587629" cy="324850"/>
          </a:xfrm>
        </p:spPr>
        <p:txBody>
          <a:bodyPr>
            <a:normAutofit fontScale="70000" lnSpcReduction="20000"/>
          </a:bodyPr>
          <a:lstStyle/>
          <a:p>
            <a:pPr marL="0" indent="0">
              <a:buNone/>
            </a:pPr>
            <a:r>
              <a:rPr lang="it-IT" dirty="0"/>
              <a:t> </a:t>
            </a:r>
          </a:p>
        </p:txBody>
      </p:sp>
      <p:sp>
        <p:nvSpPr>
          <p:cNvPr id="10" name="Titolo 9">
            <a:extLst>
              <a:ext uri="{FF2B5EF4-FFF2-40B4-BE49-F238E27FC236}">
                <a16:creationId xmlns:a16="http://schemas.microsoft.com/office/drawing/2014/main" id="{6317EF47-077C-B948-830A-21C9256FC746}"/>
              </a:ext>
            </a:extLst>
          </p:cNvPr>
          <p:cNvSpPr>
            <a:spLocks noGrp="1"/>
          </p:cNvSpPr>
          <p:nvPr>
            <p:ph type="title"/>
          </p:nvPr>
        </p:nvSpPr>
        <p:spPr/>
        <p:txBody>
          <a:bodyPr/>
          <a:lstStyle/>
          <a:p>
            <a:r>
              <a:rPr lang="it-IT" dirty="0"/>
              <a:t> </a:t>
            </a:r>
          </a:p>
        </p:txBody>
      </p:sp>
      <p:sp>
        <p:nvSpPr>
          <p:cNvPr id="9" name="Segnaposto numero diapositiva 4">
            <a:extLst>
              <a:ext uri="{FF2B5EF4-FFF2-40B4-BE49-F238E27FC236}">
                <a16:creationId xmlns:a16="http://schemas.microsoft.com/office/drawing/2014/main" id="{C3FD1E9E-7AE6-ED07-DD9C-E1EC8AD85A39}"/>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46</a:t>
            </a:fld>
            <a:endParaRPr lang="it-IT" dirty="0">
              <a:solidFill>
                <a:srgbClr val="156013"/>
              </a:solidFill>
            </a:endParaRPr>
          </a:p>
        </p:txBody>
      </p:sp>
      <p:sp>
        <p:nvSpPr>
          <p:cNvPr id="2" name="Segnaposto contenuto 2">
            <a:extLst>
              <a:ext uri="{FF2B5EF4-FFF2-40B4-BE49-F238E27FC236}">
                <a16:creationId xmlns:a16="http://schemas.microsoft.com/office/drawing/2014/main" id="{8A376357-B421-37E5-52C8-8362EBB39A83}"/>
              </a:ext>
            </a:extLst>
          </p:cNvPr>
          <p:cNvSpPr txBox="1">
            <a:spLocks/>
          </p:cNvSpPr>
          <p:nvPr/>
        </p:nvSpPr>
        <p:spPr>
          <a:xfrm>
            <a:off x="421691" y="880268"/>
            <a:ext cx="11348617" cy="5475708"/>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3300" b="1" dirty="0"/>
              <a:t>Avvalimento certificazioni di qualità </a:t>
            </a:r>
            <a:r>
              <a:rPr lang="it-IT" sz="3300" dirty="0"/>
              <a:t>(TAR </a:t>
            </a:r>
            <a:r>
              <a:rPr lang="it-IT" sz="3300" dirty="0" err="1"/>
              <a:t>Ge</a:t>
            </a:r>
            <a:r>
              <a:rPr lang="it-IT" sz="3300" dirty="0"/>
              <a:t> </a:t>
            </a:r>
            <a:r>
              <a:rPr lang="it-IT" sz="3300" u="sng" dirty="0">
                <a:hlinkClick r:id="rId2"/>
              </a:rPr>
              <a:t>n. 78 del 2021</a:t>
            </a:r>
            <a:r>
              <a:rPr lang="it-IT" sz="3300" dirty="0"/>
              <a:t>)</a:t>
            </a:r>
          </a:p>
          <a:p>
            <a:pPr marL="0" indent="0" algn="just">
              <a:lnSpc>
                <a:spcPts val="2400"/>
              </a:lnSpc>
              <a:buFont typeface="Arial" panose="020B0604020202020204" pitchFamily="34" charset="0"/>
              <a:buNone/>
            </a:pPr>
            <a:r>
              <a:rPr lang="it-IT" sz="2900" dirty="0">
                <a:solidFill>
                  <a:srgbClr val="000099"/>
                </a:solidFill>
                <a:latin typeface="Georgia Pro" panose="02040502050405020303" pitchFamily="18" charset="0"/>
              </a:rPr>
              <a:t>Il prestito, per essere valido, non può limitarsi all’organizzazione aziendale </a:t>
            </a:r>
            <a:r>
              <a:rPr lang="it-IT" sz="2900" dirty="0">
                <a:solidFill>
                  <a:srgbClr val="000099"/>
                </a:solidFill>
                <a:highlight>
                  <a:srgbClr val="FFFF00"/>
                </a:highlight>
                <a:latin typeface="Georgia Pro" panose="02040502050405020303" pitchFamily="18" charset="0"/>
              </a:rPr>
              <a:t>ma deve essere accompagnato dalla garanzia che sia proprio l’organizzazione aziendale dell’impresa ausiliaria che svolga il lavoro o il servizio cui si era impegnata l’impresa </a:t>
            </a:r>
            <a:r>
              <a:rPr lang="it-IT" sz="2900" dirty="0" err="1">
                <a:solidFill>
                  <a:srgbClr val="000099"/>
                </a:solidFill>
                <a:highlight>
                  <a:srgbClr val="FFFF00"/>
                </a:highlight>
                <a:latin typeface="Georgia Pro" panose="02040502050405020303" pitchFamily="18" charset="0"/>
              </a:rPr>
              <a:t>ausiliata</a:t>
            </a:r>
            <a:r>
              <a:rPr lang="it-IT" sz="2900" dirty="0">
                <a:solidFill>
                  <a:srgbClr val="000099"/>
                </a:solidFill>
                <a:highlight>
                  <a:srgbClr val="FFFF00"/>
                </a:highlight>
                <a:latin typeface="Georgia Pro" panose="02040502050405020303" pitchFamily="18" charset="0"/>
              </a:rPr>
              <a:t>.</a:t>
            </a:r>
            <a:r>
              <a:rPr lang="it-IT" sz="2900" dirty="0">
                <a:solidFill>
                  <a:srgbClr val="000099"/>
                </a:solidFill>
                <a:latin typeface="Georgia Pro" panose="02040502050405020303" pitchFamily="18" charset="0"/>
              </a:rPr>
              <a:t> Solo in questo modo la stazione appaltante può essere sicura che la commessa venga realizzata da una organizzazione rispettosa delle norme ISO. L’avvalimento, in altre parole</a:t>
            </a:r>
            <a:r>
              <a:rPr lang="it-IT" sz="2900" dirty="0">
                <a:solidFill>
                  <a:srgbClr val="000099"/>
                </a:solidFill>
                <a:highlight>
                  <a:srgbClr val="FFFF00"/>
                </a:highlight>
                <a:latin typeface="Georgia Pro" panose="02040502050405020303" pitchFamily="18" charset="0"/>
              </a:rPr>
              <a:t>, deve essere non solo effettivo ma anche necessariamente complessivo, nel senso che nessuna parte dell’organizzazione aziendale della </a:t>
            </a:r>
            <a:r>
              <a:rPr lang="it-IT" sz="2900" dirty="0" err="1">
                <a:solidFill>
                  <a:srgbClr val="000099"/>
                </a:solidFill>
                <a:highlight>
                  <a:srgbClr val="FFFF00"/>
                </a:highlight>
                <a:latin typeface="Georgia Pro" panose="02040502050405020303" pitchFamily="18" charset="0"/>
              </a:rPr>
              <a:t>ausiliata</a:t>
            </a:r>
            <a:r>
              <a:rPr lang="it-IT" sz="2900" dirty="0">
                <a:solidFill>
                  <a:srgbClr val="000099"/>
                </a:solidFill>
                <a:highlight>
                  <a:srgbClr val="FFFF00"/>
                </a:highlight>
                <a:latin typeface="Georgia Pro" panose="02040502050405020303" pitchFamily="18" charset="0"/>
              </a:rPr>
              <a:t> può svolgere la commessa e, specularmente, solo la organizzazione della ausiliaria deve svolgere in toto la commessa</a:t>
            </a:r>
            <a:r>
              <a:rPr lang="it-IT" sz="2900" dirty="0">
                <a:solidFill>
                  <a:srgbClr val="000099"/>
                </a:solidFill>
                <a:latin typeface="Georgia Pro" panose="02040502050405020303" pitchFamily="18" charset="0"/>
              </a:rPr>
              <a:t>. L’avvalimento in altre parole deve essere integralmente sostitutivo di una organizzazione di impresa ad un’altra. </a:t>
            </a:r>
          </a:p>
          <a:p>
            <a:pPr marL="0" indent="0" algn="just">
              <a:lnSpc>
                <a:spcPts val="2400"/>
              </a:lnSpc>
              <a:buFont typeface="Arial" panose="020B0604020202020204" pitchFamily="34" charset="0"/>
              <a:buNone/>
            </a:pPr>
            <a:r>
              <a:rPr lang="it-IT" sz="2900" dirty="0">
                <a:solidFill>
                  <a:srgbClr val="000099"/>
                </a:solidFill>
                <a:latin typeface="Georgia Pro" panose="02040502050405020303" pitchFamily="18" charset="0"/>
              </a:rPr>
              <a:t>In conclusione, solo in casi estremamente circoscritti e ben più restrittivi di quelli ammessi dalla giurisprudenza più liberale, può ammettersi l’avvalimento della certificazione ISO 9001. </a:t>
            </a:r>
            <a:r>
              <a:rPr lang="it-IT" sz="2900" dirty="0">
                <a:solidFill>
                  <a:srgbClr val="000099"/>
                </a:solidFill>
                <a:highlight>
                  <a:srgbClr val="FFFF00"/>
                </a:highlight>
                <a:latin typeface="Georgia Pro" panose="02040502050405020303" pitchFamily="18" charset="0"/>
              </a:rPr>
              <a:t>Per certo, deve essere escluso l’avvalimento interno ad un raggruppamento di imprese dal momento che il “prestito” della certificazione ISO 9001 spoglia una impresa a favore dell’altra della certificazione e con essa della organizzazione aziendale.</a:t>
            </a:r>
            <a:r>
              <a:rPr lang="it-IT" sz="2900" dirty="0">
                <a:solidFill>
                  <a:srgbClr val="000099"/>
                </a:solidFill>
                <a:latin typeface="Georgia Pro" panose="02040502050405020303" pitchFamily="18" charset="0"/>
              </a:rPr>
              <a:t> Orbene se tale spoglio può essere ammesso, salvo poi indagarne la liceità della causa, ove effettuato da parte di una impresa esterna al raggruppamento ciò non può avvenire tra due imprese interne al raggruppamento stesso, dal momento che ammettere una simile ipotesi significa, in sostanza, elidere completamente l’apporto della </a:t>
            </a:r>
            <a:r>
              <a:rPr lang="it-IT" sz="2900" dirty="0" err="1">
                <a:solidFill>
                  <a:srgbClr val="000099"/>
                </a:solidFill>
                <a:latin typeface="Georgia Pro" panose="02040502050405020303" pitchFamily="18" charset="0"/>
              </a:rPr>
              <a:t>ausiliata</a:t>
            </a:r>
            <a:r>
              <a:rPr lang="it-IT" sz="2900" dirty="0">
                <a:solidFill>
                  <a:srgbClr val="000099"/>
                </a:solidFill>
                <a:latin typeface="Georgia Pro" panose="02040502050405020303" pitchFamily="18" charset="0"/>
              </a:rPr>
              <a:t> che non svolgerebbe, dovendo utilizzare l’intera organizzazione della ausiliaria, alcuna parte dell’appalto</a:t>
            </a:r>
          </a:p>
        </p:txBody>
      </p:sp>
    </p:spTree>
    <p:extLst>
      <p:ext uri="{BB962C8B-B14F-4D97-AF65-F5344CB8AC3E}">
        <p14:creationId xmlns:p14="http://schemas.microsoft.com/office/powerpoint/2010/main" val="815648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BCD88740-2B94-4F6C-7E8C-B0C67BD36BCF}"/>
              </a:ext>
            </a:extLst>
          </p:cNvPr>
          <p:cNvSpPr>
            <a:spLocks noGrp="1"/>
          </p:cNvSpPr>
          <p:nvPr>
            <p:ph idx="1"/>
          </p:nvPr>
        </p:nvSpPr>
        <p:spPr>
          <a:xfrm>
            <a:off x="298779" y="171934"/>
            <a:ext cx="587629" cy="324850"/>
          </a:xfrm>
        </p:spPr>
        <p:txBody>
          <a:bodyPr>
            <a:normAutofit fontScale="70000" lnSpcReduction="20000"/>
          </a:bodyPr>
          <a:lstStyle/>
          <a:p>
            <a:pPr marL="0" indent="0">
              <a:buNone/>
            </a:pPr>
            <a:r>
              <a:rPr lang="it-IT" dirty="0"/>
              <a:t> </a:t>
            </a:r>
          </a:p>
        </p:txBody>
      </p:sp>
      <p:sp>
        <p:nvSpPr>
          <p:cNvPr id="10" name="Titolo 9">
            <a:extLst>
              <a:ext uri="{FF2B5EF4-FFF2-40B4-BE49-F238E27FC236}">
                <a16:creationId xmlns:a16="http://schemas.microsoft.com/office/drawing/2014/main" id="{6317EF47-077C-B948-830A-21C9256FC746}"/>
              </a:ext>
            </a:extLst>
          </p:cNvPr>
          <p:cNvSpPr>
            <a:spLocks noGrp="1"/>
          </p:cNvSpPr>
          <p:nvPr>
            <p:ph type="title"/>
          </p:nvPr>
        </p:nvSpPr>
        <p:spPr>
          <a:xfrm>
            <a:off x="3529851" y="231717"/>
            <a:ext cx="4269443" cy="324850"/>
          </a:xfrm>
        </p:spPr>
        <p:txBody>
          <a:bodyPr>
            <a:normAutofit fontScale="90000"/>
          </a:bodyPr>
          <a:lstStyle/>
          <a:p>
            <a:pPr algn="ctr"/>
            <a:r>
              <a:rPr lang="it-IT" sz="2800" b="1" dirty="0">
                <a:solidFill>
                  <a:srgbClr val="D60093"/>
                </a:solidFill>
                <a:latin typeface="Georgia Pro" panose="02040502050405020303" pitchFamily="18" charset="0"/>
              </a:rPr>
              <a:t>Avvalimento premiale</a:t>
            </a:r>
            <a:endParaRPr lang="it-IT" sz="2800" dirty="0">
              <a:solidFill>
                <a:srgbClr val="D60093"/>
              </a:solidFill>
              <a:latin typeface="Georgia Pro" panose="02040502050405020303" pitchFamily="18" charset="0"/>
            </a:endParaRPr>
          </a:p>
        </p:txBody>
      </p:sp>
      <p:sp>
        <p:nvSpPr>
          <p:cNvPr id="9" name="Segnaposto numero diapositiva 4">
            <a:extLst>
              <a:ext uri="{FF2B5EF4-FFF2-40B4-BE49-F238E27FC236}">
                <a16:creationId xmlns:a16="http://schemas.microsoft.com/office/drawing/2014/main" id="{C3FD1E9E-7AE6-ED07-DD9C-E1EC8AD85A39}"/>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47</a:t>
            </a:fld>
            <a:endParaRPr lang="it-IT" dirty="0">
              <a:solidFill>
                <a:srgbClr val="156013"/>
              </a:solidFill>
            </a:endParaRPr>
          </a:p>
        </p:txBody>
      </p:sp>
      <p:sp>
        <p:nvSpPr>
          <p:cNvPr id="2" name="Segnaposto contenuto 2">
            <a:extLst>
              <a:ext uri="{FF2B5EF4-FFF2-40B4-BE49-F238E27FC236}">
                <a16:creationId xmlns:a16="http://schemas.microsoft.com/office/drawing/2014/main" id="{8A376357-B421-37E5-52C8-8362EBB39A83}"/>
              </a:ext>
            </a:extLst>
          </p:cNvPr>
          <p:cNvSpPr txBox="1">
            <a:spLocks/>
          </p:cNvSpPr>
          <p:nvPr/>
        </p:nvSpPr>
        <p:spPr>
          <a:xfrm>
            <a:off x="421691" y="880268"/>
            <a:ext cx="11348617" cy="54757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2300" dirty="0"/>
              <a:t>Un orientamento ritiene non ammissibile l’avvalimento ai fini dell’attribuzione del punteggio, si ricava che esse si riferiscono a requisiti di natura soggettiva (la sentenza del </a:t>
            </a:r>
            <a:r>
              <a:rPr lang="it-IT" sz="2300" dirty="0">
                <a:hlinkClick r:id="rId2"/>
              </a:rPr>
              <a:t>Cons. St. n. 1422 del 2015</a:t>
            </a:r>
            <a:r>
              <a:rPr lang="it-IT" sz="2300" dirty="0"/>
              <a:t> si occupa del punteggio per il parametro “esperienza”; la sentenza del </a:t>
            </a:r>
            <a:r>
              <a:rPr lang="it-IT" sz="2300" dirty="0">
                <a:hlinkClick r:id="rId3"/>
              </a:rPr>
              <a:t>Cons. St. n. 5419 del 2016</a:t>
            </a:r>
            <a:r>
              <a:rPr lang="it-IT" sz="2300" dirty="0"/>
              <a:t> del punteggio per requisiti curriculari).</a:t>
            </a:r>
          </a:p>
          <a:p>
            <a:pPr algn="just"/>
            <a:r>
              <a:rPr lang="it-IT" sz="2300" dirty="0"/>
              <a:t>Altro orientamento ritiene legittimo un contratto di avvalimento riferito al “requisito di attribuzione del punteggio tecnico relativo alla attività di riparazione e interventi risolutivi in loco (</a:t>
            </a:r>
            <a:r>
              <a:rPr lang="it-IT" sz="2300" dirty="0" err="1"/>
              <a:t>depannage</a:t>
            </a:r>
            <a:r>
              <a:rPr lang="it-IT" sz="2300" dirty="0"/>
              <a:t>) con officina mobile” (</a:t>
            </a:r>
            <a:r>
              <a:rPr lang="it-IT" sz="2300" dirty="0">
                <a:hlinkClick r:id="rId4"/>
              </a:rPr>
              <a:t>Cons. St. n. 1514 del 2021</a:t>
            </a:r>
            <a:r>
              <a:rPr lang="it-IT" sz="2300" dirty="0"/>
              <a:t>).</a:t>
            </a:r>
          </a:p>
          <a:p>
            <a:pPr algn="just"/>
            <a:r>
              <a:rPr lang="it-IT" sz="2300" dirty="0"/>
              <a:t>Il più recente e ormai prevalente lo ritiene ammissibile a seconda dei casi </a:t>
            </a:r>
          </a:p>
          <a:p>
            <a:pPr marL="179388" indent="0" algn="just">
              <a:buNone/>
            </a:pPr>
            <a:r>
              <a:rPr lang="it-IT" sz="2300" dirty="0"/>
              <a:t>Ossia quando l’elemento di valutazione sia un requisito soggettivo richiesto per meglio apprezzare l’affidabilità dell’offerta o valorizzarne i contenuti e le caratteristiche, e non per selezionare a monte ed in astratto il singolo operatore economico; il requisito medesimo non può essere preso in prestito da un operatore economico diverso da quello cui, ai sensi dello stesso art. 89, comma 8, sarebbe affidata l’esecuzione dell’appalto in caso di aggiudicazione” (</a:t>
            </a:r>
            <a:r>
              <a:rPr lang="it-IT" sz="2300" dirty="0">
                <a:hlinkClick r:id="rId5"/>
              </a:rPr>
              <a:t>Cons. St. n. 1916 del 2020</a:t>
            </a:r>
            <a:r>
              <a:rPr lang="it-IT" sz="2300" dirty="0"/>
              <a:t>; </a:t>
            </a:r>
            <a:r>
              <a:rPr lang="it-IT" sz="2300" dirty="0">
                <a:hlinkClick r:id="rId6"/>
              </a:rPr>
              <a:t>2526 del 2021</a:t>
            </a:r>
            <a:r>
              <a:rPr lang="it-IT" sz="2300" dirty="0"/>
              <a:t>)</a:t>
            </a:r>
            <a:endParaRPr lang="it-IT" sz="2300" dirty="0">
              <a:latin typeface="Georgia Pro" panose="02040502050405020303" pitchFamily="18" charset="0"/>
            </a:endParaRPr>
          </a:p>
        </p:txBody>
      </p:sp>
    </p:spTree>
    <p:extLst>
      <p:ext uri="{BB962C8B-B14F-4D97-AF65-F5344CB8AC3E}">
        <p14:creationId xmlns:p14="http://schemas.microsoft.com/office/powerpoint/2010/main" val="3547467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BCD88740-2B94-4F6C-7E8C-B0C67BD36BCF}"/>
              </a:ext>
            </a:extLst>
          </p:cNvPr>
          <p:cNvSpPr>
            <a:spLocks noGrp="1"/>
          </p:cNvSpPr>
          <p:nvPr>
            <p:ph idx="1"/>
          </p:nvPr>
        </p:nvSpPr>
        <p:spPr>
          <a:xfrm>
            <a:off x="298779" y="171934"/>
            <a:ext cx="587629" cy="324850"/>
          </a:xfrm>
        </p:spPr>
        <p:txBody>
          <a:bodyPr>
            <a:normAutofit fontScale="70000" lnSpcReduction="20000"/>
          </a:bodyPr>
          <a:lstStyle/>
          <a:p>
            <a:pPr marL="0" indent="0">
              <a:buNone/>
            </a:pPr>
            <a:r>
              <a:rPr lang="it-IT" dirty="0"/>
              <a:t> </a:t>
            </a:r>
          </a:p>
        </p:txBody>
      </p:sp>
      <p:sp>
        <p:nvSpPr>
          <p:cNvPr id="10" name="Titolo 9">
            <a:extLst>
              <a:ext uri="{FF2B5EF4-FFF2-40B4-BE49-F238E27FC236}">
                <a16:creationId xmlns:a16="http://schemas.microsoft.com/office/drawing/2014/main" id="{6317EF47-077C-B948-830A-21C9256FC746}"/>
              </a:ext>
            </a:extLst>
          </p:cNvPr>
          <p:cNvSpPr>
            <a:spLocks noGrp="1"/>
          </p:cNvSpPr>
          <p:nvPr>
            <p:ph type="title"/>
          </p:nvPr>
        </p:nvSpPr>
        <p:spPr>
          <a:xfrm>
            <a:off x="592593" y="799525"/>
            <a:ext cx="5309349" cy="625864"/>
          </a:xfrm>
        </p:spPr>
        <p:txBody>
          <a:bodyPr>
            <a:normAutofit/>
          </a:bodyPr>
          <a:lstStyle/>
          <a:p>
            <a:pPr algn="ctr"/>
            <a:r>
              <a:rPr lang="it-IT" sz="1800" b="1" dirty="0">
                <a:solidFill>
                  <a:srgbClr val="D60093"/>
                </a:solidFill>
                <a:latin typeface="Georgia Pro" panose="02040502050405020303" pitchFamily="18" charset="0"/>
              </a:rPr>
              <a:t>Costi oneri di sicurezza </a:t>
            </a:r>
            <a:r>
              <a:rPr lang="nb-NO" sz="1800" b="1" dirty="0">
                <a:latin typeface="Georgia Pro" panose="02040502050405020303" pitchFamily="18" charset="0"/>
              </a:rPr>
              <a:t>Tar  To 77/2023</a:t>
            </a:r>
            <a:endParaRPr lang="it-IT" sz="1800" b="1" dirty="0">
              <a:solidFill>
                <a:srgbClr val="D60093"/>
              </a:solidFill>
              <a:latin typeface="Georgia Pro" panose="02040502050405020303" pitchFamily="18" charset="0"/>
            </a:endParaRPr>
          </a:p>
        </p:txBody>
      </p:sp>
      <p:sp>
        <p:nvSpPr>
          <p:cNvPr id="9" name="Segnaposto numero diapositiva 4">
            <a:extLst>
              <a:ext uri="{FF2B5EF4-FFF2-40B4-BE49-F238E27FC236}">
                <a16:creationId xmlns:a16="http://schemas.microsoft.com/office/drawing/2014/main" id="{C3FD1E9E-7AE6-ED07-DD9C-E1EC8AD85A39}"/>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48</a:t>
            </a:fld>
            <a:endParaRPr lang="it-IT" dirty="0">
              <a:solidFill>
                <a:srgbClr val="156013"/>
              </a:solidFill>
            </a:endParaRPr>
          </a:p>
        </p:txBody>
      </p:sp>
      <p:sp>
        <p:nvSpPr>
          <p:cNvPr id="2" name="Segnaposto contenuto 2">
            <a:extLst>
              <a:ext uri="{FF2B5EF4-FFF2-40B4-BE49-F238E27FC236}">
                <a16:creationId xmlns:a16="http://schemas.microsoft.com/office/drawing/2014/main" id="{8A376357-B421-37E5-52C8-8362EBB39A83}"/>
              </a:ext>
            </a:extLst>
          </p:cNvPr>
          <p:cNvSpPr txBox="1">
            <a:spLocks/>
          </p:cNvSpPr>
          <p:nvPr/>
        </p:nvSpPr>
        <p:spPr>
          <a:xfrm>
            <a:off x="298779" y="1291041"/>
            <a:ext cx="11348617" cy="54757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500"/>
              </a:lnSpc>
              <a:spcBef>
                <a:spcPts val="0"/>
              </a:spcBef>
            </a:pPr>
            <a:r>
              <a:rPr lang="it-IT" sz="1600" dirty="0">
                <a:solidFill>
                  <a:srgbClr val="000099"/>
                </a:solidFill>
                <a:latin typeface="Georgia Pro" panose="02040502050405020303" pitchFamily="18" charset="0"/>
              </a:rPr>
              <a:t>Nel caso di specie non si assiste ad un caso di </a:t>
            </a:r>
            <a:r>
              <a:rPr lang="it-IT" sz="1600" dirty="0">
                <a:solidFill>
                  <a:srgbClr val="000099"/>
                </a:solidFill>
                <a:highlight>
                  <a:srgbClr val="FFFF00"/>
                </a:highlight>
                <a:latin typeface="Georgia Pro" panose="02040502050405020303" pitchFamily="18" charset="0"/>
              </a:rPr>
              <a:t>mancata indicazione separata </a:t>
            </a:r>
            <a:r>
              <a:rPr lang="it-IT" sz="1600" dirty="0">
                <a:solidFill>
                  <a:srgbClr val="000099"/>
                </a:solidFill>
                <a:latin typeface="Georgia Pro" panose="02040502050405020303" pitchFamily="18" charset="0"/>
              </a:rPr>
              <a:t>degli oneri aziendali in seno all’offerta economica, per la quale la giurisprudenza maggioritaria, anche di matrice comunitaria, ammette soluzioni espulsive di tipo automatico e l’impossibilità di ricorrere (salvo casi di materiale impossibilità formale di indicazione degli stessi nella modulistica predisposta dalla stazione appaltante) al soccorso istruttorio (cfr. ex </a:t>
            </a:r>
            <a:r>
              <a:rPr lang="it-IT" sz="1600" dirty="0" err="1">
                <a:solidFill>
                  <a:srgbClr val="000099"/>
                </a:solidFill>
                <a:latin typeface="Georgia Pro" panose="02040502050405020303" pitchFamily="18" charset="0"/>
              </a:rPr>
              <a:t>multis</a:t>
            </a:r>
            <a:r>
              <a:rPr lang="it-IT" sz="1600" dirty="0">
                <a:solidFill>
                  <a:srgbClr val="000099"/>
                </a:solidFill>
                <a:latin typeface="Georgia Pro" panose="02040502050405020303" pitchFamily="18" charset="0"/>
              </a:rPr>
              <a:t> Cons Stato, Ad. </a:t>
            </a:r>
            <a:r>
              <a:rPr lang="it-IT" sz="1600" dirty="0" err="1">
                <a:solidFill>
                  <a:srgbClr val="000099"/>
                </a:solidFill>
                <a:latin typeface="Georgia Pro" panose="02040502050405020303" pitchFamily="18" charset="0"/>
              </a:rPr>
              <a:t>Plen</a:t>
            </a:r>
            <a:r>
              <a:rPr lang="it-IT" sz="1600" dirty="0">
                <a:solidFill>
                  <a:srgbClr val="000099"/>
                </a:solidFill>
                <a:latin typeface="Georgia Pro" panose="02040502050405020303" pitchFamily="18" charset="0"/>
              </a:rPr>
              <a:t>. 02/04/2020, n. 7, CGUE, nona Sezione, 2/05/2019, causa C-309/18, Cons. Stato, Ad. </a:t>
            </a:r>
            <a:r>
              <a:rPr lang="it-IT" sz="1600" dirty="0" err="1">
                <a:solidFill>
                  <a:srgbClr val="000099"/>
                </a:solidFill>
                <a:latin typeface="Georgia Pro" panose="02040502050405020303" pitchFamily="18" charset="0"/>
              </a:rPr>
              <a:t>Plen</a:t>
            </a:r>
            <a:r>
              <a:rPr lang="it-IT" sz="1600" dirty="0">
                <a:solidFill>
                  <a:srgbClr val="000099"/>
                </a:solidFill>
                <a:latin typeface="Georgia Pro" panose="02040502050405020303" pitchFamily="18" charset="0"/>
              </a:rPr>
              <a:t>., </a:t>
            </a:r>
            <a:r>
              <a:rPr lang="it-IT" sz="1600" dirty="0" err="1">
                <a:solidFill>
                  <a:srgbClr val="000099"/>
                </a:solidFill>
                <a:latin typeface="Georgia Pro" panose="02040502050405020303" pitchFamily="18" charset="0"/>
              </a:rPr>
              <a:t>Ord</a:t>
            </a:r>
            <a:r>
              <a:rPr lang="it-IT" sz="1600" dirty="0">
                <a:solidFill>
                  <a:srgbClr val="000099"/>
                </a:solidFill>
                <a:latin typeface="Georgia Pro" panose="02040502050405020303" pitchFamily="18" charset="0"/>
              </a:rPr>
              <a:t>., 24/01/2019, n. 1) bensì di un offerta che </a:t>
            </a:r>
            <a:r>
              <a:rPr lang="it-IT" sz="1600" dirty="0">
                <a:solidFill>
                  <a:srgbClr val="000099"/>
                </a:solidFill>
                <a:highlight>
                  <a:srgbClr val="FFFF00"/>
                </a:highlight>
                <a:latin typeface="Georgia Pro" panose="02040502050405020303" pitchFamily="18" charset="0"/>
              </a:rPr>
              <a:t>reca l’indicazione di tali costi quantificandola a zero</a:t>
            </a:r>
            <a:r>
              <a:rPr lang="it-IT" sz="1600" dirty="0">
                <a:solidFill>
                  <a:srgbClr val="000099"/>
                </a:solidFill>
                <a:latin typeface="Georgia Pro" panose="02040502050405020303" pitchFamily="18" charset="0"/>
              </a:rPr>
              <a:t> il che significa che non può costituire motivo di estromissione dalla gara, a prescindere dalla natura intellettuale del servizio da affidare e dalla possibilità di ricorrere o meno all’ausilio del soccorso istruttorio” (T.A.R. Campania Napoli Sez. II, 26/04/2021, n. 2686).</a:t>
            </a:r>
          </a:p>
          <a:p>
            <a:pPr algn="just">
              <a:lnSpc>
                <a:spcPts val="2500"/>
              </a:lnSpc>
              <a:spcBef>
                <a:spcPts val="0"/>
              </a:spcBef>
            </a:pPr>
            <a:r>
              <a:rPr lang="it-IT" sz="1600" dirty="0">
                <a:solidFill>
                  <a:srgbClr val="000099"/>
                </a:solidFill>
                <a:effectLst/>
                <a:latin typeface="Georgia Pro" panose="02040502050405020303" pitchFamily="18" charset="0"/>
              </a:rPr>
              <a:t>Pertanto il provvedimento di aggiudicazione è illegittimo per difetto di istruttoria in relazione alla valutazione dei costi di sicurezza, azzerati nell’offerta della </a:t>
            </a:r>
            <a:r>
              <a:rPr lang="it-IT" sz="1600" dirty="0" err="1">
                <a:solidFill>
                  <a:srgbClr val="000099"/>
                </a:solidFill>
                <a:effectLst/>
                <a:latin typeface="Georgia Pro" panose="02040502050405020303" pitchFamily="18" charset="0"/>
              </a:rPr>
              <a:t>controinteressata</a:t>
            </a:r>
            <a:r>
              <a:rPr lang="it-IT" sz="1600" dirty="0">
                <a:solidFill>
                  <a:srgbClr val="000099"/>
                </a:solidFill>
                <a:effectLst/>
                <a:latin typeface="Georgia Pro" panose="02040502050405020303" pitchFamily="18" charset="0"/>
              </a:rPr>
              <a:t>. Occorre pertanto annullare i provvedimenti impugnati al fine della riattivazione della fase di verifica di anomalia dell’offerta, giusto l’insegnamento giurisprudenziale secondo il quale “</a:t>
            </a:r>
            <a:r>
              <a:rPr lang="it-IT" sz="1600" i="1" dirty="0">
                <a:solidFill>
                  <a:srgbClr val="000099"/>
                </a:solidFill>
                <a:effectLst/>
                <a:latin typeface="Georgia Pro" panose="02040502050405020303" pitchFamily="18" charset="0"/>
              </a:rPr>
              <a:t>l’annullamento giudiziale del provvedimento con cui in una gara pubblica l’amministrazione si è pronunziata sulla anomalia dell’offerta determina di regola la rivalutazione della questione da parte della stessa amministrazione</a:t>
            </a:r>
            <a:r>
              <a:rPr lang="it-IT" sz="1600" dirty="0">
                <a:solidFill>
                  <a:srgbClr val="000099"/>
                </a:solidFill>
                <a:effectLst/>
                <a:latin typeface="Georgia Pro" panose="02040502050405020303" pitchFamily="18" charset="0"/>
              </a:rPr>
              <a:t>” (Cons. Stato, sez. V, 21/03/2022, n. 2049, conforme Cons. Stato, sez. V, 2/11/2020, n. 6761).</a:t>
            </a:r>
          </a:p>
          <a:p>
            <a:pPr algn="just"/>
            <a:endParaRPr lang="it-IT" sz="2000" dirty="0">
              <a:latin typeface="Georgia Pro" panose="02040502050405020303" pitchFamily="18" charset="0"/>
            </a:endParaRPr>
          </a:p>
          <a:p>
            <a:pPr algn="just"/>
            <a:endParaRPr lang="it-IT" sz="2000" dirty="0">
              <a:latin typeface="Georgia Pro" panose="02040502050405020303" pitchFamily="18" charset="0"/>
            </a:endParaRPr>
          </a:p>
        </p:txBody>
      </p:sp>
    </p:spTree>
    <p:extLst>
      <p:ext uri="{BB962C8B-B14F-4D97-AF65-F5344CB8AC3E}">
        <p14:creationId xmlns:p14="http://schemas.microsoft.com/office/powerpoint/2010/main" val="1079160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579088" y="1338285"/>
            <a:ext cx="8481504" cy="861774"/>
          </a:xfrm>
          <a:prstGeom prst="rect">
            <a:avLst/>
          </a:prstGeom>
          <a:noFill/>
        </p:spPr>
        <p:txBody>
          <a:bodyPr wrap="square" rtlCol="0">
            <a:spAutoFit/>
          </a:bodyPr>
          <a:lstStyle/>
          <a:p>
            <a:pPr algn="just"/>
            <a:endParaRPr lang="it-IT" dirty="0"/>
          </a:p>
          <a:p>
            <a:pPr algn="ctr"/>
            <a:endParaRPr lang="it-IT" sz="1600" b="1" dirty="0">
              <a:solidFill>
                <a:srgbClr val="057F02"/>
              </a:solidFill>
              <a:latin typeface="+mj-lt"/>
            </a:endParaRPr>
          </a:p>
          <a:p>
            <a:pPr algn="just"/>
            <a:endParaRPr lang="it-IT" sz="1600" b="1" dirty="0">
              <a:solidFill>
                <a:srgbClr val="057F02"/>
              </a:solidFill>
              <a:latin typeface="+mj-lt"/>
            </a:endParaRPr>
          </a:p>
        </p:txBody>
      </p:sp>
      <p:sp>
        <p:nvSpPr>
          <p:cNvPr id="5" name="Segnaposto numero diapositiva 4">
            <a:extLst>
              <a:ext uri="{FF2B5EF4-FFF2-40B4-BE49-F238E27FC236}">
                <a16:creationId xmlns:a16="http://schemas.microsoft.com/office/drawing/2014/main" id="{B07FDB01-2FC3-4F16-B160-735D6176DB24}"/>
              </a:ext>
            </a:extLst>
          </p:cNvPr>
          <p:cNvSpPr>
            <a:spLocks noGrp="1"/>
          </p:cNvSpPr>
          <p:nvPr>
            <p:ph type="sldNum" sz="quarter" idx="12"/>
          </p:nvPr>
        </p:nvSpPr>
        <p:spPr>
          <a:xfrm>
            <a:off x="9448800" y="6492875"/>
            <a:ext cx="2743200" cy="365125"/>
          </a:xfrm>
        </p:spPr>
        <p:txBody>
          <a:bodyPr/>
          <a:lstStyle/>
          <a:p>
            <a:fld id="{956CD57B-6066-4659-A9FA-42C20EBBF5BF}" type="slidenum">
              <a:rPr lang="it-IT" smtClean="0">
                <a:solidFill>
                  <a:srgbClr val="156013"/>
                </a:solidFill>
              </a:rPr>
              <a:pPr/>
              <a:t>49</a:t>
            </a:fld>
            <a:endParaRPr lang="it-IT" dirty="0">
              <a:solidFill>
                <a:srgbClr val="156013"/>
              </a:solidFill>
            </a:endParaRPr>
          </a:p>
        </p:txBody>
      </p:sp>
      <p:sp>
        <p:nvSpPr>
          <p:cNvPr id="14" name="Segnaposto contenuto 2">
            <a:extLst>
              <a:ext uri="{FF2B5EF4-FFF2-40B4-BE49-F238E27FC236}">
                <a16:creationId xmlns:a16="http://schemas.microsoft.com/office/drawing/2014/main" id="{0B0180F1-0210-4D62-90A9-240A74964F70}"/>
              </a:ext>
            </a:extLst>
          </p:cNvPr>
          <p:cNvSpPr txBox="1">
            <a:spLocks/>
          </p:cNvSpPr>
          <p:nvPr/>
        </p:nvSpPr>
        <p:spPr bwMode="auto">
          <a:xfrm>
            <a:off x="3044352" y="807872"/>
            <a:ext cx="5680799" cy="831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it-IT" sz="2800" b="1" dirty="0">
                <a:ln/>
                <a:solidFill>
                  <a:srgbClr val="FF0000"/>
                </a:solidFill>
              </a:rPr>
              <a:t>Quali sono i termini per impugnare? </a:t>
            </a:r>
          </a:p>
        </p:txBody>
      </p:sp>
      <p:sp>
        <p:nvSpPr>
          <p:cNvPr id="15" name="Pergamena 2 8">
            <a:extLst>
              <a:ext uri="{FF2B5EF4-FFF2-40B4-BE49-F238E27FC236}">
                <a16:creationId xmlns:a16="http://schemas.microsoft.com/office/drawing/2014/main" id="{6A037650-817D-49CA-AEA8-FA97508904D8}"/>
              </a:ext>
            </a:extLst>
          </p:cNvPr>
          <p:cNvSpPr/>
          <p:nvPr/>
        </p:nvSpPr>
        <p:spPr>
          <a:xfrm>
            <a:off x="1650538" y="3090689"/>
            <a:ext cx="3331886" cy="2016224"/>
          </a:xfrm>
          <a:prstGeom prst="horizontalScroll">
            <a:avLst/>
          </a:prstGeom>
          <a:blipFill dpi="0" rotWithShape="1">
            <a:blip r:embed="rId3">
              <a:alphaModFix amt="42000"/>
            </a:blip>
            <a:srcRect/>
            <a:tile tx="0" ty="0" sx="100000" sy="100000" flip="none" algn="tl"/>
          </a:blipFill>
          <a:ln w="6350" cap="flat" cmpd="sng" algn="ctr">
            <a:solidFill>
              <a:schemeClr val="tx1"/>
            </a:solidFill>
            <a:prstDash val="solid"/>
            <a:miter lim="800000"/>
          </a:ln>
          <a:effectLst/>
        </p:spPr>
        <p:txBody>
          <a:bodyPr anchor="ctr"/>
          <a:lstStyle/>
          <a:p>
            <a:pPr algn="ctr" defTabSz="457200">
              <a:defRPr/>
            </a:pPr>
            <a:r>
              <a:rPr lang="it-IT" sz="4000" b="1" kern="0" dirty="0">
                <a:solidFill>
                  <a:prstClr val="black"/>
                </a:solidFill>
                <a:latin typeface="Constantia" pitchFamily="18" charset="0"/>
              </a:rPr>
              <a:t>30 giorni</a:t>
            </a:r>
            <a:endParaRPr lang="it-IT" kern="0" dirty="0">
              <a:solidFill>
                <a:prstClr val="black"/>
              </a:solidFill>
              <a:latin typeface="Calibri" panose="020F0502020204030204"/>
            </a:endParaRPr>
          </a:p>
        </p:txBody>
      </p:sp>
      <p:sp>
        <p:nvSpPr>
          <p:cNvPr id="2" name="Segnaposto contenuto 2">
            <a:extLst>
              <a:ext uri="{FF2B5EF4-FFF2-40B4-BE49-F238E27FC236}">
                <a16:creationId xmlns:a16="http://schemas.microsoft.com/office/drawing/2014/main" id="{44BAAA33-F2F8-C702-9FDE-7E656B2F522E}"/>
              </a:ext>
            </a:extLst>
          </p:cNvPr>
          <p:cNvSpPr txBox="1">
            <a:spLocks/>
          </p:cNvSpPr>
          <p:nvPr/>
        </p:nvSpPr>
        <p:spPr bwMode="auto">
          <a:xfrm>
            <a:off x="3115869" y="1738776"/>
            <a:ext cx="5749014" cy="86177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pPr algn="ctr"/>
            <a:r>
              <a:rPr lang="it-IT" sz="2400" dirty="0">
                <a:ln/>
                <a:solidFill>
                  <a:srgbClr val="D60093"/>
                </a:solidFill>
                <a:latin typeface="Cooper Black" panose="0208090404030B020404" pitchFamily="18" charset="0"/>
              </a:rPr>
              <a:t>In generale dalla piena conoscenza dell’atto lesivo</a:t>
            </a:r>
          </a:p>
        </p:txBody>
      </p:sp>
      <p:sp>
        <p:nvSpPr>
          <p:cNvPr id="4" name="Segnaposto contenuto 2">
            <a:extLst>
              <a:ext uri="{FF2B5EF4-FFF2-40B4-BE49-F238E27FC236}">
                <a16:creationId xmlns:a16="http://schemas.microsoft.com/office/drawing/2014/main" id="{CA889EA2-736F-D9DD-75FF-B618ED664E34}"/>
              </a:ext>
            </a:extLst>
          </p:cNvPr>
          <p:cNvSpPr txBox="1">
            <a:spLocks/>
          </p:cNvSpPr>
          <p:nvPr/>
        </p:nvSpPr>
        <p:spPr bwMode="auto">
          <a:xfrm>
            <a:off x="6096000" y="3090689"/>
            <a:ext cx="5309750" cy="86177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pPr algn="just"/>
            <a:r>
              <a:rPr lang="it-IT" sz="2400" b="1" dirty="0">
                <a:ln/>
                <a:solidFill>
                  <a:srgbClr val="000099"/>
                </a:solidFill>
              </a:rPr>
              <a:t>- bando</a:t>
            </a:r>
          </a:p>
          <a:p>
            <a:pPr algn="just"/>
            <a:endParaRPr lang="it-IT" sz="2400" b="1" dirty="0">
              <a:ln/>
              <a:solidFill>
                <a:srgbClr val="000099"/>
              </a:solidFill>
            </a:endParaRPr>
          </a:p>
          <a:p>
            <a:pPr algn="just"/>
            <a:r>
              <a:rPr lang="it-IT" sz="2400" b="1" dirty="0">
                <a:ln/>
                <a:solidFill>
                  <a:srgbClr val="000099"/>
                </a:solidFill>
              </a:rPr>
              <a:t>- esclusione</a:t>
            </a:r>
          </a:p>
          <a:p>
            <a:pPr algn="just"/>
            <a:endParaRPr lang="it-IT" sz="2400" b="1" dirty="0">
              <a:ln/>
              <a:solidFill>
                <a:srgbClr val="000099"/>
              </a:solidFill>
            </a:endParaRPr>
          </a:p>
          <a:p>
            <a:pPr algn="just"/>
            <a:r>
              <a:rPr lang="it-IT" sz="2400" b="1" dirty="0">
                <a:ln/>
                <a:solidFill>
                  <a:srgbClr val="000099"/>
                </a:solidFill>
              </a:rPr>
              <a:t>- aggiudicazione</a:t>
            </a:r>
          </a:p>
        </p:txBody>
      </p:sp>
      <p:sp>
        <p:nvSpPr>
          <p:cNvPr id="6" name="Parentesi graffa aperta 5">
            <a:extLst>
              <a:ext uri="{FF2B5EF4-FFF2-40B4-BE49-F238E27FC236}">
                <a16:creationId xmlns:a16="http://schemas.microsoft.com/office/drawing/2014/main" id="{FCB8C7F3-81F2-D634-F263-0FEDBB9C2B32}"/>
              </a:ext>
            </a:extLst>
          </p:cNvPr>
          <p:cNvSpPr/>
          <p:nvPr/>
        </p:nvSpPr>
        <p:spPr bwMode="auto">
          <a:xfrm>
            <a:off x="5884752" y="2829998"/>
            <a:ext cx="211248" cy="2400077"/>
          </a:xfrm>
          <a:prstGeom prst="leftBrace">
            <a:avLst>
              <a:gd name="adj1" fmla="val 173275"/>
              <a:gd name="adj2" fmla="val 50000"/>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it-IT" b="1" dirty="0">
              <a:latin typeface="Arial" charset="0"/>
              <a:ea typeface="ＭＳ Ｐゴシック" pitchFamily="28" charset="-128"/>
            </a:endParaRPr>
          </a:p>
        </p:txBody>
      </p:sp>
    </p:spTree>
    <p:extLst>
      <p:ext uri="{BB962C8B-B14F-4D97-AF65-F5344CB8AC3E}">
        <p14:creationId xmlns:p14="http://schemas.microsoft.com/office/powerpoint/2010/main" val="143344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FCA650-942B-668E-DA6A-774250677BE5}"/>
              </a:ext>
            </a:extLst>
          </p:cNvPr>
          <p:cNvSpPr>
            <a:spLocks noGrp="1"/>
          </p:cNvSpPr>
          <p:nvPr>
            <p:ph type="title"/>
          </p:nvPr>
        </p:nvSpPr>
        <p:spPr>
          <a:xfrm>
            <a:off x="4037845" y="-35819"/>
            <a:ext cx="3072897" cy="740357"/>
          </a:xfrm>
        </p:spPr>
        <p:txBody>
          <a:bodyPr>
            <a:noAutofit/>
          </a:bodyPr>
          <a:lstStyle/>
          <a:p>
            <a:r>
              <a:rPr lang="it-IT" sz="2400" dirty="0">
                <a:latin typeface="Georgia Pro" panose="02040502050405020303" pitchFamily="18" charset="0"/>
              </a:rPr>
              <a:t> Chi può fare ricorso? </a:t>
            </a:r>
          </a:p>
        </p:txBody>
      </p:sp>
      <p:sp>
        <p:nvSpPr>
          <p:cNvPr id="3" name="Segnaposto contenuto 2">
            <a:extLst>
              <a:ext uri="{FF2B5EF4-FFF2-40B4-BE49-F238E27FC236}">
                <a16:creationId xmlns:a16="http://schemas.microsoft.com/office/drawing/2014/main" id="{F1A2A81D-02B8-AD3E-ACE3-0FE426086F2B}"/>
              </a:ext>
            </a:extLst>
          </p:cNvPr>
          <p:cNvSpPr>
            <a:spLocks noGrp="1"/>
          </p:cNvSpPr>
          <p:nvPr>
            <p:ph idx="1"/>
          </p:nvPr>
        </p:nvSpPr>
        <p:spPr>
          <a:xfrm>
            <a:off x="783657" y="1028506"/>
            <a:ext cx="10484978" cy="2045866"/>
          </a:xfrm>
        </p:spPr>
        <p:txBody>
          <a:bodyPr>
            <a:normAutofit/>
          </a:bodyPr>
          <a:lstStyle/>
          <a:p>
            <a:pPr algn="just"/>
            <a:r>
              <a:rPr lang="it-IT" sz="2000" b="1" i="0" dirty="0">
                <a:solidFill>
                  <a:srgbClr val="0000FF"/>
                </a:solidFill>
                <a:effectLst/>
                <a:latin typeface="Verdana" panose="020B0604030504040204" pitchFamily="34" charset="0"/>
              </a:rPr>
              <a:t>interesse legittimo, </a:t>
            </a:r>
            <a:r>
              <a:rPr lang="it-IT" sz="2000" b="0" i="0" dirty="0">
                <a:solidFill>
                  <a:srgbClr val="0000FF"/>
                </a:solidFill>
                <a:effectLst/>
                <a:latin typeface="Verdana" panose="020B0604030504040204" pitchFamily="34" charset="0"/>
              </a:rPr>
              <a:t>categoria non espressamente definita, </a:t>
            </a:r>
            <a:r>
              <a:rPr lang="it-IT" sz="2000" b="0" i="0" dirty="0">
                <a:solidFill>
                  <a:srgbClr val="0000FF"/>
                </a:solidFill>
                <a:effectLst/>
                <a:highlight>
                  <a:srgbClr val="FFFF00"/>
                </a:highlight>
                <a:latin typeface="Verdana" panose="020B0604030504040204" pitchFamily="34" charset="0"/>
              </a:rPr>
              <a:t>è una posizione di vantaggio riservata ad un soggetto</a:t>
            </a:r>
            <a:r>
              <a:rPr lang="it-IT" sz="2000" b="0" i="0" dirty="0">
                <a:solidFill>
                  <a:srgbClr val="0000FF"/>
                </a:solidFill>
                <a:effectLst/>
                <a:latin typeface="Verdana" panose="020B0604030504040204" pitchFamily="34" charset="0"/>
              </a:rPr>
              <a:t> in relazione ad un bene della vita oggetto di un provvedimento amministrativo; </a:t>
            </a:r>
          </a:p>
          <a:p>
            <a:pPr marL="179388" indent="0" algn="just">
              <a:spcBef>
                <a:spcPts val="600"/>
              </a:spcBef>
              <a:buNone/>
            </a:pPr>
            <a:r>
              <a:rPr lang="it-IT" sz="2000" dirty="0">
                <a:solidFill>
                  <a:srgbClr val="0000FF"/>
                </a:solidFill>
                <a:latin typeface="Verdana" panose="020B0604030504040204" pitchFamily="34" charset="0"/>
              </a:rPr>
              <a:t>è tutelato in via </a:t>
            </a:r>
            <a:r>
              <a:rPr lang="it-IT" sz="2000" u="sng" dirty="0">
                <a:solidFill>
                  <a:srgbClr val="FF0000"/>
                </a:solidFill>
                <a:latin typeface="Verdana" panose="020B0604030504040204" pitchFamily="34" charset="0"/>
              </a:rPr>
              <a:t>mediata</a:t>
            </a:r>
            <a:r>
              <a:rPr lang="it-IT" sz="2000" dirty="0">
                <a:solidFill>
                  <a:srgbClr val="000099"/>
                </a:solidFill>
                <a:latin typeface="Verdana" panose="020B0604030504040204" pitchFamily="34" charset="0"/>
              </a:rPr>
              <a:t> </a:t>
            </a:r>
            <a:r>
              <a:rPr lang="it-IT" sz="2000" dirty="0">
                <a:solidFill>
                  <a:srgbClr val="0000FF"/>
                </a:solidFill>
                <a:latin typeface="Verdana" panose="020B0604030504040204" pitchFamily="34" charset="0"/>
              </a:rPr>
              <a:t>in funzione dell’interesse pubblico e</a:t>
            </a:r>
            <a:r>
              <a:rPr lang="it-IT" sz="2000" dirty="0">
                <a:solidFill>
                  <a:srgbClr val="000099"/>
                </a:solidFill>
                <a:latin typeface="Verdana" panose="020B0604030504040204" pitchFamily="34" charset="0"/>
              </a:rPr>
              <a:t> </a:t>
            </a:r>
            <a:r>
              <a:rPr lang="it-IT" sz="2000" b="0" i="0" dirty="0">
                <a:solidFill>
                  <a:srgbClr val="FF0000"/>
                </a:solidFill>
                <a:effectLst/>
                <a:latin typeface="Verdana" panose="020B0604030504040204" pitchFamily="34" charset="0"/>
              </a:rPr>
              <a:t>presuppone il previo esercizio, od omissione, dell’azione amministrativa</a:t>
            </a:r>
            <a:endParaRPr lang="it-IT" sz="2000" dirty="0">
              <a:solidFill>
                <a:srgbClr val="FF0000"/>
              </a:solidFill>
              <a:latin typeface="Verdana" panose="020B0604030504040204" pitchFamily="34" charset="0"/>
            </a:endParaRPr>
          </a:p>
        </p:txBody>
      </p:sp>
      <p:sp>
        <p:nvSpPr>
          <p:cNvPr id="7" name="CasellaDiTesto 6">
            <a:extLst>
              <a:ext uri="{FF2B5EF4-FFF2-40B4-BE49-F238E27FC236}">
                <a16:creationId xmlns:a16="http://schemas.microsoft.com/office/drawing/2014/main" id="{C9634C4E-88C2-7D8C-6AEF-5F46512F1EAF}"/>
              </a:ext>
            </a:extLst>
          </p:cNvPr>
          <p:cNvSpPr txBox="1"/>
          <p:nvPr/>
        </p:nvSpPr>
        <p:spPr>
          <a:xfrm>
            <a:off x="485294" y="4027783"/>
            <a:ext cx="10390094" cy="1938992"/>
          </a:xfrm>
          <a:prstGeom prst="rect">
            <a:avLst/>
          </a:prstGeom>
          <a:noFill/>
        </p:spPr>
        <p:txBody>
          <a:bodyPr wrap="square">
            <a:spAutoFit/>
          </a:bodyPr>
          <a:lstStyle/>
          <a:p>
            <a:pPr algn="just"/>
            <a:r>
              <a:rPr lang="it-IT" sz="2000" b="0" i="0" dirty="0">
                <a:solidFill>
                  <a:srgbClr val="D60093"/>
                </a:solidFill>
                <a:effectLst/>
                <a:latin typeface="Verdana" panose="020B0604030504040204" pitchFamily="34" charset="0"/>
              </a:rPr>
              <a:t>Perché sia riconosciuto un interesse legittimo in capo ad un soggetto occorre che, sul piano sostanziale (che precede e prescinde dalla lite e dal processo) vi sia una </a:t>
            </a:r>
            <a:r>
              <a:rPr lang="it-IT" sz="2000" b="1" i="0" dirty="0">
                <a:solidFill>
                  <a:srgbClr val="000099"/>
                </a:solidFill>
                <a:effectLst/>
                <a:highlight>
                  <a:srgbClr val="FFFF00"/>
                </a:highlight>
                <a:latin typeface="Verdana" panose="020B0604030504040204" pitchFamily="34" charset="0"/>
              </a:rPr>
              <a:t>relazione con la P.A. differenziata rispetto a quella di tutti gli altri cittadini</a:t>
            </a:r>
            <a:r>
              <a:rPr lang="it-IT" sz="2000" b="0" i="0" dirty="0">
                <a:solidFill>
                  <a:srgbClr val="000099"/>
                </a:solidFill>
                <a:effectLst/>
                <a:highlight>
                  <a:srgbClr val="FFFF00"/>
                </a:highlight>
                <a:latin typeface="Verdana" panose="020B0604030504040204" pitchFamily="34" charset="0"/>
              </a:rPr>
              <a:t> </a:t>
            </a:r>
            <a:r>
              <a:rPr lang="it-IT" sz="2000" b="0" i="0" dirty="0">
                <a:solidFill>
                  <a:srgbClr val="D60093"/>
                </a:solidFill>
                <a:effectLst/>
                <a:latin typeface="Verdana" panose="020B0604030504040204" pitchFamily="34" charset="0"/>
              </a:rPr>
              <a:t>(presupposto della “</a:t>
            </a:r>
            <a:r>
              <a:rPr lang="it-IT" sz="2000" b="0" i="0" u="sng" dirty="0">
                <a:solidFill>
                  <a:srgbClr val="D60093"/>
                </a:solidFill>
                <a:effectLst/>
                <a:latin typeface="Verdana" panose="020B0604030504040204" pitchFamily="34" charset="0"/>
              </a:rPr>
              <a:t>differenziazione</a:t>
            </a:r>
            <a:r>
              <a:rPr lang="it-IT" sz="2000" b="0" i="0" dirty="0">
                <a:solidFill>
                  <a:srgbClr val="D60093"/>
                </a:solidFill>
                <a:effectLst/>
                <a:latin typeface="Verdana" panose="020B0604030504040204" pitchFamily="34" charset="0"/>
              </a:rPr>
              <a:t>”) e presa in considerazione, cioè </a:t>
            </a:r>
            <a:r>
              <a:rPr lang="it-IT" sz="2000" b="1" i="0" dirty="0">
                <a:solidFill>
                  <a:srgbClr val="D60093"/>
                </a:solidFill>
                <a:effectLst/>
                <a:latin typeface="Verdana" panose="020B0604030504040204" pitchFamily="34" charset="0"/>
              </a:rPr>
              <a:t>tutelata, d</a:t>
            </a:r>
            <a:r>
              <a:rPr lang="it-IT" sz="2000" b="1" i="0" dirty="0">
                <a:solidFill>
                  <a:srgbClr val="D60093"/>
                </a:solidFill>
                <a:effectLst/>
                <a:highlight>
                  <a:srgbClr val="FFFF00"/>
                </a:highlight>
                <a:latin typeface="Verdana" panose="020B0604030504040204" pitchFamily="34" charset="0"/>
              </a:rPr>
              <a:t>alla norma che regola l’esercizio del potere amministrativo</a:t>
            </a:r>
            <a:r>
              <a:rPr lang="it-IT" sz="2000" b="0" i="0" dirty="0">
                <a:solidFill>
                  <a:srgbClr val="D60093"/>
                </a:solidFill>
                <a:effectLst/>
                <a:highlight>
                  <a:srgbClr val="FFFF00"/>
                </a:highlight>
                <a:latin typeface="Verdana" panose="020B0604030504040204" pitchFamily="34" charset="0"/>
              </a:rPr>
              <a:t> </a:t>
            </a:r>
            <a:r>
              <a:rPr lang="it-IT" sz="2000" b="0" i="0" dirty="0">
                <a:solidFill>
                  <a:srgbClr val="D60093"/>
                </a:solidFill>
                <a:effectLst/>
                <a:latin typeface="Verdana" panose="020B0604030504040204" pitchFamily="34" charset="0"/>
              </a:rPr>
              <a:t>(presupposto della “</a:t>
            </a:r>
            <a:r>
              <a:rPr lang="it-IT" sz="2000" b="0" i="0" u="sng" dirty="0">
                <a:solidFill>
                  <a:srgbClr val="D60093"/>
                </a:solidFill>
                <a:effectLst/>
                <a:latin typeface="Verdana" panose="020B0604030504040204" pitchFamily="34" charset="0"/>
              </a:rPr>
              <a:t>qualificazione</a:t>
            </a:r>
            <a:r>
              <a:rPr lang="it-IT" sz="2000" b="0" i="0" dirty="0">
                <a:solidFill>
                  <a:srgbClr val="D60093"/>
                </a:solidFill>
                <a:effectLst/>
                <a:latin typeface="Verdana" panose="020B0604030504040204" pitchFamily="34" charset="0"/>
              </a:rPr>
              <a:t>”)</a:t>
            </a:r>
            <a:endParaRPr lang="it-IT" sz="3200" i="1" dirty="0">
              <a:solidFill>
                <a:srgbClr val="D60093"/>
              </a:solidFill>
              <a:latin typeface="Georgia Pro" panose="02040502050405020303" pitchFamily="18" charset="0"/>
            </a:endParaRPr>
          </a:p>
        </p:txBody>
      </p:sp>
      <p:sp>
        <p:nvSpPr>
          <p:cNvPr id="12" name="Freccia in giù 11">
            <a:extLst>
              <a:ext uri="{FF2B5EF4-FFF2-40B4-BE49-F238E27FC236}">
                <a16:creationId xmlns:a16="http://schemas.microsoft.com/office/drawing/2014/main" id="{923DA069-75DD-DAB6-6750-6A6343AF88C6}"/>
              </a:ext>
            </a:extLst>
          </p:cNvPr>
          <p:cNvSpPr/>
          <p:nvPr/>
        </p:nvSpPr>
        <p:spPr>
          <a:xfrm>
            <a:off x="4866990" y="2883304"/>
            <a:ext cx="707303" cy="930461"/>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Segnaposto numero diapositiva 4">
            <a:extLst>
              <a:ext uri="{FF2B5EF4-FFF2-40B4-BE49-F238E27FC236}">
                <a16:creationId xmlns:a16="http://schemas.microsoft.com/office/drawing/2014/main" id="{184D82F9-BD98-2189-01B4-D0970978287C}"/>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5</a:t>
            </a:fld>
            <a:endParaRPr lang="it-IT" dirty="0">
              <a:solidFill>
                <a:srgbClr val="156013"/>
              </a:solidFill>
            </a:endParaRPr>
          </a:p>
        </p:txBody>
      </p:sp>
      <p:pic>
        <p:nvPicPr>
          <p:cNvPr id="2052" name="Picture 4" descr="Processi al Tar in fretta e furia - ItaliaOggi.it">
            <a:extLst>
              <a:ext uri="{FF2B5EF4-FFF2-40B4-BE49-F238E27FC236}">
                <a16:creationId xmlns:a16="http://schemas.microsoft.com/office/drawing/2014/main" id="{3E1A6545-60A7-7138-B1D2-60AEFB0E15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429" t="15303" b="21987"/>
          <a:stretch/>
        </p:blipFill>
        <p:spPr bwMode="auto">
          <a:xfrm>
            <a:off x="9862006" y="2741763"/>
            <a:ext cx="2026764" cy="1123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6926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82794" y="1979309"/>
            <a:ext cx="4532002" cy="830997"/>
          </a:xfrm>
          <a:prstGeom prst="rect">
            <a:avLst/>
          </a:prstGeom>
          <a:noFill/>
        </p:spPr>
        <p:txBody>
          <a:bodyPr wrap="square" rtlCol="0">
            <a:spAutoFit/>
          </a:bodyPr>
          <a:lstStyle/>
          <a:p>
            <a:pPr algn="just"/>
            <a:r>
              <a:rPr lang="it-IT" sz="1600" b="1" dirty="0">
                <a:solidFill>
                  <a:srgbClr val="D60093"/>
                </a:solidFill>
                <a:latin typeface="Georgia Pro" panose="02040502050405020303" pitchFamily="18" charset="0"/>
              </a:rPr>
              <a:t>30 giorni dalla pubblicazione sulla GURI o altro luogo a seconda della gara (es. sito ANAC – CDS Sez. 5 n. 5097/2021)</a:t>
            </a:r>
          </a:p>
        </p:txBody>
      </p:sp>
      <p:sp>
        <p:nvSpPr>
          <p:cNvPr id="5" name="Segnaposto numero diapositiva 4">
            <a:extLst>
              <a:ext uri="{FF2B5EF4-FFF2-40B4-BE49-F238E27FC236}">
                <a16:creationId xmlns:a16="http://schemas.microsoft.com/office/drawing/2014/main" id="{B07FDB01-2FC3-4F16-B160-735D6176DB24}"/>
              </a:ext>
            </a:extLst>
          </p:cNvPr>
          <p:cNvSpPr>
            <a:spLocks noGrp="1"/>
          </p:cNvSpPr>
          <p:nvPr>
            <p:ph type="sldNum" sz="quarter" idx="12"/>
          </p:nvPr>
        </p:nvSpPr>
        <p:spPr>
          <a:xfrm>
            <a:off x="9448800" y="6427083"/>
            <a:ext cx="2743200" cy="365125"/>
          </a:xfrm>
        </p:spPr>
        <p:txBody>
          <a:bodyPr/>
          <a:lstStyle/>
          <a:p>
            <a:fld id="{956CD57B-6066-4659-A9FA-42C20EBBF5BF}" type="slidenum">
              <a:rPr lang="it-IT" smtClean="0">
                <a:solidFill>
                  <a:srgbClr val="156013"/>
                </a:solidFill>
              </a:rPr>
              <a:pPr/>
              <a:t>50</a:t>
            </a:fld>
            <a:endParaRPr lang="it-IT" dirty="0">
              <a:solidFill>
                <a:srgbClr val="156013"/>
              </a:solidFill>
            </a:endParaRPr>
          </a:p>
        </p:txBody>
      </p:sp>
      <p:sp>
        <p:nvSpPr>
          <p:cNvPr id="14" name="Segnaposto contenuto 2">
            <a:extLst>
              <a:ext uri="{FF2B5EF4-FFF2-40B4-BE49-F238E27FC236}">
                <a16:creationId xmlns:a16="http://schemas.microsoft.com/office/drawing/2014/main" id="{0B0180F1-0210-4D62-90A9-240A74964F70}"/>
              </a:ext>
            </a:extLst>
          </p:cNvPr>
          <p:cNvSpPr txBox="1">
            <a:spLocks/>
          </p:cNvSpPr>
          <p:nvPr/>
        </p:nvSpPr>
        <p:spPr bwMode="auto">
          <a:xfrm>
            <a:off x="485869" y="1147931"/>
            <a:ext cx="5050252" cy="831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it-IT" sz="2800" dirty="0">
                <a:ln/>
                <a:solidFill>
                  <a:srgbClr val="000099"/>
                </a:solidFill>
              </a:rPr>
              <a:t>- </a:t>
            </a:r>
            <a:r>
              <a:rPr lang="it-IT" sz="2800" u="sng" dirty="0">
                <a:ln/>
                <a:solidFill>
                  <a:srgbClr val="000099"/>
                </a:solidFill>
                <a:latin typeface="Cooper Black" panose="0208090404030B020404" pitchFamily="18" charset="0"/>
              </a:rPr>
              <a:t>Pubblicazione del bando</a:t>
            </a:r>
          </a:p>
        </p:txBody>
      </p:sp>
      <p:sp>
        <p:nvSpPr>
          <p:cNvPr id="2" name="Segnaposto contenuto 2">
            <a:extLst>
              <a:ext uri="{FF2B5EF4-FFF2-40B4-BE49-F238E27FC236}">
                <a16:creationId xmlns:a16="http://schemas.microsoft.com/office/drawing/2014/main" id="{44BAAA33-F2F8-C702-9FDE-7E656B2F522E}"/>
              </a:ext>
            </a:extLst>
          </p:cNvPr>
          <p:cNvSpPr txBox="1">
            <a:spLocks/>
          </p:cNvSpPr>
          <p:nvPr/>
        </p:nvSpPr>
        <p:spPr bwMode="auto">
          <a:xfrm>
            <a:off x="7451108" y="1147931"/>
            <a:ext cx="4182595" cy="86177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i="0" u="none" strike="noStrike" kern="1200" cap="none" spc="0" normalizeH="0" baseline="0" noProof="0" dirty="0">
                <a:ln/>
                <a:solidFill>
                  <a:srgbClr val="D60093"/>
                </a:solidFill>
                <a:effectLst/>
                <a:uLnTx/>
                <a:uFillTx/>
                <a:latin typeface="Cooper Black" panose="0208090404030B020404" pitchFamily="18" charset="0"/>
              </a:rPr>
              <a:t>- </a:t>
            </a:r>
            <a:r>
              <a:rPr kumimoji="0" lang="it-IT" sz="2800" i="0" u="sng" strike="noStrike" kern="1200" cap="none" spc="0" normalizeH="0" baseline="0" noProof="0" dirty="0">
                <a:ln/>
                <a:solidFill>
                  <a:srgbClr val="D60093"/>
                </a:solidFill>
                <a:effectLst/>
                <a:uLnTx/>
                <a:uFillTx/>
                <a:latin typeface="Cooper Black" panose="0208090404030B020404" pitchFamily="18" charset="0"/>
              </a:rPr>
              <a:t>Esclusione</a:t>
            </a:r>
          </a:p>
        </p:txBody>
      </p:sp>
      <p:sp>
        <p:nvSpPr>
          <p:cNvPr id="7" name="CasellaDiTesto 6">
            <a:extLst>
              <a:ext uri="{FF2B5EF4-FFF2-40B4-BE49-F238E27FC236}">
                <a16:creationId xmlns:a16="http://schemas.microsoft.com/office/drawing/2014/main" id="{7423C013-91F2-B138-7E0C-506551965A5D}"/>
              </a:ext>
            </a:extLst>
          </p:cNvPr>
          <p:cNvSpPr txBox="1"/>
          <p:nvPr/>
        </p:nvSpPr>
        <p:spPr>
          <a:xfrm>
            <a:off x="682793" y="3082323"/>
            <a:ext cx="4405255" cy="1569660"/>
          </a:xfrm>
          <a:prstGeom prst="rect">
            <a:avLst/>
          </a:prstGeom>
          <a:noFill/>
        </p:spPr>
        <p:txBody>
          <a:bodyPr wrap="square" rtlCol="0">
            <a:spAutoFit/>
          </a:bodyPr>
          <a:lstStyle/>
          <a:p>
            <a:pPr algn="just"/>
            <a:r>
              <a:rPr lang="it-IT" sz="1600" b="1" dirty="0">
                <a:solidFill>
                  <a:srgbClr val="D60093"/>
                </a:solidFill>
                <a:latin typeface="Georgia Pro" panose="02040502050405020303" pitchFamily="18" charset="0"/>
              </a:rPr>
              <a:t>Se non c’è stata pubblicità del bando, 30 giorni dalla pubblicazione dell’aggiudicazione definitiva</a:t>
            </a:r>
          </a:p>
          <a:p>
            <a:pPr algn="just"/>
            <a:endParaRPr lang="it-IT" sz="1600" b="1" dirty="0">
              <a:solidFill>
                <a:srgbClr val="D60093"/>
              </a:solidFill>
              <a:latin typeface="Georgia Pro" panose="02040502050405020303" pitchFamily="18" charset="0"/>
            </a:endParaRPr>
          </a:p>
          <a:p>
            <a:pPr algn="just"/>
            <a:r>
              <a:rPr lang="it-IT" sz="1600" b="1" dirty="0">
                <a:solidFill>
                  <a:srgbClr val="D60093"/>
                </a:solidFill>
                <a:latin typeface="Georgia Pro" panose="02040502050405020303" pitchFamily="18" charset="0"/>
              </a:rPr>
              <a:t>Se sono stati omessi tutti gli avvisi, entro 6 mesi dalla stipula del contratto</a:t>
            </a:r>
          </a:p>
        </p:txBody>
      </p:sp>
      <p:sp>
        <p:nvSpPr>
          <p:cNvPr id="9" name="CasellaDiTesto 8">
            <a:extLst>
              <a:ext uri="{FF2B5EF4-FFF2-40B4-BE49-F238E27FC236}">
                <a16:creationId xmlns:a16="http://schemas.microsoft.com/office/drawing/2014/main" id="{C3C3ED45-E7EE-CDBD-C4AC-C7AE866CB643}"/>
              </a:ext>
            </a:extLst>
          </p:cNvPr>
          <p:cNvSpPr txBox="1"/>
          <p:nvPr/>
        </p:nvSpPr>
        <p:spPr>
          <a:xfrm>
            <a:off x="6348763" y="3369905"/>
            <a:ext cx="4937802" cy="2062103"/>
          </a:xfrm>
          <a:prstGeom prst="rect">
            <a:avLst/>
          </a:prstGeom>
          <a:noFill/>
        </p:spPr>
        <p:txBody>
          <a:bodyPr wrap="square">
            <a:spAutoFit/>
          </a:bodyPr>
          <a:lstStyle/>
          <a:p>
            <a:pPr algn="just"/>
            <a:r>
              <a:rPr lang="it-IT" sz="1600" b="1" i="1" dirty="0"/>
              <a:t>Se l’impresa assiste, tramite rappresentante, alla seduta in cui vengono adottate determinazioni in ordine all’esclusione della sua offerta, è in tale seduta che l’impresa acquisisce la piena conoscenza del provvedimento ed è dalla data della stessa seduta che decorre il termine per impugnare il medesimo provvedimento, </a:t>
            </a:r>
          </a:p>
          <a:p>
            <a:r>
              <a:rPr lang="it-IT" sz="1600" b="1" i="1" dirty="0"/>
              <a:t>	                   </a:t>
            </a:r>
            <a:r>
              <a:rPr lang="it-IT" sz="1600" b="1" dirty="0"/>
              <a:t>TAR PUGLIA - BARI 1262/2016</a:t>
            </a:r>
            <a:endParaRPr lang="it-IT" sz="1600" i="1" dirty="0"/>
          </a:p>
        </p:txBody>
      </p:sp>
      <p:sp>
        <p:nvSpPr>
          <p:cNvPr id="10" name="CasellaDiTesto 9">
            <a:extLst>
              <a:ext uri="{FF2B5EF4-FFF2-40B4-BE49-F238E27FC236}">
                <a16:creationId xmlns:a16="http://schemas.microsoft.com/office/drawing/2014/main" id="{C3B07B8F-E9B1-B57C-6B52-D51B3E1C0F1D}"/>
              </a:ext>
            </a:extLst>
          </p:cNvPr>
          <p:cNvSpPr txBox="1"/>
          <p:nvPr/>
        </p:nvSpPr>
        <p:spPr>
          <a:xfrm>
            <a:off x="6589060" y="1908162"/>
            <a:ext cx="4359606" cy="830997"/>
          </a:xfrm>
          <a:prstGeom prst="rect">
            <a:avLst/>
          </a:prstGeom>
          <a:noFill/>
        </p:spPr>
        <p:txBody>
          <a:bodyPr wrap="square" rtlCol="0">
            <a:spAutoFit/>
          </a:bodyPr>
          <a:lstStyle/>
          <a:p>
            <a:pPr algn="just"/>
            <a:r>
              <a:rPr lang="it-IT" sz="1600" b="1" dirty="0">
                <a:solidFill>
                  <a:srgbClr val="D60093"/>
                </a:solidFill>
                <a:latin typeface="Georgia Pro" panose="02040502050405020303" pitchFamily="18" charset="0"/>
              </a:rPr>
              <a:t>Dalla comunicazione o a partire da qualsiasi momento sia certo che l’impresa è a conoscenza dell’esclusione</a:t>
            </a:r>
          </a:p>
        </p:txBody>
      </p:sp>
    </p:spTree>
    <p:extLst>
      <p:ext uri="{BB962C8B-B14F-4D97-AF65-F5344CB8AC3E}">
        <p14:creationId xmlns:p14="http://schemas.microsoft.com/office/powerpoint/2010/main" val="3437465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51184" y="1427147"/>
            <a:ext cx="8410671" cy="1631216"/>
          </a:xfrm>
          <a:prstGeom prst="rect">
            <a:avLst/>
          </a:prstGeom>
          <a:noFill/>
        </p:spPr>
        <p:txBody>
          <a:bodyPr wrap="square" rtlCol="0">
            <a:spAutoFit/>
          </a:bodyPr>
          <a:lstStyle/>
          <a:p>
            <a:pPr algn="just"/>
            <a:endParaRPr lang="it-IT" sz="200" dirty="0"/>
          </a:p>
          <a:p>
            <a:pPr marL="363538" indent="-363538" algn="just">
              <a:buFont typeface="Wingdings" panose="05000000000000000000" pitchFamily="2" charset="2"/>
              <a:buChar char="Ø"/>
            </a:pPr>
            <a:r>
              <a:rPr lang="it-IT" sz="2200" dirty="0">
                <a:solidFill>
                  <a:srgbClr val="C00000"/>
                </a:solidFill>
                <a:latin typeface="Georgia" panose="02040502050405020303" pitchFamily="18" charset="0"/>
              </a:rPr>
              <a:t>Il termine per l’impugnazione decorre dalla pubblicazione generalizzata degli atti di gara, con i relativi allegati (verbali etc..) ex art. 29 del D.lgs. 50/2016</a:t>
            </a:r>
          </a:p>
          <a:p>
            <a:pPr algn="ctr"/>
            <a:endParaRPr lang="it-IT" sz="1600" dirty="0">
              <a:solidFill>
                <a:srgbClr val="057F02"/>
              </a:solidFill>
              <a:latin typeface="+mj-lt"/>
            </a:endParaRPr>
          </a:p>
          <a:p>
            <a:pPr algn="just"/>
            <a:endParaRPr lang="it-IT" sz="1600" dirty="0">
              <a:solidFill>
                <a:srgbClr val="057F02"/>
              </a:solidFill>
              <a:latin typeface="+mj-lt"/>
            </a:endParaRPr>
          </a:p>
        </p:txBody>
      </p:sp>
      <p:sp>
        <p:nvSpPr>
          <p:cNvPr id="5" name="Segnaposto numero diapositiva 4">
            <a:extLst>
              <a:ext uri="{FF2B5EF4-FFF2-40B4-BE49-F238E27FC236}">
                <a16:creationId xmlns:a16="http://schemas.microsoft.com/office/drawing/2014/main" id="{953A67CD-480D-4C42-8AF3-47C1F08022A0}"/>
              </a:ext>
            </a:extLst>
          </p:cNvPr>
          <p:cNvSpPr>
            <a:spLocks noGrp="1"/>
          </p:cNvSpPr>
          <p:nvPr>
            <p:ph type="sldNum" sz="quarter" idx="12"/>
          </p:nvPr>
        </p:nvSpPr>
        <p:spPr>
          <a:xfrm>
            <a:off x="10287000" y="6400800"/>
            <a:ext cx="1905000" cy="457200"/>
          </a:xfrm>
        </p:spPr>
        <p:txBody>
          <a:bodyPr/>
          <a:lstStyle/>
          <a:p>
            <a:fld id="{956CD57B-6066-4659-A9FA-42C20EBBF5BF}" type="slidenum">
              <a:rPr lang="it-IT" smtClean="0">
                <a:solidFill>
                  <a:srgbClr val="156013"/>
                </a:solidFill>
              </a:rPr>
              <a:pPr/>
              <a:t>51</a:t>
            </a:fld>
            <a:endParaRPr lang="it-IT" dirty="0">
              <a:solidFill>
                <a:srgbClr val="156013"/>
              </a:solidFill>
            </a:endParaRPr>
          </a:p>
        </p:txBody>
      </p:sp>
      <p:sp>
        <p:nvSpPr>
          <p:cNvPr id="10" name="CasellaDiTesto 9">
            <a:extLst>
              <a:ext uri="{FF2B5EF4-FFF2-40B4-BE49-F238E27FC236}">
                <a16:creationId xmlns:a16="http://schemas.microsoft.com/office/drawing/2014/main" id="{884D75B1-7EBA-4BAD-BF58-D6A347B2871E}"/>
              </a:ext>
            </a:extLst>
          </p:cNvPr>
          <p:cNvSpPr txBox="1"/>
          <p:nvPr/>
        </p:nvSpPr>
        <p:spPr>
          <a:xfrm>
            <a:off x="530145" y="2812415"/>
            <a:ext cx="11249474" cy="1846659"/>
          </a:xfrm>
          <a:prstGeom prst="rect">
            <a:avLst/>
          </a:prstGeom>
          <a:noFill/>
        </p:spPr>
        <p:txBody>
          <a:bodyPr wrap="square">
            <a:spAutoFit/>
          </a:bodyPr>
          <a:lstStyle/>
          <a:p>
            <a:pPr marL="342900" indent="-342900" algn="just">
              <a:spcBef>
                <a:spcPts val="600"/>
              </a:spcBef>
              <a:buFont typeface="Wingdings" panose="05000000000000000000" pitchFamily="2" charset="2"/>
              <a:buChar char="Ø"/>
            </a:pPr>
            <a:r>
              <a:rPr lang="it-IT" sz="2200" dirty="0">
                <a:solidFill>
                  <a:srgbClr val="0000FF"/>
                </a:solidFill>
                <a:latin typeface="Georgia" panose="02040502050405020303" pitchFamily="18" charset="0"/>
              </a:rPr>
              <a:t>Sono idonee a far decorrere il termine dei 30 gg. le forme di comunicazione e di pubblicità, </a:t>
            </a:r>
            <a:r>
              <a:rPr lang="it-IT" sz="2200" dirty="0">
                <a:solidFill>
                  <a:srgbClr val="0000FF"/>
                </a:solidFill>
                <a:latin typeface="Georgia Pro" panose="02040502050405020303" pitchFamily="18" charset="0"/>
              </a:rPr>
              <a:t>d’ufficio o a richiesta </a:t>
            </a:r>
            <a:r>
              <a:rPr lang="it-IT" sz="2200" i="1" dirty="0">
                <a:solidFill>
                  <a:srgbClr val="0000FF"/>
                </a:solidFill>
                <a:latin typeface="Georgia Pro" panose="02040502050405020303" pitchFamily="18" charset="0"/>
              </a:rPr>
              <a:t>ex</a:t>
            </a:r>
            <a:r>
              <a:rPr lang="it-IT" sz="2200" dirty="0">
                <a:solidFill>
                  <a:srgbClr val="0000FF"/>
                </a:solidFill>
                <a:latin typeface="Georgia Pro" panose="02040502050405020303" pitchFamily="18" charset="0"/>
              </a:rPr>
              <a:t> art 76 D.lgs. 50/2016, individuate nel bando ed accettate dai partecipanti, purché gli atti siano comunicati o pubblicati unitamente ai relativi allegati </a:t>
            </a:r>
            <a:r>
              <a:rPr lang="it-IT" sz="2400" dirty="0">
                <a:solidFill>
                  <a:srgbClr val="0000FF"/>
                </a:solidFill>
                <a:latin typeface="Georgia Pro" panose="02040502050405020303" pitchFamily="18" charset="0"/>
              </a:rPr>
              <a:t>nella parte in cui consentono di avere ulteriori elementi per apprezzare i vizi già individuati</a:t>
            </a:r>
            <a:endParaRPr lang="it-IT" sz="2000" dirty="0">
              <a:solidFill>
                <a:srgbClr val="0000FF"/>
              </a:solidFill>
              <a:latin typeface="Georgia Pro" panose="02040502050405020303" pitchFamily="18" charset="0"/>
            </a:endParaRPr>
          </a:p>
        </p:txBody>
      </p:sp>
      <p:sp>
        <p:nvSpPr>
          <p:cNvPr id="11" name="CasellaDiTesto 10">
            <a:extLst>
              <a:ext uri="{FF2B5EF4-FFF2-40B4-BE49-F238E27FC236}">
                <a16:creationId xmlns:a16="http://schemas.microsoft.com/office/drawing/2014/main" id="{E2E7FA76-0521-4ABD-8435-0CB3D7B17813}"/>
              </a:ext>
            </a:extLst>
          </p:cNvPr>
          <p:cNvSpPr txBox="1"/>
          <p:nvPr/>
        </p:nvSpPr>
        <p:spPr>
          <a:xfrm>
            <a:off x="2747902" y="758095"/>
            <a:ext cx="6967598" cy="523220"/>
          </a:xfrm>
          <a:prstGeom prst="rect">
            <a:avLst/>
          </a:prstGeom>
          <a:noFill/>
        </p:spPr>
        <p:txBody>
          <a:bodyPr wrap="square">
            <a:spAutoFit/>
          </a:bodyPr>
          <a:lstStyle/>
          <a:p>
            <a:pPr algn="ctr"/>
            <a:r>
              <a:rPr lang="it-IT"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oper Black" panose="0208090404030B020404" pitchFamily="18" charset="0"/>
              </a:rPr>
              <a:t>Sull’aggiudicazione</a:t>
            </a:r>
          </a:p>
        </p:txBody>
      </p:sp>
      <p:sp>
        <p:nvSpPr>
          <p:cNvPr id="13" name="CasellaDiTesto 12">
            <a:extLst>
              <a:ext uri="{FF2B5EF4-FFF2-40B4-BE49-F238E27FC236}">
                <a16:creationId xmlns:a16="http://schemas.microsoft.com/office/drawing/2014/main" id="{5B3F35D1-C644-40B6-B4DD-6732CE5EFDB8}"/>
              </a:ext>
            </a:extLst>
          </p:cNvPr>
          <p:cNvSpPr txBox="1"/>
          <p:nvPr/>
        </p:nvSpPr>
        <p:spPr>
          <a:xfrm>
            <a:off x="488309" y="4768740"/>
            <a:ext cx="11169195" cy="1107996"/>
          </a:xfrm>
          <a:prstGeom prst="rect">
            <a:avLst/>
          </a:prstGeom>
          <a:noFill/>
        </p:spPr>
        <p:txBody>
          <a:bodyPr wrap="square">
            <a:spAutoFit/>
          </a:bodyPr>
          <a:lstStyle/>
          <a:p>
            <a:pPr marL="342900" indent="-342900" algn="just">
              <a:spcBef>
                <a:spcPts val="600"/>
              </a:spcBef>
              <a:buFont typeface="Wingdings" panose="05000000000000000000" pitchFamily="2" charset="2"/>
              <a:buChar char="Ø"/>
            </a:pPr>
            <a:r>
              <a:rPr lang="it-IT" sz="2200" dirty="0">
                <a:solidFill>
                  <a:srgbClr val="7030A0"/>
                </a:solidFill>
                <a:latin typeface="Georgia" panose="02040502050405020303" pitchFamily="18" charset="0"/>
              </a:rPr>
              <a:t>La proposizione dell’istanza di accesso agli atti </a:t>
            </a:r>
            <a:r>
              <a:rPr lang="it-IT" sz="2200" u="sng" dirty="0">
                <a:solidFill>
                  <a:srgbClr val="FF0000"/>
                </a:solidFill>
                <a:effectLst>
                  <a:outerShdw blurRad="38100" dist="38100" dir="2700000" algn="tl">
                    <a:srgbClr val="000000">
                      <a:alpha val="43137"/>
                    </a:srgbClr>
                  </a:outerShdw>
                </a:effectLst>
                <a:latin typeface="Georgia" panose="02040502050405020303" pitchFamily="18" charset="0"/>
              </a:rPr>
              <a:t>comporta la ‘dilazione temporale’</a:t>
            </a:r>
            <a:r>
              <a:rPr lang="it-IT" sz="2200" dirty="0">
                <a:solidFill>
                  <a:srgbClr val="7030A0"/>
                </a:solidFill>
                <a:latin typeface="Georgia" panose="02040502050405020303" pitchFamily="18" charset="0"/>
              </a:rPr>
              <a:t> dei termini di ricorso quando </a:t>
            </a:r>
            <a:r>
              <a:rPr lang="it-IT" sz="2200" dirty="0">
                <a:solidFill>
                  <a:srgbClr val="FF0000"/>
                </a:solidFill>
                <a:latin typeface="Georgia" panose="02040502050405020303" pitchFamily="18" charset="0"/>
              </a:rPr>
              <a:t>solo la conoscenza dei documenti dell’offerta</a:t>
            </a:r>
            <a:r>
              <a:rPr lang="it-IT" sz="2200" dirty="0">
                <a:solidFill>
                  <a:srgbClr val="7030A0"/>
                </a:solidFill>
                <a:latin typeface="Georgia" panose="02040502050405020303" pitchFamily="18" charset="0"/>
              </a:rPr>
              <a:t> ovvero delle giustificazioni dell’anomalia permetta i motivi di ricorso</a:t>
            </a:r>
          </a:p>
        </p:txBody>
      </p:sp>
      <p:sp>
        <p:nvSpPr>
          <p:cNvPr id="4" name="Titolo 3">
            <a:extLst>
              <a:ext uri="{FF2B5EF4-FFF2-40B4-BE49-F238E27FC236}">
                <a16:creationId xmlns:a16="http://schemas.microsoft.com/office/drawing/2014/main" id="{55CE7958-20B0-4281-F441-4688223BEB23}"/>
              </a:ext>
            </a:extLst>
          </p:cNvPr>
          <p:cNvSpPr>
            <a:spLocks noGrp="1"/>
          </p:cNvSpPr>
          <p:nvPr>
            <p:ph type="title"/>
          </p:nvPr>
        </p:nvSpPr>
        <p:spPr>
          <a:xfrm flipH="1">
            <a:off x="669957" y="365125"/>
            <a:ext cx="168244" cy="141869"/>
          </a:xfrm>
        </p:spPr>
        <p:txBody>
          <a:bodyPr>
            <a:normAutofit fontScale="90000"/>
          </a:bodyPr>
          <a:lstStyle/>
          <a:p>
            <a:r>
              <a:rPr lang="it-IT" dirty="0"/>
              <a:t> </a:t>
            </a:r>
          </a:p>
        </p:txBody>
      </p:sp>
      <p:sp>
        <p:nvSpPr>
          <p:cNvPr id="7" name="Esplosione: 14 punte 6">
            <a:extLst>
              <a:ext uri="{FF2B5EF4-FFF2-40B4-BE49-F238E27FC236}">
                <a16:creationId xmlns:a16="http://schemas.microsoft.com/office/drawing/2014/main" id="{72C767F8-F455-55B0-543C-7EC6D46ED36B}"/>
              </a:ext>
            </a:extLst>
          </p:cNvPr>
          <p:cNvSpPr/>
          <p:nvPr/>
        </p:nvSpPr>
        <p:spPr>
          <a:xfrm>
            <a:off x="0" y="758095"/>
            <a:ext cx="3433482" cy="2054320"/>
          </a:xfrm>
          <a:prstGeom prst="irregularSeal2">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con angoli arrotondati 7">
            <a:extLst>
              <a:ext uri="{FF2B5EF4-FFF2-40B4-BE49-F238E27FC236}">
                <a16:creationId xmlns:a16="http://schemas.microsoft.com/office/drawing/2014/main" id="{9B1782AD-AE2E-C5C0-61F5-1BD8096885A7}"/>
              </a:ext>
            </a:extLst>
          </p:cNvPr>
          <p:cNvSpPr/>
          <p:nvPr/>
        </p:nvSpPr>
        <p:spPr>
          <a:xfrm>
            <a:off x="918884" y="1427147"/>
            <a:ext cx="1358019" cy="708208"/>
          </a:xfrm>
          <a:prstGeom prst="round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Cooper Black" panose="0208090404030B020404" pitchFamily="18" charset="0"/>
              </a:rPr>
              <a:t>Ad. </a:t>
            </a:r>
            <a:r>
              <a:rPr lang="it-IT" dirty="0" err="1">
                <a:latin typeface="Cooper Black" panose="0208090404030B020404" pitchFamily="18" charset="0"/>
              </a:rPr>
              <a:t>Plen</a:t>
            </a:r>
            <a:r>
              <a:rPr lang="it-IT" dirty="0">
                <a:latin typeface="Cooper Black" panose="0208090404030B020404" pitchFamily="18" charset="0"/>
              </a:rPr>
              <a:t>. 12/2020</a:t>
            </a:r>
          </a:p>
        </p:txBody>
      </p:sp>
    </p:spTree>
    <p:extLst>
      <p:ext uri="{BB962C8B-B14F-4D97-AF65-F5344CB8AC3E}">
        <p14:creationId xmlns:p14="http://schemas.microsoft.com/office/powerpoint/2010/main" val="42794517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374676" y="1222066"/>
            <a:ext cx="7979123" cy="1384995"/>
          </a:xfrm>
          <a:prstGeom prst="rect">
            <a:avLst/>
          </a:prstGeom>
          <a:noFill/>
        </p:spPr>
        <p:txBody>
          <a:bodyPr wrap="square" rtlCol="0">
            <a:spAutoFit/>
          </a:bodyPr>
          <a:lstStyle/>
          <a:p>
            <a:pPr algn="just"/>
            <a:endParaRPr lang="it-IT" sz="200" dirty="0"/>
          </a:p>
          <a:p>
            <a:pPr algn="just"/>
            <a:r>
              <a:rPr lang="it-IT" sz="2200" dirty="0">
                <a:solidFill>
                  <a:srgbClr val="C00000"/>
                </a:solidFill>
                <a:latin typeface="Georgia" panose="02040502050405020303" pitchFamily="18" charset="0"/>
              </a:rPr>
              <a:t>In sintesi, l’Adunanza Plenaria ritiene che per la decorrenza del termine per l’impugnazione debbano essere prese in considerazione:</a:t>
            </a:r>
            <a:endParaRPr lang="it-IT" sz="1600" dirty="0">
              <a:solidFill>
                <a:srgbClr val="057F02"/>
              </a:solidFill>
              <a:latin typeface="+mj-lt"/>
            </a:endParaRPr>
          </a:p>
          <a:p>
            <a:pPr algn="just"/>
            <a:endParaRPr lang="it-IT" sz="1600" dirty="0">
              <a:solidFill>
                <a:srgbClr val="057F02"/>
              </a:solidFill>
              <a:latin typeface="+mj-lt"/>
            </a:endParaRPr>
          </a:p>
        </p:txBody>
      </p:sp>
      <p:sp>
        <p:nvSpPr>
          <p:cNvPr id="5" name="Segnaposto numero diapositiva 4">
            <a:extLst>
              <a:ext uri="{FF2B5EF4-FFF2-40B4-BE49-F238E27FC236}">
                <a16:creationId xmlns:a16="http://schemas.microsoft.com/office/drawing/2014/main" id="{953A67CD-480D-4C42-8AF3-47C1F08022A0}"/>
              </a:ext>
            </a:extLst>
          </p:cNvPr>
          <p:cNvSpPr>
            <a:spLocks noGrp="1"/>
          </p:cNvSpPr>
          <p:nvPr>
            <p:ph type="sldNum" sz="quarter" idx="12"/>
          </p:nvPr>
        </p:nvSpPr>
        <p:spPr>
          <a:xfrm>
            <a:off x="10287000" y="6400800"/>
            <a:ext cx="1905000" cy="457200"/>
          </a:xfrm>
        </p:spPr>
        <p:txBody>
          <a:bodyPr/>
          <a:lstStyle/>
          <a:p>
            <a:fld id="{956CD57B-6066-4659-A9FA-42C20EBBF5BF}" type="slidenum">
              <a:rPr lang="it-IT" smtClean="0">
                <a:solidFill>
                  <a:srgbClr val="156013"/>
                </a:solidFill>
              </a:rPr>
              <a:pPr/>
              <a:t>52</a:t>
            </a:fld>
            <a:endParaRPr lang="it-IT" dirty="0">
              <a:solidFill>
                <a:srgbClr val="156013"/>
              </a:solidFill>
            </a:endParaRPr>
          </a:p>
        </p:txBody>
      </p:sp>
      <p:sp>
        <p:nvSpPr>
          <p:cNvPr id="4" name="Titolo 3">
            <a:extLst>
              <a:ext uri="{FF2B5EF4-FFF2-40B4-BE49-F238E27FC236}">
                <a16:creationId xmlns:a16="http://schemas.microsoft.com/office/drawing/2014/main" id="{55CE7958-20B0-4281-F441-4688223BEB23}"/>
              </a:ext>
            </a:extLst>
          </p:cNvPr>
          <p:cNvSpPr>
            <a:spLocks noGrp="1"/>
          </p:cNvSpPr>
          <p:nvPr>
            <p:ph type="title"/>
          </p:nvPr>
        </p:nvSpPr>
        <p:spPr>
          <a:xfrm flipH="1">
            <a:off x="669957" y="365125"/>
            <a:ext cx="168244" cy="141869"/>
          </a:xfrm>
        </p:spPr>
        <p:txBody>
          <a:bodyPr>
            <a:normAutofit fontScale="90000"/>
          </a:bodyPr>
          <a:lstStyle/>
          <a:p>
            <a:r>
              <a:rPr lang="it-IT" dirty="0"/>
              <a:t> </a:t>
            </a:r>
          </a:p>
        </p:txBody>
      </p:sp>
      <p:sp>
        <p:nvSpPr>
          <p:cNvPr id="7" name="Esplosione: 14 punte 6">
            <a:extLst>
              <a:ext uri="{FF2B5EF4-FFF2-40B4-BE49-F238E27FC236}">
                <a16:creationId xmlns:a16="http://schemas.microsoft.com/office/drawing/2014/main" id="{72C767F8-F455-55B0-543C-7EC6D46ED36B}"/>
              </a:ext>
            </a:extLst>
          </p:cNvPr>
          <p:cNvSpPr/>
          <p:nvPr/>
        </p:nvSpPr>
        <p:spPr>
          <a:xfrm>
            <a:off x="0" y="793581"/>
            <a:ext cx="3278343" cy="1983348"/>
          </a:xfrm>
          <a:prstGeom prst="irregularSeal2">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con angoli arrotondati 7">
            <a:extLst>
              <a:ext uri="{FF2B5EF4-FFF2-40B4-BE49-F238E27FC236}">
                <a16:creationId xmlns:a16="http://schemas.microsoft.com/office/drawing/2014/main" id="{9B1782AD-AE2E-C5C0-61F5-1BD8096885A7}"/>
              </a:ext>
            </a:extLst>
          </p:cNvPr>
          <p:cNvSpPr/>
          <p:nvPr/>
        </p:nvSpPr>
        <p:spPr>
          <a:xfrm>
            <a:off x="838201" y="1438294"/>
            <a:ext cx="1358019" cy="708208"/>
          </a:xfrm>
          <a:prstGeom prst="round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Cooper Black" panose="0208090404030B020404" pitchFamily="18" charset="0"/>
              </a:rPr>
              <a:t>Ad. </a:t>
            </a:r>
            <a:r>
              <a:rPr lang="it-IT" dirty="0" err="1">
                <a:latin typeface="Cooper Black" panose="0208090404030B020404" pitchFamily="18" charset="0"/>
              </a:rPr>
              <a:t>Plen</a:t>
            </a:r>
            <a:r>
              <a:rPr lang="it-IT" dirty="0">
                <a:latin typeface="Cooper Black" panose="0208090404030B020404" pitchFamily="18" charset="0"/>
              </a:rPr>
              <a:t>. 12/2020</a:t>
            </a:r>
          </a:p>
        </p:txBody>
      </p:sp>
      <p:sp>
        <p:nvSpPr>
          <p:cNvPr id="6" name="CasellaDiTesto 5">
            <a:extLst>
              <a:ext uri="{FF2B5EF4-FFF2-40B4-BE49-F238E27FC236}">
                <a16:creationId xmlns:a16="http://schemas.microsoft.com/office/drawing/2014/main" id="{6A454857-B773-1544-6724-C1CDD07AF98A}"/>
              </a:ext>
            </a:extLst>
          </p:cNvPr>
          <p:cNvSpPr txBox="1"/>
          <p:nvPr/>
        </p:nvSpPr>
        <p:spPr>
          <a:xfrm>
            <a:off x="669956" y="2915815"/>
            <a:ext cx="10846051" cy="3633431"/>
          </a:xfrm>
          <a:prstGeom prst="rect">
            <a:avLst/>
          </a:prstGeom>
          <a:noFill/>
        </p:spPr>
        <p:txBody>
          <a:bodyPr wrap="square">
            <a:spAutoFit/>
          </a:bodyPr>
          <a:lstStyle/>
          <a:p>
            <a:pPr marL="363538" indent="-363538" algn="just">
              <a:lnSpc>
                <a:spcPts val="2600"/>
              </a:lnSpc>
              <a:spcBef>
                <a:spcPts val="600"/>
              </a:spcBef>
              <a:buFont typeface="Wingdings" panose="05000000000000000000" pitchFamily="2" charset="2"/>
              <a:buChar char="Ø"/>
            </a:pPr>
            <a:r>
              <a:rPr lang="it-IT" sz="2000" dirty="0">
                <a:solidFill>
                  <a:srgbClr val="0000FF"/>
                </a:solidFill>
                <a:latin typeface="Georgia" panose="02040502050405020303" pitchFamily="18" charset="0"/>
              </a:rPr>
              <a:t>gli adempimenti cui le Amministrazioni sono tenute in tema di informazione dei candidati e degli offerenti, ex art. 76 del D.lgs. 50/2016;</a:t>
            </a:r>
          </a:p>
          <a:p>
            <a:pPr marL="363538" indent="-363538" algn="just">
              <a:lnSpc>
                <a:spcPts val="2600"/>
              </a:lnSpc>
              <a:spcBef>
                <a:spcPts val="600"/>
              </a:spcBef>
              <a:buFont typeface="Wingdings" panose="05000000000000000000" pitchFamily="2" charset="2"/>
              <a:buChar char="Ø"/>
            </a:pPr>
            <a:r>
              <a:rPr lang="it-IT" sz="2000" dirty="0">
                <a:solidFill>
                  <a:srgbClr val="0000FF"/>
                </a:solidFill>
                <a:latin typeface="Georgia" panose="02040502050405020303" pitchFamily="18" charset="0"/>
              </a:rPr>
              <a:t>le regole sulla pubblicazione degli atti e dei relativi allegati ‘sul profilo del committente’ ex art. 29 del D.lgs. 50/2016, che, oltre a far leva sulla diligenza delle imprese interessate, se rispettate, comportano la conoscenza legale di tali atti</a:t>
            </a:r>
          </a:p>
          <a:p>
            <a:pPr marL="363538" indent="-363538" algn="just">
              <a:lnSpc>
                <a:spcPts val="2600"/>
              </a:lnSpc>
              <a:spcBef>
                <a:spcPts val="600"/>
              </a:spcBef>
              <a:buFont typeface="Wingdings" panose="05000000000000000000" pitchFamily="2" charset="2"/>
              <a:buChar char="Ø"/>
            </a:pPr>
            <a:r>
              <a:rPr lang="it-IT" sz="2000" dirty="0">
                <a:solidFill>
                  <a:srgbClr val="0000FF"/>
                </a:solidFill>
                <a:latin typeface="Georgia" panose="02040502050405020303" pitchFamily="18" charset="0"/>
              </a:rPr>
              <a:t>le regole sull’accesso informale </a:t>
            </a:r>
            <a:r>
              <a:rPr lang="it-IT" sz="2000" i="1" dirty="0">
                <a:solidFill>
                  <a:srgbClr val="0000FF"/>
                </a:solidFill>
                <a:latin typeface="Georgia" panose="02040502050405020303" pitchFamily="18" charset="0"/>
              </a:rPr>
              <a:t>ex</a:t>
            </a:r>
            <a:r>
              <a:rPr lang="it-IT" sz="2000" dirty="0">
                <a:solidFill>
                  <a:srgbClr val="0000FF"/>
                </a:solidFill>
                <a:latin typeface="Georgia" panose="02040502050405020303" pitchFamily="18" charset="0"/>
              </a:rPr>
              <a:t> art. 5 del D.P.R. 184/2006, esercitabile entro il termine di 15 giorni fissato dall’art. 76, 2 comma, del D.lgs. 50/2016; pertanto si configura rilevante il tempo necessario per effettuare l’accesso ex art. 76, c. 2, riguardo la piena conoscenza dell’atto </a:t>
            </a:r>
          </a:p>
          <a:p>
            <a:pPr marL="363538" indent="-363538" algn="just">
              <a:lnSpc>
                <a:spcPts val="2600"/>
              </a:lnSpc>
              <a:spcBef>
                <a:spcPts val="600"/>
              </a:spcBef>
              <a:buFont typeface="Wingdings" panose="05000000000000000000" pitchFamily="2" charset="2"/>
              <a:buChar char="Ø"/>
            </a:pPr>
            <a:endParaRPr lang="it-IT" sz="2000" dirty="0">
              <a:solidFill>
                <a:srgbClr val="0000FF"/>
              </a:solidFill>
              <a:latin typeface="Georgia" panose="02040502050405020303" pitchFamily="18" charset="0"/>
            </a:endParaRPr>
          </a:p>
        </p:txBody>
      </p:sp>
    </p:spTree>
    <p:extLst>
      <p:ext uri="{BB962C8B-B14F-4D97-AF65-F5344CB8AC3E}">
        <p14:creationId xmlns:p14="http://schemas.microsoft.com/office/powerpoint/2010/main" val="24366083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963436" y="1538316"/>
            <a:ext cx="8235236" cy="615553"/>
          </a:xfrm>
          <a:prstGeom prst="rect">
            <a:avLst/>
          </a:prstGeom>
          <a:noFill/>
        </p:spPr>
        <p:txBody>
          <a:bodyPr wrap="square" rtlCol="0">
            <a:spAutoFit/>
          </a:bodyPr>
          <a:lstStyle/>
          <a:p>
            <a:pPr algn="just"/>
            <a:endParaRPr lang="it-IT" sz="200" dirty="0"/>
          </a:p>
          <a:p>
            <a:pPr algn="ctr"/>
            <a:endParaRPr lang="it-IT" sz="1600" b="1" dirty="0">
              <a:solidFill>
                <a:srgbClr val="057F02"/>
              </a:solidFill>
              <a:latin typeface="+mj-lt"/>
            </a:endParaRPr>
          </a:p>
          <a:p>
            <a:pPr algn="just"/>
            <a:endParaRPr lang="it-IT" sz="1600" b="1" dirty="0">
              <a:solidFill>
                <a:srgbClr val="057F02"/>
              </a:solidFill>
              <a:latin typeface="+mj-lt"/>
            </a:endParaRPr>
          </a:p>
        </p:txBody>
      </p:sp>
      <p:sp>
        <p:nvSpPr>
          <p:cNvPr id="5" name="Segnaposto numero diapositiva 4">
            <a:extLst>
              <a:ext uri="{FF2B5EF4-FFF2-40B4-BE49-F238E27FC236}">
                <a16:creationId xmlns:a16="http://schemas.microsoft.com/office/drawing/2014/main" id="{953A67CD-480D-4C42-8AF3-47C1F08022A0}"/>
              </a:ext>
            </a:extLst>
          </p:cNvPr>
          <p:cNvSpPr>
            <a:spLocks noGrp="1"/>
          </p:cNvSpPr>
          <p:nvPr>
            <p:ph type="sldNum" sz="quarter" idx="12"/>
          </p:nvPr>
        </p:nvSpPr>
        <p:spPr bwMode="auto">
          <a:xfrm>
            <a:off x="102870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it-IT"/>
            </a:defPPr>
            <a:lvl1pPr algn="r" rtl="0" eaLnBrk="0" fontAlgn="base" hangingPunct="0">
              <a:spcBef>
                <a:spcPct val="0"/>
              </a:spcBef>
              <a:spcAft>
                <a:spcPct val="0"/>
              </a:spcAft>
              <a:defRPr sz="1400" kern="1200">
                <a:solidFill>
                  <a:schemeClr val="tx1"/>
                </a:solidFill>
                <a:latin typeface="Arial"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5pPr>
            <a:lvl6pPr marL="2286000" algn="l" defTabSz="914400" rtl="0" eaLnBrk="1" latinLnBrk="0" hangingPunct="1">
              <a:defRPr sz="2400" kern="1200">
                <a:solidFill>
                  <a:schemeClr val="tx1"/>
                </a:solidFill>
                <a:latin typeface="Arial" charset="0"/>
                <a:ea typeface="ＭＳ Ｐゴシック" pitchFamily="28" charset="-128"/>
                <a:cs typeface="+mn-cs"/>
              </a:defRPr>
            </a:lvl6pPr>
            <a:lvl7pPr marL="2743200" algn="l" defTabSz="914400" rtl="0" eaLnBrk="1" latinLnBrk="0" hangingPunct="1">
              <a:defRPr sz="2400" kern="1200">
                <a:solidFill>
                  <a:schemeClr val="tx1"/>
                </a:solidFill>
                <a:latin typeface="Arial" charset="0"/>
                <a:ea typeface="ＭＳ Ｐゴシック" pitchFamily="28" charset="-128"/>
                <a:cs typeface="+mn-cs"/>
              </a:defRPr>
            </a:lvl7pPr>
            <a:lvl8pPr marL="3200400" algn="l" defTabSz="914400" rtl="0" eaLnBrk="1" latinLnBrk="0" hangingPunct="1">
              <a:defRPr sz="2400" kern="1200">
                <a:solidFill>
                  <a:schemeClr val="tx1"/>
                </a:solidFill>
                <a:latin typeface="Arial" charset="0"/>
                <a:ea typeface="ＭＳ Ｐゴシック" pitchFamily="28" charset="-128"/>
                <a:cs typeface="+mn-cs"/>
              </a:defRPr>
            </a:lvl8pPr>
            <a:lvl9pPr marL="3657600" algn="l" defTabSz="914400" rtl="0" eaLnBrk="1" latinLnBrk="0" hangingPunct="1">
              <a:defRPr sz="2400" kern="1200">
                <a:solidFill>
                  <a:schemeClr val="tx1"/>
                </a:solidFill>
                <a:latin typeface="Arial" charset="0"/>
                <a:ea typeface="ＭＳ Ｐゴシック" pitchFamily="28" charset="-128"/>
                <a:cs typeface="+mn-cs"/>
              </a:defRPr>
            </a:lvl9pPr>
          </a:lstStyle>
          <a:p>
            <a:fld id="{956CD57B-6066-4659-A9FA-42C20EBBF5BF}" type="slidenum">
              <a:rPr lang="it-IT" smtClean="0"/>
              <a:pPr/>
              <a:t>53</a:t>
            </a:fld>
            <a:endParaRPr lang="it-IT" dirty="0">
              <a:solidFill>
                <a:srgbClr val="156013"/>
              </a:solidFill>
            </a:endParaRPr>
          </a:p>
        </p:txBody>
      </p:sp>
      <p:sp>
        <p:nvSpPr>
          <p:cNvPr id="10" name="CasellaDiTesto 9">
            <a:extLst>
              <a:ext uri="{FF2B5EF4-FFF2-40B4-BE49-F238E27FC236}">
                <a16:creationId xmlns:a16="http://schemas.microsoft.com/office/drawing/2014/main" id="{884D75B1-7EBA-4BAD-BF58-D6A347B2871E}"/>
              </a:ext>
            </a:extLst>
          </p:cNvPr>
          <p:cNvSpPr txBox="1"/>
          <p:nvPr/>
        </p:nvSpPr>
        <p:spPr>
          <a:xfrm>
            <a:off x="697117" y="1529679"/>
            <a:ext cx="10918479" cy="1200329"/>
          </a:xfrm>
          <a:prstGeom prst="rect">
            <a:avLst/>
          </a:prstGeom>
          <a:noFill/>
        </p:spPr>
        <p:txBody>
          <a:bodyPr wrap="square">
            <a:spAutoFit/>
          </a:bodyPr>
          <a:lstStyle/>
          <a:p>
            <a:pPr marL="342900" indent="-342900" algn="just">
              <a:spcBef>
                <a:spcPts val="600"/>
              </a:spcBef>
              <a:buFont typeface="Wingdings" panose="05000000000000000000" pitchFamily="2" charset="2"/>
              <a:buChar char="Ø"/>
            </a:pPr>
            <a:r>
              <a:rPr lang="it-IT" dirty="0">
                <a:solidFill>
                  <a:srgbClr val="0000CC"/>
                </a:solidFill>
                <a:latin typeface="Georgia" panose="02040502050405020303" pitchFamily="18" charset="0"/>
              </a:rPr>
              <a:t>La ‘dilazione temporale’ prima fissata in </a:t>
            </a:r>
            <a:r>
              <a:rPr lang="it-IT" b="1" u="sng" dirty="0">
                <a:solidFill>
                  <a:srgbClr val="0000CC"/>
                </a:solidFill>
                <a:latin typeface="Georgia" panose="02040502050405020303" pitchFamily="18" charset="0"/>
              </a:rPr>
              <a:t>10 giorni</a:t>
            </a:r>
            <a:r>
              <a:rPr lang="it-IT" dirty="0">
                <a:solidFill>
                  <a:srgbClr val="0000CC"/>
                </a:solidFill>
                <a:latin typeface="Georgia" panose="02040502050405020303" pitchFamily="18" charset="0"/>
              </a:rPr>
              <a:t> per l’accesso informale ai documenti di gara (all’art. 79, comma 5 quater , del D.lgs. 163/06) si deve ora ragionevolmente determinare in </a:t>
            </a:r>
            <a:r>
              <a:rPr lang="it-IT" b="1" u="sng" dirty="0">
                <a:solidFill>
                  <a:srgbClr val="0000CC"/>
                </a:solidFill>
                <a:latin typeface="Georgia" panose="02040502050405020303" pitchFamily="18" charset="0"/>
              </a:rPr>
              <a:t>15 giorni</a:t>
            </a:r>
            <a:r>
              <a:rPr lang="it-IT" dirty="0">
                <a:solidFill>
                  <a:srgbClr val="0000CC"/>
                </a:solidFill>
                <a:latin typeface="Georgia" panose="02040502050405020303" pitchFamily="18" charset="0"/>
              </a:rPr>
              <a:t>, ossia il termine previsto dal vigente art. 76, comma 2, del D.lgs. 50/2016 per la comunicazione delle ragioni dell’aggiudicazione su istanza dell’interessato </a:t>
            </a:r>
            <a:endParaRPr lang="it-IT" b="1" dirty="0">
              <a:solidFill>
                <a:srgbClr val="0000CC"/>
              </a:solidFill>
              <a:latin typeface="Georgia" panose="02040502050405020303" pitchFamily="18" charset="0"/>
            </a:endParaRPr>
          </a:p>
        </p:txBody>
      </p:sp>
      <p:sp>
        <p:nvSpPr>
          <p:cNvPr id="11" name="CasellaDiTesto 10">
            <a:extLst>
              <a:ext uri="{FF2B5EF4-FFF2-40B4-BE49-F238E27FC236}">
                <a16:creationId xmlns:a16="http://schemas.microsoft.com/office/drawing/2014/main" id="{E2E7FA76-0521-4ABD-8435-0CB3D7B17813}"/>
              </a:ext>
            </a:extLst>
          </p:cNvPr>
          <p:cNvSpPr txBox="1"/>
          <p:nvPr/>
        </p:nvSpPr>
        <p:spPr>
          <a:xfrm>
            <a:off x="3143673" y="721970"/>
            <a:ext cx="6048671" cy="523220"/>
          </a:xfrm>
          <a:prstGeom prst="rect">
            <a:avLst/>
          </a:prstGeom>
          <a:noFill/>
        </p:spPr>
        <p:txBody>
          <a:bodyPr wrap="square">
            <a:spAutoFit/>
          </a:bodyPr>
          <a:lstStyle/>
          <a:p>
            <a:pPr algn="ctr"/>
            <a:r>
              <a:rPr lang="it-IT" sz="2800" dirty="0">
                <a:ln>
                  <a:solidFill>
                    <a:sysClr val="windowText" lastClr="000000"/>
                  </a:solidFill>
                </a:ln>
                <a:solidFill>
                  <a:srgbClr val="FFFF00"/>
                </a:solidFill>
                <a:latin typeface="Cooper Black" panose="0208090404030B020404" pitchFamily="18" charset="0"/>
              </a:rPr>
              <a:t>Quindi</a:t>
            </a:r>
          </a:p>
        </p:txBody>
      </p:sp>
      <p:sp>
        <p:nvSpPr>
          <p:cNvPr id="13" name="CasellaDiTesto 12">
            <a:extLst>
              <a:ext uri="{FF2B5EF4-FFF2-40B4-BE49-F238E27FC236}">
                <a16:creationId xmlns:a16="http://schemas.microsoft.com/office/drawing/2014/main" id="{5B3F35D1-C644-40B6-B4DD-6732CE5EFDB8}"/>
              </a:ext>
            </a:extLst>
          </p:cNvPr>
          <p:cNvSpPr txBox="1"/>
          <p:nvPr/>
        </p:nvSpPr>
        <p:spPr>
          <a:xfrm>
            <a:off x="561316" y="5078121"/>
            <a:ext cx="11054280" cy="1015663"/>
          </a:xfrm>
          <a:prstGeom prst="rect">
            <a:avLst/>
          </a:prstGeom>
          <a:noFill/>
        </p:spPr>
        <p:txBody>
          <a:bodyPr wrap="square">
            <a:spAutoFit/>
          </a:bodyPr>
          <a:lstStyle/>
          <a:p>
            <a:pPr marL="342900" indent="-342900" algn="just">
              <a:spcBef>
                <a:spcPts val="600"/>
              </a:spcBef>
              <a:buFont typeface="Wingdings" panose="05000000000000000000" pitchFamily="2" charset="2"/>
              <a:buChar char="Ø"/>
            </a:pPr>
            <a:r>
              <a:rPr lang="it-IT" sz="2000" dirty="0">
                <a:solidFill>
                  <a:srgbClr val="0000CC"/>
                </a:solidFill>
                <a:latin typeface="Georgia" panose="02040502050405020303" pitchFamily="18" charset="0"/>
              </a:rPr>
              <a:t>Qualora l’Amministrazione rifiuti l’accesso o impedisca con comportamenti dilatori l’immediata conoscenza degli atti di gara (e dei relativi allegati), il termine per l’impugnazione degli atti </a:t>
            </a:r>
            <a:r>
              <a:rPr lang="it-IT" sz="2000" b="1" dirty="0">
                <a:solidFill>
                  <a:srgbClr val="0000CC"/>
                </a:solidFill>
                <a:latin typeface="Georgia" panose="02040502050405020303" pitchFamily="18" charset="0"/>
              </a:rPr>
              <a:t>comincia a decorrere solo da quando l’interessato li abbia conosciuti</a:t>
            </a:r>
          </a:p>
        </p:txBody>
      </p:sp>
      <p:sp>
        <p:nvSpPr>
          <p:cNvPr id="14" name="CasellaDiTesto 13">
            <a:extLst>
              <a:ext uri="{FF2B5EF4-FFF2-40B4-BE49-F238E27FC236}">
                <a16:creationId xmlns:a16="http://schemas.microsoft.com/office/drawing/2014/main" id="{07CCF889-CF6E-48C8-BFF3-077BB962C586}"/>
              </a:ext>
            </a:extLst>
          </p:cNvPr>
          <p:cNvSpPr txBox="1"/>
          <p:nvPr/>
        </p:nvSpPr>
        <p:spPr>
          <a:xfrm>
            <a:off x="1059255" y="3478766"/>
            <a:ext cx="10366218" cy="1200329"/>
          </a:xfrm>
          <a:prstGeom prst="rect">
            <a:avLst/>
          </a:prstGeom>
          <a:noFill/>
        </p:spPr>
        <p:txBody>
          <a:bodyPr wrap="square">
            <a:spAutoFit/>
          </a:bodyPr>
          <a:lstStyle/>
          <a:p>
            <a:pPr algn="just"/>
            <a:r>
              <a:rPr lang="it-IT" i="1" dirty="0">
                <a:solidFill>
                  <a:srgbClr val="000000"/>
                </a:solidFill>
                <a:latin typeface="Georgia" panose="02040502050405020303" pitchFamily="18" charset="0"/>
              </a:rPr>
              <a:t>il termine di trenta giorni per l’impugnazione dell’atto di aggiudicazione può esser incrementato di un numero di giorni (massimo 15) pari a quello necessario per avere piena conoscenza dell’atto e dei suoi eventuali profili di illegittimità, </a:t>
            </a:r>
            <a:r>
              <a:rPr lang="it-IT" i="1" dirty="0">
                <a:solidFill>
                  <a:srgbClr val="000000"/>
                </a:solidFill>
                <a:highlight>
                  <a:srgbClr val="FFFF00"/>
                </a:highlight>
                <a:latin typeface="Georgia" panose="02040502050405020303" pitchFamily="18" charset="0"/>
              </a:rPr>
              <a:t>qualora questi non siano oggettivamente evincibili dalla comunicazione di aggiudicazione </a:t>
            </a:r>
            <a:endParaRPr lang="it-IT" i="1" dirty="0">
              <a:highlight>
                <a:srgbClr val="FFFF00"/>
              </a:highlight>
            </a:endParaRPr>
          </a:p>
        </p:txBody>
      </p:sp>
      <p:sp>
        <p:nvSpPr>
          <p:cNvPr id="7" name="Freccia in giù 6">
            <a:extLst>
              <a:ext uri="{FF2B5EF4-FFF2-40B4-BE49-F238E27FC236}">
                <a16:creationId xmlns:a16="http://schemas.microsoft.com/office/drawing/2014/main" id="{51754593-1B43-4A87-9FBD-AF9A61B2E7F9}"/>
              </a:ext>
            </a:extLst>
          </p:cNvPr>
          <p:cNvSpPr/>
          <p:nvPr/>
        </p:nvSpPr>
        <p:spPr bwMode="auto">
          <a:xfrm>
            <a:off x="4161792" y="3006400"/>
            <a:ext cx="484632" cy="330909"/>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it-IT" sz="2400">
              <a:latin typeface="Arial" charset="0"/>
              <a:ea typeface="ＭＳ Ｐゴシック" pitchFamily="28" charset="-128"/>
            </a:endParaRPr>
          </a:p>
        </p:txBody>
      </p:sp>
      <p:sp>
        <p:nvSpPr>
          <p:cNvPr id="16" name="CasellaDiTesto 15">
            <a:extLst>
              <a:ext uri="{FF2B5EF4-FFF2-40B4-BE49-F238E27FC236}">
                <a16:creationId xmlns:a16="http://schemas.microsoft.com/office/drawing/2014/main" id="{CF683E79-C78E-4752-B04B-595147261BE0}"/>
              </a:ext>
            </a:extLst>
          </p:cNvPr>
          <p:cNvSpPr txBox="1"/>
          <p:nvPr/>
        </p:nvSpPr>
        <p:spPr>
          <a:xfrm>
            <a:off x="5244050" y="2935358"/>
            <a:ext cx="2376507" cy="369332"/>
          </a:xfrm>
          <a:prstGeom prst="rect">
            <a:avLst/>
          </a:prstGeom>
          <a:noFill/>
        </p:spPr>
        <p:txBody>
          <a:bodyPr wrap="square">
            <a:spAutoFit/>
          </a:bodyPr>
          <a:lstStyle/>
          <a:p>
            <a:r>
              <a:rPr lang="it-IT" i="1" u="sng" dirty="0">
                <a:solidFill>
                  <a:srgbClr val="FF0000"/>
                </a:solidFill>
                <a:effectLst>
                  <a:outerShdw blurRad="38100" dist="38100" dir="2700000" algn="tl">
                    <a:srgbClr val="000000">
                      <a:alpha val="43137"/>
                    </a:srgbClr>
                  </a:outerShdw>
                </a:effectLst>
                <a:latin typeface="Modern Love Grunge" panose="020B0604020202020204" pitchFamily="82" charset="0"/>
              </a:rPr>
              <a:t>Significa che </a:t>
            </a:r>
            <a:endParaRPr lang="it-IT" sz="2400" i="1" u="sng" dirty="0">
              <a:solidFill>
                <a:srgbClr val="FF0000"/>
              </a:solidFill>
              <a:effectLst>
                <a:outerShdw blurRad="38100" dist="38100" dir="2700000" algn="tl">
                  <a:srgbClr val="000000">
                    <a:alpha val="43137"/>
                  </a:srgbClr>
                </a:outerShdw>
              </a:effectLst>
              <a:latin typeface="Modern Love Grunge" panose="020B0604020202020204" pitchFamily="82" charset="0"/>
            </a:endParaRPr>
          </a:p>
        </p:txBody>
      </p:sp>
      <p:sp>
        <p:nvSpPr>
          <p:cNvPr id="17" name="Freccia in giù 16">
            <a:extLst>
              <a:ext uri="{FF2B5EF4-FFF2-40B4-BE49-F238E27FC236}">
                <a16:creationId xmlns:a16="http://schemas.microsoft.com/office/drawing/2014/main" id="{44054737-46A9-4AA2-9F62-D27DCB048978}"/>
              </a:ext>
            </a:extLst>
          </p:cNvPr>
          <p:cNvSpPr/>
          <p:nvPr/>
        </p:nvSpPr>
        <p:spPr bwMode="auto">
          <a:xfrm>
            <a:off x="7481368" y="2981817"/>
            <a:ext cx="484632" cy="330909"/>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it-IT" sz="2400">
              <a:latin typeface="Arial" charset="0"/>
              <a:ea typeface="ＭＳ Ｐゴシック" pitchFamily="28" charset="-128"/>
            </a:endParaRPr>
          </a:p>
        </p:txBody>
      </p:sp>
      <p:sp>
        <p:nvSpPr>
          <p:cNvPr id="6" name="Titolo 5">
            <a:extLst>
              <a:ext uri="{FF2B5EF4-FFF2-40B4-BE49-F238E27FC236}">
                <a16:creationId xmlns:a16="http://schemas.microsoft.com/office/drawing/2014/main" id="{846B1C6A-A198-85F8-3D72-088233DCE70B}"/>
              </a:ext>
            </a:extLst>
          </p:cNvPr>
          <p:cNvSpPr>
            <a:spLocks noGrp="1"/>
          </p:cNvSpPr>
          <p:nvPr>
            <p:ph type="title"/>
          </p:nvPr>
        </p:nvSpPr>
        <p:spPr>
          <a:xfrm>
            <a:off x="838200" y="365125"/>
            <a:ext cx="49306" cy="1325563"/>
          </a:xfrm>
        </p:spPr>
        <p:txBody>
          <a:bodyPr/>
          <a:lstStyle/>
          <a:p>
            <a:r>
              <a:rPr lang="it-IT" dirty="0"/>
              <a:t> </a:t>
            </a:r>
          </a:p>
        </p:txBody>
      </p:sp>
    </p:spTree>
    <p:extLst>
      <p:ext uri="{BB962C8B-B14F-4D97-AF65-F5344CB8AC3E}">
        <p14:creationId xmlns:p14="http://schemas.microsoft.com/office/powerpoint/2010/main" val="20486765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579088" y="1338285"/>
            <a:ext cx="8481504" cy="861774"/>
          </a:xfrm>
          <a:prstGeom prst="rect">
            <a:avLst/>
          </a:prstGeom>
          <a:noFill/>
        </p:spPr>
        <p:txBody>
          <a:bodyPr wrap="square" rtlCol="0">
            <a:spAutoFit/>
          </a:bodyPr>
          <a:lstStyle/>
          <a:p>
            <a:pPr algn="just"/>
            <a:endParaRPr lang="it-IT" dirty="0"/>
          </a:p>
          <a:p>
            <a:pPr algn="ctr"/>
            <a:endParaRPr lang="it-IT" sz="1600" b="1" dirty="0">
              <a:solidFill>
                <a:srgbClr val="057F02"/>
              </a:solidFill>
              <a:latin typeface="+mj-lt"/>
            </a:endParaRPr>
          </a:p>
          <a:p>
            <a:pPr algn="just"/>
            <a:endParaRPr lang="it-IT" sz="1600" b="1" dirty="0">
              <a:solidFill>
                <a:srgbClr val="057F02"/>
              </a:solidFill>
              <a:latin typeface="+mj-lt"/>
            </a:endParaRPr>
          </a:p>
        </p:txBody>
      </p:sp>
      <p:sp>
        <p:nvSpPr>
          <p:cNvPr id="5" name="Segnaposto numero diapositiva 4">
            <a:extLst>
              <a:ext uri="{FF2B5EF4-FFF2-40B4-BE49-F238E27FC236}">
                <a16:creationId xmlns:a16="http://schemas.microsoft.com/office/drawing/2014/main" id="{953A67CD-480D-4C42-8AF3-47C1F08022A0}"/>
              </a:ext>
            </a:extLst>
          </p:cNvPr>
          <p:cNvSpPr>
            <a:spLocks noGrp="1"/>
          </p:cNvSpPr>
          <p:nvPr>
            <p:ph type="sldNum" sz="quarter" idx="12"/>
          </p:nvPr>
        </p:nvSpPr>
        <p:spPr>
          <a:xfrm>
            <a:off x="10218076" y="6400800"/>
            <a:ext cx="1905000" cy="457200"/>
          </a:xfrm>
        </p:spPr>
        <p:txBody>
          <a:bodyPr/>
          <a:lstStyle/>
          <a:p>
            <a:fld id="{956CD57B-6066-4659-A9FA-42C20EBBF5BF}" type="slidenum">
              <a:rPr lang="it-IT" smtClean="0">
                <a:solidFill>
                  <a:srgbClr val="156013"/>
                </a:solidFill>
              </a:rPr>
              <a:pPr/>
              <a:t>54</a:t>
            </a:fld>
            <a:endParaRPr lang="it-IT" dirty="0">
              <a:solidFill>
                <a:srgbClr val="156013"/>
              </a:solidFill>
            </a:endParaRPr>
          </a:p>
        </p:txBody>
      </p:sp>
      <p:sp>
        <p:nvSpPr>
          <p:cNvPr id="10" name="Titolo 2">
            <a:extLst>
              <a:ext uri="{FF2B5EF4-FFF2-40B4-BE49-F238E27FC236}">
                <a16:creationId xmlns:a16="http://schemas.microsoft.com/office/drawing/2014/main" id="{509F49CE-F5BE-4C37-9AE7-4C6596283A39}"/>
              </a:ext>
            </a:extLst>
          </p:cNvPr>
          <p:cNvSpPr txBox="1">
            <a:spLocks/>
          </p:cNvSpPr>
          <p:nvPr/>
        </p:nvSpPr>
        <p:spPr>
          <a:xfrm>
            <a:off x="5270612" y="978483"/>
            <a:ext cx="1650776" cy="634082"/>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a:solidFill>
                  <a:srgbClr val="CC0099"/>
                </a:solidFill>
                <a:effectLst>
                  <a:outerShdw blurRad="38100" dist="38100" dir="2700000" algn="tl">
                    <a:srgbClr val="000000">
                      <a:alpha val="43137"/>
                    </a:srgbClr>
                  </a:outerShdw>
                </a:effectLst>
                <a:latin typeface="Calibri"/>
              </a:rPr>
              <a:t> Art. 32</a:t>
            </a:r>
          </a:p>
        </p:txBody>
      </p:sp>
      <p:sp>
        <p:nvSpPr>
          <p:cNvPr id="11" name="Segnaposto contenuto 1">
            <a:extLst>
              <a:ext uri="{FF2B5EF4-FFF2-40B4-BE49-F238E27FC236}">
                <a16:creationId xmlns:a16="http://schemas.microsoft.com/office/drawing/2014/main" id="{273322A3-2028-4CBE-BD7A-F47F3F3CDFC6}"/>
              </a:ext>
            </a:extLst>
          </p:cNvPr>
          <p:cNvSpPr txBox="1">
            <a:spLocks/>
          </p:cNvSpPr>
          <p:nvPr/>
        </p:nvSpPr>
        <p:spPr>
          <a:xfrm>
            <a:off x="497941" y="1655121"/>
            <a:ext cx="11434526" cy="4475584"/>
          </a:xfrm>
          <a:prstGeom prst="rect">
            <a:avLst/>
          </a:prstGeom>
          <a:ln>
            <a:noFill/>
          </a:ln>
        </p:spPr>
        <p:txBody>
          <a:bodyPr>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2000" b="1" dirty="0">
                <a:ln/>
                <a:solidFill>
                  <a:srgbClr val="FF0000"/>
                </a:solidFill>
                <a:latin typeface="Calibri"/>
              </a:rPr>
              <a:t>La stazione appaltante previa verifica della proposta di aggiudicazione ai sensi dell’art. 33 comma 1, provvede all’aggiudicazione (che diventa efficace dopo la verifica del possesso dei requisiti)</a:t>
            </a:r>
          </a:p>
          <a:p>
            <a:pPr marL="109537" indent="0">
              <a:buNone/>
            </a:pPr>
            <a:endParaRPr lang="it-IT" sz="900" b="1" dirty="0">
              <a:ln/>
              <a:solidFill>
                <a:prstClr val="black"/>
              </a:solidFill>
              <a:latin typeface="Calibri"/>
            </a:endParaRPr>
          </a:p>
          <a:p>
            <a:pPr marL="109537" indent="0" algn="ctr">
              <a:buNone/>
            </a:pPr>
            <a:r>
              <a:rPr lang="it-IT" sz="4100" b="1" dirty="0">
                <a:ln>
                  <a:solidFill>
                    <a:srgbClr val="C00000"/>
                  </a:solidFill>
                </a:ln>
                <a:solidFill>
                  <a:prstClr val="black"/>
                </a:solidFill>
                <a:latin typeface="Calibri"/>
              </a:rPr>
              <a:t>  Art. 33</a:t>
            </a:r>
          </a:p>
          <a:p>
            <a:pPr algn="just"/>
            <a:r>
              <a:rPr lang="it-IT" sz="2000" b="1" dirty="0">
                <a:ln/>
                <a:solidFill>
                  <a:prstClr val="black"/>
                </a:solidFill>
                <a:latin typeface="Calibri"/>
              </a:rPr>
              <a:t>La proposta di aggiudicazione è </a:t>
            </a:r>
            <a:r>
              <a:rPr lang="it-IT" sz="2000" b="1" u="sng" dirty="0">
                <a:ln/>
                <a:solidFill>
                  <a:srgbClr val="FF0000"/>
                </a:solidFill>
                <a:latin typeface="Calibri"/>
              </a:rPr>
              <a:t>soggetta ad approvazione dell’organo competente secondo l’ordinamento</a:t>
            </a:r>
            <a:r>
              <a:rPr lang="it-IT" sz="2000" b="1" u="sng" dirty="0">
                <a:ln/>
                <a:solidFill>
                  <a:prstClr val="black"/>
                </a:solidFill>
                <a:latin typeface="Calibri"/>
              </a:rPr>
              <a:t> </a:t>
            </a:r>
            <a:r>
              <a:rPr lang="it-IT" sz="2000" b="1" u="sng" dirty="0">
                <a:ln/>
                <a:solidFill>
                  <a:srgbClr val="FF0000"/>
                </a:solidFill>
                <a:latin typeface="Calibri"/>
              </a:rPr>
              <a:t>della stazione appaltante</a:t>
            </a:r>
            <a:r>
              <a:rPr lang="it-IT" sz="2000" b="1" dirty="0">
                <a:ln/>
                <a:solidFill>
                  <a:prstClr val="black"/>
                </a:solidFill>
                <a:latin typeface="Calibri"/>
              </a:rPr>
              <a:t> e nel rispetto dei termini dallo stesso previsti, decorrenti dal ricevimento della proposta di aggiudicazione da parte dell’organo competente. </a:t>
            </a:r>
          </a:p>
          <a:p>
            <a:pPr algn="just"/>
            <a:r>
              <a:rPr lang="it-IT" sz="2000" b="1" dirty="0">
                <a:ln/>
                <a:solidFill>
                  <a:srgbClr val="0000CC"/>
                </a:solidFill>
                <a:latin typeface="Calibri"/>
              </a:rPr>
              <a:t>In mancanza il termine è di 30 giorni (</a:t>
            </a:r>
            <a:r>
              <a:rPr lang="it-IT" sz="1600" b="1" i="1" dirty="0">
                <a:ln/>
                <a:solidFill>
                  <a:srgbClr val="0000CC"/>
                </a:solidFill>
                <a:latin typeface="Calibri"/>
              </a:rPr>
              <a:t>eventualmente interrotti in caso di richiesta di chiarimenti o documenti e </a:t>
            </a:r>
            <a:r>
              <a:rPr lang="it-IT" sz="1600" b="1" i="1" dirty="0" err="1">
                <a:ln/>
                <a:solidFill>
                  <a:srgbClr val="0000CC"/>
                </a:solidFill>
                <a:latin typeface="Calibri"/>
              </a:rPr>
              <a:t>reiniziano</a:t>
            </a:r>
            <a:r>
              <a:rPr lang="it-IT" sz="1600" b="1" i="1" dirty="0">
                <a:ln/>
                <a:solidFill>
                  <a:srgbClr val="0000CC"/>
                </a:solidFill>
                <a:latin typeface="Calibri"/>
              </a:rPr>
              <a:t> a decorre alla ricezione) </a:t>
            </a:r>
          </a:p>
          <a:p>
            <a:pPr algn="just"/>
            <a:endParaRPr lang="it-IT" sz="1600" b="1" i="1" dirty="0">
              <a:ln/>
              <a:solidFill>
                <a:prstClr val="black"/>
              </a:solidFill>
              <a:latin typeface="Calibri"/>
            </a:endParaRPr>
          </a:p>
          <a:p>
            <a:pPr marL="109537" indent="0" algn="ctr">
              <a:buNone/>
            </a:pPr>
            <a:r>
              <a:rPr lang="it-IT" sz="2000" b="1" dirty="0">
                <a:ln/>
                <a:solidFill>
                  <a:prstClr val="black"/>
                </a:solidFill>
                <a:latin typeface="Chalkduster" panose="03050602040202020205" pitchFamily="66" charset="77"/>
              </a:rPr>
              <a:t>Decorsi i termini l’aggiudicazione di intende approvata</a:t>
            </a:r>
          </a:p>
          <a:p>
            <a:endParaRPr lang="it-IT" b="1" dirty="0">
              <a:ln/>
              <a:solidFill>
                <a:prstClr val="black"/>
              </a:solidFill>
              <a:latin typeface="Calibri"/>
            </a:endParaRPr>
          </a:p>
        </p:txBody>
      </p:sp>
    </p:spTree>
    <p:extLst>
      <p:ext uri="{BB962C8B-B14F-4D97-AF65-F5344CB8AC3E}">
        <p14:creationId xmlns:p14="http://schemas.microsoft.com/office/powerpoint/2010/main" val="204284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953A67CD-480D-4C42-8AF3-47C1F08022A0}"/>
              </a:ext>
            </a:extLst>
          </p:cNvPr>
          <p:cNvSpPr>
            <a:spLocks noGrp="1"/>
          </p:cNvSpPr>
          <p:nvPr>
            <p:ph type="sldNum" sz="quarter" idx="12"/>
          </p:nvPr>
        </p:nvSpPr>
        <p:spPr>
          <a:xfrm>
            <a:off x="10190915" y="6400800"/>
            <a:ext cx="1905000" cy="457200"/>
          </a:xfrm>
        </p:spPr>
        <p:txBody>
          <a:bodyPr/>
          <a:lstStyle/>
          <a:p>
            <a:fld id="{956CD57B-6066-4659-A9FA-42C20EBBF5BF}" type="slidenum">
              <a:rPr lang="it-IT" smtClean="0">
                <a:solidFill>
                  <a:srgbClr val="156013"/>
                </a:solidFill>
              </a:rPr>
              <a:pPr/>
              <a:t>55</a:t>
            </a:fld>
            <a:endParaRPr lang="it-IT" dirty="0">
              <a:solidFill>
                <a:srgbClr val="156013"/>
              </a:solidFill>
            </a:endParaRPr>
          </a:p>
        </p:txBody>
      </p:sp>
      <p:sp>
        <p:nvSpPr>
          <p:cNvPr id="11" name="Segnaposto contenuto 1">
            <a:extLst>
              <a:ext uri="{FF2B5EF4-FFF2-40B4-BE49-F238E27FC236}">
                <a16:creationId xmlns:a16="http://schemas.microsoft.com/office/drawing/2014/main" id="{273322A3-2028-4CBE-BD7A-F47F3F3CDFC6}"/>
              </a:ext>
            </a:extLst>
          </p:cNvPr>
          <p:cNvSpPr txBox="1">
            <a:spLocks/>
          </p:cNvSpPr>
          <p:nvPr/>
        </p:nvSpPr>
        <p:spPr>
          <a:xfrm>
            <a:off x="470780" y="1136152"/>
            <a:ext cx="10954693" cy="5694347"/>
          </a:xfrm>
          <a:prstGeom prst="rect">
            <a:avLst/>
          </a:prstGeom>
          <a:ln>
            <a:noFill/>
          </a:ln>
        </p:spPr>
        <p:txBody>
          <a:bodyPr>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600" b="1" dirty="0">
                <a:solidFill>
                  <a:srgbClr val="0000CC"/>
                </a:solidFill>
                <a:latin typeface="Book Antiqua" panose="02040602050305030304" pitchFamily="18" charset="0"/>
              </a:rPr>
              <a:t>L’aggiudicazione di una gara di appalto </a:t>
            </a:r>
            <a:r>
              <a:rPr lang="it-IT" sz="1600" b="1" dirty="0">
                <a:solidFill>
                  <a:srgbClr val="0000CC"/>
                </a:solidFill>
                <a:highlight>
                  <a:srgbClr val="FFFF00"/>
                </a:highlight>
                <a:latin typeface="Book Antiqua" panose="02040602050305030304" pitchFamily="18" charset="0"/>
              </a:rPr>
              <a:t>non può ritenersi efficace </a:t>
            </a:r>
            <a:r>
              <a:rPr lang="it-IT" sz="1600" b="1" dirty="0">
                <a:solidFill>
                  <a:srgbClr val="0000CC"/>
                </a:solidFill>
                <a:latin typeface="Book Antiqua" panose="02040602050305030304" pitchFamily="18" charset="0"/>
              </a:rPr>
              <a:t>– ai sensi di quanto previsto dall’art. 32, comma 7, del </a:t>
            </a:r>
            <a:r>
              <a:rPr lang="it-IT" sz="1600" b="1" dirty="0" err="1">
                <a:solidFill>
                  <a:srgbClr val="0000CC"/>
                </a:solidFill>
                <a:latin typeface="Book Antiqua" panose="02040602050305030304" pitchFamily="18" charset="0"/>
              </a:rPr>
              <a:t>D.Lgs.</a:t>
            </a:r>
            <a:r>
              <a:rPr lang="it-IT" sz="1600" b="1" dirty="0">
                <a:solidFill>
                  <a:srgbClr val="0000CC"/>
                </a:solidFill>
                <a:latin typeface="Book Antiqua" panose="02040602050305030304" pitchFamily="18" charset="0"/>
              </a:rPr>
              <a:t> 50/2016 – </a:t>
            </a:r>
            <a:r>
              <a:rPr lang="it-IT" sz="1600" b="1" dirty="0">
                <a:solidFill>
                  <a:srgbClr val="0000CC"/>
                </a:solidFill>
                <a:highlight>
                  <a:srgbClr val="FFFF00"/>
                </a:highlight>
                <a:latin typeface="Book Antiqua" panose="02040602050305030304" pitchFamily="18" charset="0"/>
              </a:rPr>
              <a:t>nel caso in cui la P.A. appaltante non abbia fornito la prova dell’avvenuto espletamento del controllo del possesso dei requisiti prescritti in capo alla impresa aggiudicataria</a:t>
            </a:r>
          </a:p>
          <a:p>
            <a:pPr algn="just"/>
            <a:r>
              <a:rPr lang="it-IT" sz="1600" b="1" dirty="0">
                <a:solidFill>
                  <a:srgbClr val="0000CC"/>
                </a:solidFill>
                <a:latin typeface="Book Antiqua" panose="02040602050305030304" pitchFamily="18" charset="0"/>
              </a:rPr>
              <a:t>Nel vigente ordinamento non è più previsto, dopo l’aggiudicazione, un successivo provvedimento di aggiudicazione definitiva. Infatti, tra le innovazioni recate dal </a:t>
            </a:r>
            <a:r>
              <a:rPr lang="it-IT" sz="1600" b="1" dirty="0" err="1">
                <a:solidFill>
                  <a:srgbClr val="0000CC"/>
                </a:solidFill>
                <a:latin typeface="Book Antiqua" panose="02040602050305030304" pitchFamily="18" charset="0"/>
              </a:rPr>
              <a:t>D.Lgs.</a:t>
            </a:r>
            <a:r>
              <a:rPr lang="it-IT" sz="1600" b="1" dirty="0">
                <a:solidFill>
                  <a:srgbClr val="0000CC"/>
                </a:solidFill>
                <a:latin typeface="Book Antiqua" panose="02040602050305030304" pitchFamily="18" charset="0"/>
              </a:rPr>
              <a:t> n. 50/2016 rileva la sostituzione del binomio “</a:t>
            </a:r>
            <a:r>
              <a:rPr lang="it-IT" sz="1600" b="1" dirty="0">
                <a:solidFill>
                  <a:srgbClr val="0000CC"/>
                </a:solidFill>
                <a:highlight>
                  <a:srgbClr val="FFFF00"/>
                </a:highlight>
                <a:latin typeface="Book Antiqua" panose="02040602050305030304" pitchFamily="18" charset="0"/>
              </a:rPr>
              <a:t>aggiudicazione provvisoria/definitiva</a:t>
            </a:r>
            <a:r>
              <a:rPr lang="it-IT" sz="1600" b="1" dirty="0">
                <a:solidFill>
                  <a:srgbClr val="0000CC"/>
                </a:solidFill>
                <a:latin typeface="Book Antiqua" panose="02040602050305030304" pitchFamily="18" charset="0"/>
              </a:rPr>
              <a:t>”, con quello di: “proposta di </a:t>
            </a:r>
            <a:r>
              <a:rPr lang="it-IT" sz="1600" b="1" dirty="0">
                <a:solidFill>
                  <a:srgbClr val="0000CC"/>
                </a:solidFill>
                <a:highlight>
                  <a:srgbClr val="FFFF00"/>
                </a:highlight>
                <a:latin typeface="Book Antiqua" panose="02040602050305030304" pitchFamily="18" charset="0"/>
              </a:rPr>
              <a:t>aggiudicazione/aggiudicazione</a:t>
            </a:r>
            <a:r>
              <a:rPr lang="it-IT" sz="1600" b="1" dirty="0">
                <a:solidFill>
                  <a:srgbClr val="0000CC"/>
                </a:solidFill>
                <a:latin typeface="Book Antiqua" panose="02040602050305030304" pitchFamily="18" charset="0"/>
              </a:rPr>
              <a:t>”. Il mutamento lessicale sottende una presa di posizione netta da parte del legislatore: il primo atto di individuazione del vincitore è una mera “proposta” e non ha autonoma lesività; la conferma successiva, adottata in seguito all’approvazione, anche tacita, di cui all’art. 33, comma 1, D. Lgs. n. 50/2016, è l’aggiudicazione. </a:t>
            </a:r>
          </a:p>
          <a:p>
            <a:pPr algn="just"/>
            <a:r>
              <a:rPr lang="it-IT" sz="1600" b="1" dirty="0">
                <a:solidFill>
                  <a:srgbClr val="0000CC"/>
                </a:solidFill>
                <a:latin typeface="Book Antiqua" panose="02040602050305030304" pitchFamily="18" charset="0"/>
              </a:rPr>
              <a:t>Tuttavia, affinché tale provvedimento conclusivo possa acquistare efficacia, è necessario che, ai sensi dell’art. 32 comma 7 </a:t>
            </a:r>
            <a:r>
              <a:rPr lang="it-IT" sz="1600" b="1" dirty="0" err="1">
                <a:solidFill>
                  <a:srgbClr val="0000CC"/>
                </a:solidFill>
                <a:latin typeface="Book Antiqua" panose="02040602050305030304" pitchFamily="18" charset="0"/>
              </a:rPr>
              <a:t>D.Lgs.</a:t>
            </a:r>
            <a:r>
              <a:rPr lang="it-IT" sz="1600" b="1" dirty="0">
                <a:solidFill>
                  <a:srgbClr val="0000CC"/>
                </a:solidFill>
                <a:latin typeface="Book Antiqua" panose="02040602050305030304" pitchFamily="18" charset="0"/>
              </a:rPr>
              <a:t> n. 50/2016, la stazione appaltante dia corso alla verifica della sussistenza dei requisiti in capo all’aggiudicataria. </a:t>
            </a:r>
            <a:r>
              <a:rPr lang="it-IT" sz="1600" b="1" dirty="0">
                <a:solidFill>
                  <a:srgbClr val="0000CC"/>
                </a:solidFill>
                <a:highlight>
                  <a:srgbClr val="FFFF00"/>
                </a:highlight>
                <a:latin typeface="Book Antiqua" panose="02040602050305030304" pitchFamily="18" charset="0"/>
              </a:rPr>
              <a:t>Dopo il completamento di tale verifica, il provvedimento diviene produttivo di effetti</a:t>
            </a:r>
            <a:r>
              <a:rPr lang="it-IT" sz="1600" b="1" dirty="0">
                <a:solidFill>
                  <a:srgbClr val="0000CC"/>
                </a:solidFill>
                <a:latin typeface="Book Antiqua" panose="02040602050305030304" pitchFamily="18" charset="0"/>
              </a:rPr>
              <a:t> e, a far data da tale momento, decorre il termine di 60 giorni per stipulare il contratto e dare avvio all’esecuzione del servizio affidato. Antecedentemente a tale momento, il relativo servizio verrà fisiologicamente svolto dal precedente soggetto aggiudicatario, ove sussistente. </a:t>
            </a:r>
          </a:p>
          <a:p>
            <a:pPr algn="just"/>
            <a:r>
              <a:rPr lang="it-IT" sz="1600" b="1" dirty="0">
                <a:solidFill>
                  <a:srgbClr val="0000CC"/>
                </a:solidFill>
                <a:latin typeface="Book Antiqua" panose="02040602050305030304" pitchFamily="18" charset="0"/>
              </a:rPr>
              <a:t>Anche se è vero che l’aggiudicazione conclude la procedura di scelta del contraente della P.A., tuttavia tale chiusura si produce soltanto mediante un’aggiudicazione efficace e produttiva di effetti, a seguito della quale inizia a decorrere il termine per la stipula del contratto ai sensi dell’art. 32, comma 8, </a:t>
            </a:r>
            <a:r>
              <a:rPr lang="it-IT" sz="1600" b="1" dirty="0" err="1">
                <a:solidFill>
                  <a:srgbClr val="0000CC"/>
                </a:solidFill>
                <a:latin typeface="Book Antiqua" panose="02040602050305030304" pitchFamily="18" charset="0"/>
              </a:rPr>
              <a:t>D.Lgs.</a:t>
            </a:r>
            <a:r>
              <a:rPr lang="it-IT" sz="1600" b="1" dirty="0">
                <a:solidFill>
                  <a:srgbClr val="0000CC"/>
                </a:solidFill>
                <a:latin typeface="Book Antiqua" panose="02040602050305030304" pitchFamily="18" charset="0"/>
              </a:rPr>
              <a:t> n. 50/2016; dunque, solo in virtù di un’aggiudicazione il cui soggetto beneficiario sia stato sottoposto, con esito positivo, alla verifica di tutti i requisiti, come previsto dal precedente comma 7. </a:t>
            </a:r>
            <a:endParaRPr lang="it-IT" sz="3200" b="1" dirty="0">
              <a:ln/>
              <a:solidFill>
                <a:srgbClr val="0000CC"/>
              </a:solidFill>
              <a:latin typeface="Book Antiqua" panose="02040602050305030304" pitchFamily="18" charset="0"/>
            </a:endParaRPr>
          </a:p>
        </p:txBody>
      </p:sp>
      <p:sp>
        <p:nvSpPr>
          <p:cNvPr id="8" name="CasellaDiTesto 7">
            <a:extLst>
              <a:ext uri="{FF2B5EF4-FFF2-40B4-BE49-F238E27FC236}">
                <a16:creationId xmlns:a16="http://schemas.microsoft.com/office/drawing/2014/main" id="{4917A97D-685E-32ED-AB2C-33D449500688}"/>
              </a:ext>
            </a:extLst>
          </p:cNvPr>
          <p:cNvSpPr txBox="1"/>
          <p:nvPr/>
        </p:nvSpPr>
        <p:spPr>
          <a:xfrm>
            <a:off x="3143672" y="2"/>
            <a:ext cx="5472608" cy="646331"/>
          </a:xfrm>
          <a:prstGeom prst="rect">
            <a:avLst/>
          </a:prstGeom>
          <a:noFill/>
        </p:spPr>
        <p:txBody>
          <a:bodyPr wrap="square">
            <a:spAutoFit/>
          </a:bodyPr>
          <a:lstStyle/>
          <a:p>
            <a:pPr algn="ctr"/>
            <a:r>
              <a:rPr lang="it-IT" b="1" dirty="0">
                <a:ln w="6600">
                  <a:solidFill>
                    <a:srgbClr val="000099"/>
                  </a:solidFill>
                  <a:prstDash val="solid"/>
                </a:ln>
                <a:solidFill>
                  <a:srgbClr val="0000FF"/>
                </a:solidFill>
                <a:effectLst>
                  <a:outerShdw dist="38100" dir="2700000" algn="tl" rotWithShape="0">
                    <a:schemeClr val="accent2"/>
                  </a:outerShdw>
                </a:effectLst>
                <a:latin typeface="Calibri"/>
              </a:rPr>
              <a:t> La Giurisprudenza </a:t>
            </a:r>
          </a:p>
          <a:p>
            <a:pPr algn="ctr"/>
            <a:r>
              <a:rPr lang="it-IT" b="1" dirty="0">
                <a:ln w="6600">
                  <a:solidFill>
                    <a:srgbClr val="000099"/>
                  </a:solidFill>
                  <a:prstDash val="solid"/>
                </a:ln>
                <a:solidFill>
                  <a:srgbClr val="0000FF"/>
                </a:solidFill>
                <a:effectLst>
                  <a:outerShdw dist="38100" dir="2700000" algn="tl" rotWithShape="0">
                    <a:schemeClr val="accent2"/>
                  </a:outerShdw>
                </a:effectLst>
                <a:latin typeface="Calibri"/>
              </a:rPr>
              <a:t>(TAR LECCE 1534/2018)</a:t>
            </a:r>
          </a:p>
        </p:txBody>
      </p:sp>
    </p:spTree>
    <p:extLst>
      <p:ext uri="{BB962C8B-B14F-4D97-AF65-F5344CB8AC3E}">
        <p14:creationId xmlns:p14="http://schemas.microsoft.com/office/powerpoint/2010/main" val="3386849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D08D1E1-DE1B-4D69-945E-F38703E77B8D}"/>
              </a:ext>
            </a:extLst>
          </p:cNvPr>
          <p:cNvSpPr>
            <a:spLocks noGrp="1"/>
          </p:cNvSpPr>
          <p:nvPr>
            <p:ph idx="1"/>
          </p:nvPr>
        </p:nvSpPr>
        <p:spPr>
          <a:xfrm>
            <a:off x="633742" y="1459013"/>
            <a:ext cx="10846051" cy="5038984"/>
          </a:xfrm>
        </p:spPr>
        <p:txBody>
          <a:bodyPr>
            <a:noAutofit/>
          </a:bodyPr>
          <a:lstStyle/>
          <a:p>
            <a:pPr algn="just">
              <a:lnSpc>
                <a:spcPct val="150000"/>
              </a:lnSpc>
              <a:spcBef>
                <a:spcPts val="1200"/>
              </a:spcBef>
            </a:pPr>
            <a:r>
              <a:rPr lang="it-IT" sz="1500" b="1" dirty="0">
                <a:solidFill>
                  <a:srgbClr val="000099"/>
                </a:solidFill>
                <a:latin typeface="Georgia Pro" panose="02040502050405020303" pitchFamily="18" charset="0"/>
              </a:rPr>
              <a:t>La norma, consente la consegna dei lavori in via d’urgenza prima della verifica dei requisiti di cui all’articolo 80 del D.lgs. 50/2016, nonché dei requisiti di qualificazione previsti per la partecipazione alla procedura, ma non anche dell’aggiudicazione.</a:t>
            </a:r>
          </a:p>
          <a:p>
            <a:pPr algn="just">
              <a:lnSpc>
                <a:spcPct val="150000"/>
              </a:lnSpc>
              <a:spcBef>
                <a:spcPts val="1200"/>
              </a:spcBef>
            </a:pPr>
            <a:r>
              <a:rPr lang="it-IT" sz="1500" b="1" dirty="0">
                <a:solidFill>
                  <a:srgbClr val="000099"/>
                </a:solidFill>
                <a:latin typeface="Georgia Pro" panose="02040502050405020303" pitchFamily="18" charset="0"/>
              </a:rPr>
              <a:t>Ne consegue, dunque, che l’amministrazione </a:t>
            </a:r>
            <a:r>
              <a:rPr lang="it-IT" sz="1500" b="1" dirty="0">
                <a:solidFill>
                  <a:srgbClr val="000099"/>
                </a:solidFill>
                <a:highlight>
                  <a:srgbClr val="FFFF00"/>
                </a:highlight>
                <a:latin typeface="Georgia Pro" panose="02040502050405020303" pitchFamily="18" charset="0"/>
              </a:rPr>
              <a:t>ha proceduto erroneamente a consegnare lavori senza aggiudicazione, che, comunque, rappresenta un presupposto necessario,</a:t>
            </a:r>
            <a:r>
              <a:rPr lang="it-IT" sz="1500" b="1" dirty="0">
                <a:solidFill>
                  <a:srgbClr val="000099"/>
                </a:solidFill>
                <a:latin typeface="Georgia Pro" panose="02040502050405020303" pitchFamily="18" charset="0"/>
              </a:rPr>
              <a:t> in quanto la norma sopra citata consente la consegna dei lavori prima che l’aggiudicazione divenga definitivamente efficace in seguito ai controlli e verifiche. </a:t>
            </a:r>
          </a:p>
          <a:p>
            <a:pPr algn="just">
              <a:lnSpc>
                <a:spcPct val="150000"/>
              </a:lnSpc>
              <a:spcBef>
                <a:spcPts val="1200"/>
              </a:spcBef>
            </a:pPr>
            <a:r>
              <a:rPr lang="it-IT" sz="1500" b="1" dirty="0">
                <a:solidFill>
                  <a:srgbClr val="000099"/>
                </a:solidFill>
                <a:highlight>
                  <a:srgbClr val="FFFF00"/>
                </a:highlight>
                <a:latin typeface="Georgia Pro" panose="02040502050405020303" pitchFamily="18" charset="0"/>
              </a:rPr>
              <a:t>Il comportamento dell’amministrazione che ha proceduto alla consegna dei lavori prima di aggiudicare la gara non comporta però automaticamente l’illegittimità di quest’ultima,</a:t>
            </a:r>
            <a:r>
              <a:rPr lang="it-IT" sz="1500" b="1" dirty="0">
                <a:solidFill>
                  <a:srgbClr val="000099"/>
                </a:solidFill>
                <a:latin typeface="Georgia Pro" panose="02040502050405020303" pitchFamily="18" charset="0"/>
              </a:rPr>
              <a:t> in quanto i profili della questione si pongono su due piani differenti: uno comportamentale, che può dar vita, ove ne sussistono i presupposti, </a:t>
            </a:r>
            <a:r>
              <a:rPr lang="it-IT" sz="1500" b="1" dirty="0">
                <a:solidFill>
                  <a:srgbClr val="000099"/>
                </a:solidFill>
                <a:highlight>
                  <a:srgbClr val="FFFF00"/>
                </a:highlight>
                <a:latin typeface="Georgia Pro" panose="02040502050405020303" pitchFamily="18" charset="0"/>
              </a:rPr>
              <a:t>ad un illecito civile</a:t>
            </a:r>
            <a:r>
              <a:rPr lang="it-IT" sz="1500" b="1" dirty="0">
                <a:solidFill>
                  <a:srgbClr val="000099"/>
                </a:solidFill>
                <a:latin typeface="Georgia Pro" panose="02040502050405020303" pitchFamily="18" charset="0"/>
              </a:rPr>
              <a:t>; l’altro provvedimentale che deve essere conforme a legge.</a:t>
            </a:r>
            <a:endParaRPr lang="it-IT" sz="1500" dirty="0">
              <a:solidFill>
                <a:srgbClr val="000099"/>
              </a:solidFill>
              <a:latin typeface="Georgia Pro" panose="02040502050405020303" pitchFamily="18" charset="0"/>
            </a:endParaRPr>
          </a:p>
        </p:txBody>
      </p:sp>
      <p:sp>
        <p:nvSpPr>
          <p:cNvPr id="4" name="Segnaposto numero diapositiva 3">
            <a:extLst>
              <a:ext uri="{FF2B5EF4-FFF2-40B4-BE49-F238E27FC236}">
                <a16:creationId xmlns:a16="http://schemas.microsoft.com/office/drawing/2014/main" id="{7B9471B4-372A-41B5-9540-CA37863C79B6}"/>
              </a:ext>
            </a:extLst>
          </p:cNvPr>
          <p:cNvSpPr>
            <a:spLocks noGrp="1"/>
          </p:cNvSpPr>
          <p:nvPr>
            <p:ph type="sldNum" sz="quarter" idx="12"/>
          </p:nvPr>
        </p:nvSpPr>
        <p:spPr>
          <a:xfrm>
            <a:off x="10287000" y="6400800"/>
            <a:ext cx="1905000" cy="457200"/>
          </a:xfrm>
        </p:spPr>
        <p:txBody>
          <a:bodyPr/>
          <a:lstStyle/>
          <a:p>
            <a:fld id="{E721C07E-6ECB-1E4D-B61E-6B0583E84734}" type="slidenum">
              <a:rPr lang="it-IT" smtClean="0"/>
              <a:t>56</a:t>
            </a:fld>
            <a:endParaRPr lang="it-IT" dirty="0"/>
          </a:p>
        </p:txBody>
      </p:sp>
      <p:sp>
        <p:nvSpPr>
          <p:cNvPr id="2" name="Titolo 1">
            <a:extLst>
              <a:ext uri="{FF2B5EF4-FFF2-40B4-BE49-F238E27FC236}">
                <a16:creationId xmlns:a16="http://schemas.microsoft.com/office/drawing/2014/main" id="{9E8A8747-DA98-4947-B567-6697DF046E69}"/>
              </a:ext>
            </a:extLst>
          </p:cNvPr>
          <p:cNvSpPr>
            <a:spLocks noGrp="1"/>
          </p:cNvSpPr>
          <p:nvPr>
            <p:ph type="title"/>
          </p:nvPr>
        </p:nvSpPr>
        <p:spPr>
          <a:xfrm>
            <a:off x="2209800" y="524388"/>
            <a:ext cx="7772400" cy="420564"/>
          </a:xfrm>
        </p:spPr>
        <p:txBody>
          <a:bodyPr>
            <a:normAutofit fontScale="90000"/>
          </a:bodyPr>
          <a:lstStyle/>
          <a:p>
            <a:r>
              <a:rPr lang="it-IT" dirty="0"/>
              <a:t> </a:t>
            </a:r>
          </a:p>
        </p:txBody>
      </p:sp>
      <p:sp>
        <p:nvSpPr>
          <p:cNvPr id="10" name="Titolo 6">
            <a:extLst>
              <a:ext uri="{FF2B5EF4-FFF2-40B4-BE49-F238E27FC236}">
                <a16:creationId xmlns:a16="http://schemas.microsoft.com/office/drawing/2014/main" id="{C0F5EB99-2747-4CCE-A29A-E035A022FEFD}"/>
              </a:ext>
            </a:extLst>
          </p:cNvPr>
          <p:cNvSpPr txBox="1">
            <a:spLocks/>
          </p:cNvSpPr>
          <p:nvPr/>
        </p:nvSpPr>
        <p:spPr bwMode="auto">
          <a:xfrm>
            <a:off x="2095500" y="888728"/>
            <a:ext cx="7886700" cy="420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28" charset="-128"/>
              </a:defRPr>
            </a:lvl2pPr>
            <a:lvl3pPr algn="ctr" rtl="0" fontAlgn="base">
              <a:spcBef>
                <a:spcPct val="0"/>
              </a:spcBef>
              <a:spcAft>
                <a:spcPct val="0"/>
              </a:spcAft>
              <a:defRPr sz="4400">
                <a:solidFill>
                  <a:schemeClr val="tx2"/>
                </a:solidFill>
                <a:latin typeface="Arial" charset="0"/>
                <a:ea typeface="ＭＳ Ｐゴシック" pitchFamily="28" charset="-128"/>
              </a:defRPr>
            </a:lvl3pPr>
            <a:lvl4pPr algn="ctr" rtl="0" fontAlgn="base">
              <a:spcBef>
                <a:spcPct val="0"/>
              </a:spcBef>
              <a:spcAft>
                <a:spcPct val="0"/>
              </a:spcAft>
              <a:defRPr sz="4400">
                <a:solidFill>
                  <a:schemeClr val="tx2"/>
                </a:solidFill>
                <a:latin typeface="Arial" charset="0"/>
                <a:ea typeface="ＭＳ Ｐゴシック" pitchFamily="28" charset="-128"/>
              </a:defRPr>
            </a:lvl4pPr>
            <a:lvl5pPr algn="ctr" rtl="0" fontAlgn="base">
              <a:spcBef>
                <a:spcPct val="0"/>
              </a:spcBef>
              <a:spcAft>
                <a:spcPct val="0"/>
              </a:spcAft>
              <a:defRPr sz="4400">
                <a:solidFill>
                  <a:schemeClr val="tx2"/>
                </a:solidFill>
                <a:latin typeface="Arial" charset="0"/>
                <a:ea typeface="ＭＳ Ｐゴシック" pitchFamily="28" charset="-128"/>
              </a:defRPr>
            </a:lvl5pPr>
            <a:lvl6pPr marL="457200" algn="ctr" rtl="0" fontAlgn="base">
              <a:spcBef>
                <a:spcPct val="0"/>
              </a:spcBef>
              <a:spcAft>
                <a:spcPct val="0"/>
              </a:spcAft>
              <a:defRPr sz="4400">
                <a:solidFill>
                  <a:schemeClr val="tx2"/>
                </a:solidFill>
                <a:latin typeface="Arial" charset="0"/>
                <a:ea typeface="ＭＳ Ｐゴシック" pitchFamily="28" charset="-128"/>
              </a:defRPr>
            </a:lvl6pPr>
            <a:lvl7pPr marL="914400" algn="ctr" rtl="0" fontAlgn="base">
              <a:spcBef>
                <a:spcPct val="0"/>
              </a:spcBef>
              <a:spcAft>
                <a:spcPct val="0"/>
              </a:spcAft>
              <a:defRPr sz="4400">
                <a:solidFill>
                  <a:schemeClr val="tx2"/>
                </a:solidFill>
                <a:latin typeface="Arial" charset="0"/>
                <a:ea typeface="ＭＳ Ｐゴシック" pitchFamily="28" charset="-128"/>
              </a:defRPr>
            </a:lvl7pPr>
            <a:lvl8pPr marL="1371600" algn="ctr" rtl="0" fontAlgn="base">
              <a:spcBef>
                <a:spcPct val="0"/>
              </a:spcBef>
              <a:spcAft>
                <a:spcPct val="0"/>
              </a:spcAft>
              <a:defRPr sz="4400">
                <a:solidFill>
                  <a:schemeClr val="tx2"/>
                </a:solidFill>
                <a:latin typeface="Arial" charset="0"/>
                <a:ea typeface="ＭＳ Ｐゴシック" pitchFamily="28" charset="-128"/>
              </a:defRPr>
            </a:lvl8pPr>
            <a:lvl9pPr marL="1828800" algn="ctr" rtl="0" fontAlgn="base">
              <a:spcBef>
                <a:spcPct val="0"/>
              </a:spcBef>
              <a:spcAft>
                <a:spcPct val="0"/>
              </a:spcAft>
              <a:defRPr sz="4400">
                <a:solidFill>
                  <a:schemeClr val="tx2"/>
                </a:solidFill>
                <a:latin typeface="Arial" charset="0"/>
                <a:ea typeface="ＭＳ Ｐゴシック" pitchFamily="28" charset="-128"/>
              </a:defRPr>
            </a:lvl9pPr>
          </a:lstStyle>
          <a:p>
            <a:pPr eaLnBrk="1" hangingPunct="1"/>
            <a:r>
              <a:rPr lang="it-IT" sz="2133" kern="0" dirty="0">
                <a:ln>
                  <a:solidFill>
                    <a:srgbClr val="000099"/>
                  </a:solidFill>
                </a:ln>
                <a:solidFill>
                  <a:srgbClr val="D60093"/>
                </a:solidFill>
                <a:latin typeface="Cooper Black" panose="0208090404030B020404" pitchFamily="18" charset="0"/>
              </a:rPr>
              <a:t>E se c’è consegna prima dell’aggiudica?</a:t>
            </a:r>
          </a:p>
        </p:txBody>
      </p:sp>
      <p:sp>
        <p:nvSpPr>
          <p:cNvPr id="7" name="CasellaDiTesto 6">
            <a:extLst>
              <a:ext uri="{FF2B5EF4-FFF2-40B4-BE49-F238E27FC236}">
                <a16:creationId xmlns:a16="http://schemas.microsoft.com/office/drawing/2014/main" id="{5F9A9E36-F27F-B77A-1F23-0700E8ADE66D}"/>
              </a:ext>
            </a:extLst>
          </p:cNvPr>
          <p:cNvSpPr txBox="1"/>
          <p:nvPr/>
        </p:nvSpPr>
        <p:spPr>
          <a:xfrm>
            <a:off x="8495627" y="5671465"/>
            <a:ext cx="2941456" cy="369332"/>
          </a:xfrm>
          <a:prstGeom prst="rect">
            <a:avLst/>
          </a:prstGeom>
          <a:noFill/>
        </p:spPr>
        <p:txBody>
          <a:bodyPr wrap="square">
            <a:spAutoFit/>
          </a:bodyPr>
          <a:lstStyle/>
          <a:p>
            <a:r>
              <a:rPr lang="it-IT" b="1" dirty="0">
                <a:solidFill>
                  <a:srgbClr val="000099"/>
                </a:solidFill>
                <a:latin typeface="Book Antiqua" panose="02040602050305030304" pitchFamily="18" charset="0"/>
              </a:rPr>
              <a:t>TAR Campania 3648/2022</a:t>
            </a:r>
            <a:endParaRPr lang="it-IT" dirty="0">
              <a:solidFill>
                <a:srgbClr val="000099"/>
              </a:solidFill>
              <a:latin typeface="Book Antiqua" panose="02040602050305030304" pitchFamily="18" charset="0"/>
            </a:endParaRPr>
          </a:p>
        </p:txBody>
      </p:sp>
    </p:spTree>
    <p:extLst>
      <p:ext uri="{BB962C8B-B14F-4D97-AF65-F5344CB8AC3E}">
        <p14:creationId xmlns:p14="http://schemas.microsoft.com/office/powerpoint/2010/main" val="27824117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4294967295"/>
          </p:nvPr>
        </p:nvSpPr>
        <p:spPr>
          <a:xfrm>
            <a:off x="10287000" y="6400800"/>
            <a:ext cx="1905000" cy="457200"/>
          </a:xfrm>
          <a:prstGeom prst="rect">
            <a:avLst/>
          </a:prstGeom>
        </p:spPr>
        <p:txBody>
          <a:bodyPr/>
          <a:lstStyle/>
          <a:p>
            <a:fld id="{12F78539-591E-483C-9552-444C1810B721}" type="slidenum">
              <a:rPr lang="it-IT" smtClean="0"/>
              <a:pPr/>
              <a:t>57</a:t>
            </a:fld>
            <a:endParaRPr lang="it-IT"/>
          </a:p>
        </p:txBody>
      </p:sp>
      <p:sp>
        <p:nvSpPr>
          <p:cNvPr id="9" name="Rettangolo 8"/>
          <p:cNvSpPr/>
          <p:nvPr/>
        </p:nvSpPr>
        <p:spPr>
          <a:xfrm>
            <a:off x="2120103" y="1779848"/>
            <a:ext cx="7665897" cy="3924151"/>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endParaRPr lang="it-IT" sz="900" b="1" cap="all" dirty="0">
              <a:ln w="9000" cmpd="sng">
                <a:solidFill>
                  <a:srgbClr val="000099"/>
                </a:solidFill>
                <a:prstDash val="solid"/>
              </a:ln>
              <a:solidFill>
                <a:srgbClr val="002060"/>
              </a:solidFill>
              <a:effectLst>
                <a:reflection blurRad="12700" stA="28000" endPos="45000" dist="1000" dir="5400000" sy="-100000" algn="bl" rotWithShape="0"/>
              </a:effectLst>
              <a:latin typeface="Garamond" pitchFamily="18" charset="0"/>
            </a:endParaRPr>
          </a:p>
          <a:p>
            <a:pPr algn="ctr"/>
            <a:r>
              <a:rPr lang="it-IT" sz="4000" b="1" cap="all" dirty="0">
                <a:ln w="9000" cmpd="sng">
                  <a:solidFill>
                    <a:srgbClr val="000099"/>
                  </a:solidFill>
                  <a:prstDash val="solid"/>
                </a:ln>
                <a:solidFill>
                  <a:schemeClr val="tx2"/>
                </a:solidFill>
                <a:effectLst>
                  <a:reflection blurRad="12700" stA="28000" endPos="45000" dist="1000" dir="5400000" sy="-100000" algn="bl" rotWithShape="0"/>
                </a:effectLst>
                <a:latin typeface="Garamond" pitchFamily="18" charset="0"/>
              </a:rPr>
              <a:t>La Pubblica Amministrazione</a:t>
            </a:r>
          </a:p>
          <a:p>
            <a:pPr algn="ctr"/>
            <a:r>
              <a:rPr lang="it-IT" sz="4000" b="1" cap="all" dirty="0">
                <a:ln w="9000" cmpd="sng">
                  <a:solidFill>
                    <a:srgbClr val="000099"/>
                  </a:solidFill>
                  <a:prstDash val="solid"/>
                </a:ln>
                <a:solidFill>
                  <a:schemeClr val="tx2"/>
                </a:solidFill>
                <a:effectLst>
                  <a:reflection blurRad="12700" stA="28000" endPos="45000" dist="1000" dir="5400000" sy="-100000" algn="bl" rotWithShape="0"/>
                </a:effectLst>
                <a:latin typeface="Garamond" pitchFamily="18" charset="0"/>
              </a:rPr>
              <a:t>Determina l’aggiudicazione</a:t>
            </a:r>
          </a:p>
          <a:p>
            <a:pPr algn="ctr"/>
            <a:r>
              <a:rPr lang="it-IT" sz="4000" b="1" cap="all" dirty="0">
                <a:ln w="9000" cmpd="sng">
                  <a:solidFill>
                    <a:srgbClr val="000099"/>
                  </a:solidFill>
                  <a:prstDash val="solid"/>
                </a:ln>
                <a:solidFill>
                  <a:schemeClr val="tx2"/>
                </a:solidFill>
                <a:effectLst>
                  <a:reflection blurRad="12700" stA="28000" endPos="45000" dist="1000" dir="5400000" sy="-100000" algn="bl" rotWithShape="0"/>
                </a:effectLst>
                <a:latin typeface="Garamond" pitchFamily="18" charset="0"/>
              </a:rPr>
              <a:t>Definitiva</a:t>
            </a:r>
            <a:endParaRPr lang="it-IT" sz="2000" b="1" dirty="0">
              <a:solidFill>
                <a:srgbClr val="C00000"/>
              </a:solidFill>
              <a:effectLst>
                <a:reflection blurRad="6350" stA="55000" endA="300" endPos="45500" dir="5400000" sy="-100000" algn="bl" rotWithShape="0"/>
              </a:effectLst>
              <a:latin typeface="Garamond" pitchFamily="18" charset="0"/>
            </a:endParaRPr>
          </a:p>
          <a:p>
            <a:pPr algn="ctr"/>
            <a:endParaRPr lang="it-IT" sz="4000" b="1" cap="all" dirty="0">
              <a:ln w="9000" cmpd="sng">
                <a:solidFill>
                  <a:srgbClr val="000099"/>
                </a:solidFill>
                <a:prstDash val="solid"/>
              </a:ln>
              <a:solidFill>
                <a:schemeClr val="tx2"/>
              </a:solidFill>
              <a:effectLst>
                <a:reflection blurRad="12700" stA="28000" endPos="45000" dist="1000" dir="5400000" sy="-100000" algn="bl" rotWithShape="0"/>
              </a:effectLst>
              <a:latin typeface="Garamond" pitchFamily="18" charset="0"/>
            </a:endParaRPr>
          </a:p>
        </p:txBody>
      </p:sp>
      <p:sp>
        <p:nvSpPr>
          <p:cNvPr id="4" name="Titolo 2">
            <a:extLst>
              <a:ext uri="{FF2B5EF4-FFF2-40B4-BE49-F238E27FC236}">
                <a16:creationId xmlns:a16="http://schemas.microsoft.com/office/drawing/2014/main" id="{9123D21B-483F-2A80-34F4-5DC928E2D2DF}"/>
              </a:ext>
            </a:extLst>
          </p:cNvPr>
          <p:cNvSpPr txBox="1">
            <a:spLocks/>
          </p:cNvSpPr>
          <p:nvPr/>
        </p:nvSpPr>
        <p:spPr bwMode="auto">
          <a:xfrm>
            <a:off x="2630031" y="825710"/>
            <a:ext cx="6931937" cy="776078"/>
          </a:xfrm>
          <a:prstGeom prst="rect">
            <a:avLst/>
          </a:prstGeom>
          <a:solidFill>
            <a:schemeClr val="accent5"/>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it-IT" sz="3600" kern="0" dirty="0">
                <a:solidFill>
                  <a:schemeClr val="bg2"/>
                </a:solidFill>
                <a:latin typeface="Arial Black" panose="020B0A04020102020204" pitchFamily="34" charset="0"/>
                <a:ea typeface="+mj-ea"/>
                <a:cs typeface="+mj-cs"/>
              </a:rPr>
              <a:t>Ad esito delle verifiche </a:t>
            </a:r>
          </a:p>
        </p:txBody>
      </p:sp>
      <p:sp>
        <p:nvSpPr>
          <p:cNvPr id="10" name="Titolo 9">
            <a:extLst>
              <a:ext uri="{FF2B5EF4-FFF2-40B4-BE49-F238E27FC236}">
                <a16:creationId xmlns:a16="http://schemas.microsoft.com/office/drawing/2014/main" id="{7D493E4A-9EA9-ED34-3B74-5786B48EC54E}"/>
              </a:ext>
            </a:extLst>
          </p:cNvPr>
          <p:cNvSpPr>
            <a:spLocks noGrp="1"/>
          </p:cNvSpPr>
          <p:nvPr>
            <p:ph type="title"/>
          </p:nvPr>
        </p:nvSpPr>
        <p:spPr/>
        <p:txBody>
          <a:bodyPr/>
          <a:lstStyle/>
          <a:p>
            <a:r>
              <a:rPr lang="it-IT" dirty="0"/>
              <a:t> </a:t>
            </a:r>
          </a:p>
        </p:txBody>
      </p:sp>
      <p:sp>
        <p:nvSpPr>
          <p:cNvPr id="14" name="Segnaposto contenuto 13">
            <a:extLst>
              <a:ext uri="{FF2B5EF4-FFF2-40B4-BE49-F238E27FC236}">
                <a16:creationId xmlns:a16="http://schemas.microsoft.com/office/drawing/2014/main" id="{1B49FACF-EA75-3199-1BCD-8AA37A7E5690}"/>
              </a:ext>
            </a:extLst>
          </p:cNvPr>
          <p:cNvSpPr>
            <a:spLocks noGrp="1"/>
          </p:cNvSpPr>
          <p:nvPr>
            <p:ph idx="1"/>
          </p:nvPr>
        </p:nvSpPr>
        <p:spPr/>
        <p:txBody>
          <a:bodyPr/>
          <a:lstStyle/>
          <a:p>
            <a:pPr marL="0" indent="0">
              <a:buNone/>
            </a:pPr>
            <a:r>
              <a:rPr lang="it-IT" dirty="0"/>
              <a:t> </a:t>
            </a:r>
          </a:p>
        </p:txBody>
      </p:sp>
    </p:spTree>
    <p:extLst>
      <p:ext uri="{BB962C8B-B14F-4D97-AF65-F5344CB8AC3E}">
        <p14:creationId xmlns:p14="http://schemas.microsoft.com/office/powerpoint/2010/main" val="26203556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579088" y="1338285"/>
            <a:ext cx="8481504" cy="861774"/>
          </a:xfrm>
          <a:prstGeom prst="rect">
            <a:avLst/>
          </a:prstGeom>
          <a:noFill/>
        </p:spPr>
        <p:txBody>
          <a:bodyPr wrap="square" rtlCol="0">
            <a:spAutoFit/>
          </a:bodyPr>
          <a:lstStyle/>
          <a:p>
            <a:pPr algn="just"/>
            <a:endParaRPr lang="it-IT" dirty="0"/>
          </a:p>
          <a:p>
            <a:pPr algn="ctr"/>
            <a:endParaRPr lang="it-IT" sz="1600" b="1" dirty="0">
              <a:solidFill>
                <a:srgbClr val="057F02"/>
              </a:solidFill>
              <a:latin typeface="+mj-lt"/>
            </a:endParaRPr>
          </a:p>
          <a:p>
            <a:pPr algn="just"/>
            <a:endParaRPr lang="it-IT" sz="1600" b="1" dirty="0">
              <a:solidFill>
                <a:srgbClr val="057F02"/>
              </a:solidFill>
              <a:latin typeface="+mj-lt"/>
            </a:endParaRPr>
          </a:p>
        </p:txBody>
      </p:sp>
      <p:sp>
        <p:nvSpPr>
          <p:cNvPr id="5" name="Segnaposto numero diapositiva 4">
            <a:extLst>
              <a:ext uri="{FF2B5EF4-FFF2-40B4-BE49-F238E27FC236}">
                <a16:creationId xmlns:a16="http://schemas.microsoft.com/office/drawing/2014/main" id="{953A67CD-480D-4C42-8AF3-47C1F08022A0}"/>
              </a:ext>
            </a:extLst>
          </p:cNvPr>
          <p:cNvSpPr>
            <a:spLocks noGrp="1"/>
          </p:cNvSpPr>
          <p:nvPr>
            <p:ph type="sldNum" sz="quarter" idx="12"/>
          </p:nvPr>
        </p:nvSpPr>
        <p:spPr>
          <a:xfrm>
            <a:off x="10287000" y="6400800"/>
            <a:ext cx="1905000" cy="457200"/>
          </a:xfrm>
        </p:spPr>
        <p:txBody>
          <a:bodyPr/>
          <a:lstStyle/>
          <a:p>
            <a:fld id="{956CD57B-6066-4659-A9FA-42C20EBBF5BF}" type="slidenum">
              <a:rPr lang="it-IT" smtClean="0">
                <a:solidFill>
                  <a:srgbClr val="156013"/>
                </a:solidFill>
              </a:rPr>
              <a:pPr/>
              <a:t>58</a:t>
            </a:fld>
            <a:endParaRPr lang="it-IT" dirty="0">
              <a:solidFill>
                <a:srgbClr val="156013"/>
              </a:solidFill>
            </a:endParaRPr>
          </a:p>
        </p:txBody>
      </p:sp>
      <p:sp>
        <p:nvSpPr>
          <p:cNvPr id="12" name="CasellaDiTesto 11">
            <a:extLst>
              <a:ext uri="{FF2B5EF4-FFF2-40B4-BE49-F238E27FC236}">
                <a16:creationId xmlns:a16="http://schemas.microsoft.com/office/drawing/2014/main" id="{95C9E555-587E-4331-BDFC-768EEC7E5B12}"/>
              </a:ext>
            </a:extLst>
          </p:cNvPr>
          <p:cNvSpPr txBox="1"/>
          <p:nvPr/>
        </p:nvSpPr>
        <p:spPr>
          <a:xfrm>
            <a:off x="2553822" y="4996429"/>
            <a:ext cx="6984776" cy="1186295"/>
          </a:xfrm>
          <a:prstGeom prst="rect">
            <a:avLst/>
          </a:prstGeom>
          <a:noFill/>
          <a:ln>
            <a:noFill/>
          </a:ln>
          <a:effectLst/>
        </p:spPr>
        <p:txBody>
          <a:bodyPr spcFirstLastPara="0" vert="horz" wrap="square" lIns="256032" tIns="256032" rIns="256032" bIns="256032" numCol="1" spcCol="1270" anchor="ctr" anchorCtr="0">
            <a:noAutofit/>
          </a:bodyPr>
          <a:lstStyle/>
          <a:p>
            <a:pPr algn="ctr" defTabSz="1600200">
              <a:lnSpc>
                <a:spcPct val="90000"/>
              </a:lnSpc>
              <a:spcAft>
                <a:spcPct val="35000"/>
              </a:spcAft>
              <a:defRPr/>
            </a:pPr>
            <a:r>
              <a:rPr lang="it-IT" sz="2800" b="1" dirty="0">
                <a:solidFill>
                  <a:sysClr val="windowText" lastClr="000000">
                    <a:lumMod val="95000"/>
                    <a:lumOff val="5000"/>
                  </a:sysClr>
                </a:solidFill>
                <a:effectLst>
                  <a:outerShdw blurRad="38100" dist="38100" dir="2700000" algn="tl">
                    <a:srgbClr val="000000">
                      <a:alpha val="43137"/>
                    </a:srgbClr>
                  </a:outerShdw>
                </a:effectLst>
                <a:latin typeface="Baskerville Old Face" pitchFamily="18" charset="0"/>
              </a:rPr>
              <a:t>Entro il termine di 60 giorni salvo diverso termine previsto negli atti</a:t>
            </a:r>
            <a:endParaRPr lang="it-IT" sz="2800" dirty="0">
              <a:solidFill>
                <a:sysClr val="windowText" lastClr="000000">
                  <a:lumMod val="95000"/>
                  <a:lumOff val="5000"/>
                </a:sysClr>
              </a:solidFill>
              <a:effectLst>
                <a:outerShdw blurRad="38100" dist="38100" dir="2700000" algn="tl">
                  <a:srgbClr val="000000">
                    <a:alpha val="43137"/>
                  </a:srgbClr>
                </a:outerShdw>
              </a:effectLst>
              <a:latin typeface="Baskerville Old Face" pitchFamily="18" charset="0"/>
            </a:endParaRPr>
          </a:p>
        </p:txBody>
      </p:sp>
      <p:grpSp>
        <p:nvGrpSpPr>
          <p:cNvPr id="13" name="Gruppo 12">
            <a:extLst>
              <a:ext uri="{FF2B5EF4-FFF2-40B4-BE49-F238E27FC236}">
                <a16:creationId xmlns:a16="http://schemas.microsoft.com/office/drawing/2014/main" id="{0A5F18F2-8279-4AE0-B6A3-65052CB1CAE2}"/>
              </a:ext>
            </a:extLst>
          </p:cNvPr>
          <p:cNvGrpSpPr/>
          <p:nvPr/>
        </p:nvGrpSpPr>
        <p:grpSpPr>
          <a:xfrm>
            <a:off x="2091513" y="2935205"/>
            <a:ext cx="7834291" cy="1912502"/>
            <a:chOff x="-20630" y="1894740"/>
            <a:chExt cx="7834291" cy="1912502"/>
          </a:xfrm>
          <a:solidFill>
            <a:schemeClr val="accent2"/>
          </a:solidFill>
        </p:grpSpPr>
        <p:sp>
          <p:nvSpPr>
            <p:cNvPr id="14" name="Callout: freccia in su 13">
              <a:extLst>
                <a:ext uri="{FF2B5EF4-FFF2-40B4-BE49-F238E27FC236}">
                  <a16:creationId xmlns:a16="http://schemas.microsoft.com/office/drawing/2014/main" id="{B09FDA44-C9C4-4B5C-9011-A74D6323F4FB}"/>
                </a:ext>
              </a:extLst>
            </p:cNvPr>
            <p:cNvSpPr/>
            <p:nvPr/>
          </p:nvSpPr>
          <p:spPr>
            <a:xfrm rot="10800000">
              <a:off x="0" y="1894740"/>
              <a:ext cx="7813661" cy="1912502"/>
            </a:xfrm>
            <a:prstGeom prst="upArrowCallout">
              <a:avLst/>
            </a:prstGeom>
            <a:grpFill/>
            <a:ln w="12700" cap="flat" cmpd="sng" algn="ctr">
              <a:solidFill>
                <a:sysClr val="window" lastClr="FFFFFF">
                  <a:hueOff val="0"/>
                  <a:satOff val="0"/>
                  <a:lumOff val="0"/>
                  <a:alphaOff val="0"/>
                </a:sysClr>
              </a:solidFill>
              <a:prstDash val="solid"/>
              <a:miter lim="800000"/>
            </a:ln>
            <a:effectLst>
              <a:glow rad="127000">
                <a:srgbClr val="4472C4">
                  <a:satMod val="175000"/>
                  <a:alpha val="40000"/>
                </a:srgbClr>
              </a:glow>
            </a:effectLst>
          </p:spPr>
        </p:sp>
        <p:sp>
          <p:nvSpPr>
            <p:cNvPr id="15" name="Callout: freccia in su 6">
              <a:extLst>
                <a:ext uri="{FF2B5EF4-FFF2-40B4-BE49-F238E27FC236}">
                  <a16:creationId xmlns:a16="http://schemas.microsoft.com/office/drawing/2014/main" id="{19AEF6AC-8829-4804-AA27-59775CA643E8}"/>
                </a:ext>
              </a:extLst>
            </p:cNvPr>
            <p:cNvSpPr txBox="1"/>
            <p:nvPr/>
          </p:nvSpPr>
          <p:spPr>
            <a:xfrm>
              <a:off x="-20630" y="1977249"/>
              <a:ext cx="7813661" cy="1242686"/>
            </a:xfrm>
            <a:prstGeom prst="rect">
              <a:avLst/>
            </a:prstGeom>
            <a:grpFill/>
            <a:ln>
              <a:noFill/>
            </a:ln>
            <a:effectLst/>
          </p:spPr>
          <p:txBody>
            <a:bodyPr spcFirstLastPara="0" vert="horz" wrap="square" lIns="270256" tIns="270256" rIns="270256" bIns="270256" numCol="1" spcCol="1270" anchor="ctr" anchorCtr="0">
              <a:noAutofit/>
            </a:bodyPr>
            <a:lstStyle/>
            <a:p>
              <a:pPr algn="ctr" defTabSz="1689100">
                <a:lnSpc>
                  <a:spcPct val="90000"/>
                </a:lnSpc>
                <a:spcAft>
                  <a:spcPct val="35000"/>
                </a:spcAft>
                <a:defRPr/>
              </a:pPr>
              <a:r>
                <a:rPr lang="it-IT" sz="2800" b="1" dirty="0">
                  <a:solidFill>
                    <a:srgbClr val="7030A0"/>
                  </a:solidFill>
                  <a:latin typeface="Georgia Pro Black" panose="02040A02050405020203" pitchFamily="18" charset="0"/>
                </a:rPr>
                <a:t>la stipula del contratto di appalto avviene</a:t>
              </a:r>
            </a:p>
          </p:txBody>
        </p:sp>
      </p:grpSp>
      <p:grpSp>
        <p:nvGrpSpPr>
          <p:cNvPr id="16" name="Gruppo 15">
            <a:extLst>
              <a:ext uri="{FF2B5EF4-FFF2-40B4-BE49-F238E27FC236}">
                <a16:creationId xmlns:a16="http://schemas.microsoft.com/office/drawing/2014/main" id="{937DE604-0192-4733-BC9A-7F81339F4792}"/>
              </a:ext>
            </a:extLst>
          </p:cNvPr>
          <p:cNvGrpSpPr/>
          <p:nvPr/>
        </p:nvGrpSpPr>
        <p:grpSpPr>
          <a:xfrm>
            <a:off x="2139380" y="830028"/>
            <a:ext cx="7820412" cy="1912502"/>
            <a:chOff x="0" y="0"/>
            <a:chExt cx="7820412" cy="1912502"/>
          </a:xfrm>
        </p:grpSpPr>
        <p:sp>
          <p:nvSpPr>
            <p:cNvPr id="17" name="Callout: freccia in su 16">
              <a:extLst>
                <a:ext uri="{FF2B5EF4-FFF2-40B4-BE49-F238E27FC236}">
                  <a16:creationId xmlns:a16="http://schemas.microsoft.com/office/drawing/2014/main" id="{E3A6E8B1-6979-45C6-BDEF-4E9C2EEFAD96}"/>
                </a:ext>
              </a:extLst>
            </p:cNvPr>
            <p:cNvSpPr/>
            <p:nvPr/>
          </p:nvSpPr>
          <p:spPr>
            <a:xfrm rot="10800000">
              <a:off x="0" y="0"/>
              <a:ext cx="7813661" cy="1912502"/>
            </a:xfrm>
            <a:prstGeom prst="upArrowCallout">
              <a:avLst/>
            </a:prstGeom>
            <a:solidFill>
              <a:schemeClr val="accent2">
                <a:lumMod val="20000"/>
                <a:lumOff val="80000"/>
              </a:schemeClr>
            </a:solidFill>
            <a:ln w="12700" cap="flat" cmpd="sng" algn="ctr">
              <a:solidFill>
                <a:sysClr val="window" lastClr="FFFFFF">
                  <a:hueOff val="0"/>
                  <a:satOff val="0"/>
                  <a:lumOff val="0"/>
                  <a:alphaOff val="0"/>
                </a:sysClr>
              </a:solidFill>
              <a:prstDash val="solid"/>
              <a:miter lim="800000"/>
            </a:ln>
            <a:effectLst>
              <a:glow rad="127000">
                <a:srgbClr val="4472C4">
                  <a:satMod val="175000"/>
                  <a:alpha val="40000"/>
                </a:srgbClr>
              </a:glow>
              <a:innerShdw blurRad="114300">
                <a:prstClr val="black"/>
              </a:innerShdw>
            </a:effectLst>
          </p:spPr>
        </p:sp>
        <p:sp>
          <p:nvSpPr>
            <p:cNvPr id="18" name="Callout: freccia in su 8">
              <a:extLst>
                <a:ext uri="{FF2B5EF4-FFF2-40B4-BE49-F238E27FC236}">
                  <a16:creationId xmlns:a16="http://schemas.microsoft.com/office/drawing/2014/main" id="{4647CB8E-B470-41BF-AC9B-2988EF7CB7FB}"/>
                </a:ext>
              </a:extLst>
            </p:cNvPr>
            <p:cNvSpPr txBox="1"/>
            <p:nvPr/>
          </p:nvSpPr>
          <p:spPr>
            <a:xfrm>
              <a:off x="6751" y="10993"/>
              <a:ext cx="7813661" cy="1242686"/>
            </a:xfrm>
            <a:prstGeom prst="rect">
              <a:avLst/>
            </a:prstGeom>
            <a:solidFill>
              <a:schemeClr val="accent6">
                <a:lumMod val="60000"/>
                <a:lumOff val="40000"/>
              </a:schemeClr>
            </a:solidFill>
            <a:ln>
              <a:noFill/>
            </a:ln>
            <a:effectLst/>
          </p:spPr>
          <p:txBody>
            <a:bodyPr spcFirstLastPara="0" vert="horz" wrap="square" lIns="270256" tIns="270256" rIns="270256" bIns="270256" numCol="1" spcCol="1270" anchor="ctr" anchorCtr="0">
              <a:noAutofit/>
            </a:bodyPr>
            <a:lstStyle/>
            <a:p>
              <a:pPr algn="ctr" defTabSz="1689100">
                <a:lnSpc>
                  <a:spcPct val="90000"/>
                </a:lnSpc>
                <a:spcAft>
                  <a:spcPct val="35000"/>
                </a:spcAft>
                <a:defRPr/>
              </a:pPr>
              <a:r>
                <a:rPr lang="it-IT" dirty="0">
                  <a:solidFill>
                    <a:sysClr val="window" lastClr="FFFFFF"/>
                  </a:solidFill>
                  <a:effectLst>
                    <a:outerShdw blurRad="38100" dist="38100" dir="2700000" algn="tl">
                      <a:srgbClr val="000000">
                        <a:alpha val="43137"/>
                      </a:srgbClr>
                    </a:outerShdw>
                  </a:effectLst>
                  <a:latin typeface="Georgia Pro Black" panose="02040A02050405020203" pitchFamily="18" charset="0"/>
                  <a:cs typeface="Iowan Old Style Black"/>
                </a:rPr>
                <a:t>Divenuta efficace l'aggiudicazione definitiva</a:t>
              </a:r>
            </a:p>
          </p:txBody>
        </p:sp>
      </p:grpSp>
    </p:spTree>
    <p:extLst>
      <p:ext uri="{BB962C8B-B14F-4D97-AF65-F5344CB8AC3E}">
        <p14:creationId xmlns:p14="http://schemas.microsoft.com/office/powerpoint/2010/main" val="32997180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576282" y="1309424"/>
            <a:ext cx="8481504" cy="861774"/>
          </a:xfrm>
          <a:prstGeom prst="rect">
            <a:avLst/>
          </a:prstGeom>
          <a:noFill/>
        </p:spPr>
        <p:txBody>
          <a:bodyPr wrap="square" rtlCol="0">
            <a:spAutoFit/>
          </a:bodyPr>
          <a:lstStyle/>
          <a:p>
            <a:pPr algn="just"/>
            <a:endParaRPr lang="it-IT" dirty="0"/>
          </a:p>
          <a:p>
            <a:pPr algn="ctr"/>
            <a:endParaRPr lang="it-IT" sz="1600" b="1" dirty="0">
              <a:solidFill>
                <a:srgbClr val="057F02"/>
              </a:solidFill>
              <a:latin typeface="+mj-lt"/>
            </a:endParaRPr>
          </a:p>
          <a:p>
            <a:pPr algn="just"/>
            <a:endParaRPr lang="it-IT" sz="1600" b="1" dirty="0">
              <a:solidFill>
                <a:srgbClr val="057F02"/>
              </a:solidFill>
              <a:latin typeface="+mj-lt"/>
            </a:endParaRPr>
          </a:p>
        </p:txBody>
      </p:sp>
      <p:sp>
        <p:nvSpPr>
          <p:cNvPr id="5" name="Segnaposto numero diapositiva 4">
            <a:extLst>
              <a:ext uri="{FF2B5EF4-FFF2-40B4-BE49-F238E27FC236}">
                <a16:creationId xmlns:a16="http://schemas.microsoft.com/office/drawing/2014/main" id="{953A67CD-480D-4C42-8AF3-47C1F08022A0}"/>
              </a:ext>
            </a:extLst>
          </p:cNvPr>
          <p:cNvSpPr>
            <a:spLocks noGrp="1"/>
          </p:cNvSpPr>
          <p:nvPr>
            <p:ph type="sldNum" sz="quarter" idx="12"/>
          </p:nvPr>
        </p:nvSpPr>
        <p:spPr>
          <a:xfrm>
            <a:off x="10287000" y="6400800"/>
            <a:ext cx="1905000" cy="457200"/>
          </a:xfrm>
        </p:spPr>
        <p:txBody>
          <a:bodyPr/>
          <a:lstStyle/>
          <a:p>
            <a:fld id="{956CD57B-6066-4659-A9FA-42C20EBBF5BF}" type="slidenum">
              <a:rPr lang="it-IT" smtClean="0">
                <a:solidFill>
                  <a:srgbClr val="156013"/>
                </a:solidFill>
              </a:rPr>
              <a:pPr/>
              <a:t>59</a:t>
            </a:fld>
            <a:endParaRPr lang="it-IT" dirty="0">
              <a:solidFill>
                <a:srgbClr val="156013"/>
              </a:solidFill>
            </a:endParaRPr>
          </a:p>
        </p:txBody>
      </p:sp>
      <p:sp>
        <p:nvSpPr>
          <p:cNvPr id="12" name="CasellaDiTesto 11">
            <a:extLst>
              <a:ext uri="{FF2B5EF4-FFF2-40B4-BE49-F238E27FC236}">
                <a16:creationId xmlns:a16="http://schemas.microsoft.com/office/drawing/2014/main" id="{557227D9-22C4-4C8C-9C17-7F54293FF8CB}"/>
              </a:ext>
            </a:extLst>
          </p:cNvPr>
          <p:cNvSpPr txBox="1"/>
          <p:nvPr/>
        </p:nvSpPr>
        <p:spPr>
          <a:xfrm>
            <a:off x="2207568" y="4892334"/>
            <a:ext cx="7992888" cy="995990"/>
          </a:xfrm>
          <a:prstGeom prst="rect">
            <a:avLst/>
          </a:prstGeom>
          <a:noFill/>
          <a:ln>
            <a:noFill/>
          </a:ln>
          <a:effectLst/>
        </p:spPr>
        <p:txBody>
          <a:bodyPr spcFirstLastPara="0" vert="horz" wrap="square" lIns="227584" tIns="227584" rIns="227584" bIns="227584" numCol="1" spcCol="1270" anchor="ctr" anchorCtr="0">
            <a:noAutofit/>
          </a:bodyPr>
          <a:lstStyle/>
          <a:p>
            <a:pPr algn="ctr" defTabSz="1422400">
              <a:lnSpc>
                <a:spcPct val="90000"/>
              </a:lnSpc>
              <a:spcAft>
                <a:spcPct val="35000"/>
              </a:spcAft>
              <a:defRPr/>
            </a:pPr>
            <a:r>
              <a:rPr lang="it-IT" sz="3200" b="1" dirty="0">
                <a:solidFill>
                  <a:srgbClr val="760000"/>
                </a:solidFill>
                <a:latin typeface="Baskerville Old Face" pitchFamily="18" charset="0"/>
              </a:rPr>
              <a:t>il ricorso arriva necessariamente </a:t>
            </a:r>
            <a:r>
              <a:rPr lang="it-IT" sz="3200" b="1" u="sng" dirty="0">
                <a:solidFill>
                  <a:srgbClr val="760000"/>
                </a:solidFill>
                <a:latin typeface="Baskerville Old Face" pitchFamily="18" charset="0"/>
              </a:rPr>
              <a:t>prima</a:t>
            </a:r>
            <a:r>
              <a:rPr lang="it-IT" sz="3200" b="1" dirty="0">
                <a:solidFill>
                  <a:srgbClr val="760000"/>
                </a:solidFill>
                <a:latin typeface="Baskerville Old Face" pitchFamily="18" charset="0"/>
              </a:rPr>
              <a:t> dello spirare del termine dello </a:t>
            </a:r>
            <a:r>
              <a:rPr lang="it-IT" sz="3200" b="1" i="1" dirty="0">
                <a:solidFill>
                  <a:srgbClr val="760000"/>
                </a:solidFill>
                <a:latin typeface="Baskerville Old Face" pitchFamily="18" charset="0"/>
              </a:rPr>
              <a:t>stand </a:t>
            </a:r>
            <a:r>
              <a:rPr lang="it-IT" sz="3200" b="1" i="1" dirty="0" err="1">
                <a:solidFill>
                  <a:srgbClr val="760000"/>
                </a:solidFill>
                <a:latin typeface="Baskerville Old Face" pitchFamily="18" charset="0"/>
              </a:rPr>
              <a:t>still</a:t>
            </a:r>
            <a:endParaRPr lang="it-IT" sz="3200" b="1" dirty="0">
              <a:solidFill>
                <a:srgbClr val="760000"/>
              </a:solidFill>
              <a:latin typeface="Baskerville Old Face" pitchFamily="18" charset="0"/>
            </a:endParaRPr>
          </a:p>
        </p:txBody>
      </p:sp>
      <p:grpSp>
        <p:nvGrpSpPr>
          <p:cNvPr id="13" name="Gruppo 12">
            <a:extLst>
              <a:ext uri="{FF2B5EF4-FFF2-40B4-BE49-F238E27FC236}">
                <a16:creationId xmlns:a16="http://schemas.microsoft.com/office/drawing/2014/main" id="{ADA01891-33EB-45FC-ACB2-A3D19D78378B}"/>
              </a:ext>
            </a:extLst>
          </p:cNvPr>
          <p:cNvGrpSpPr/>
          <p:nvPr/>
        </p:nvGrpSpPr>
        <p:grpSpPr>
          <a:xfrm>
            <a:off x="2064898" y="3255916"/>
            <a:ext cx="7992888" cy="1636418"/>
            <a:chOff x="0" y="2518455"/>
            <a:chExt cx="7992888" cy="1686356"/>
          </a:xfrm>
          <a:solidFill>
            <a:srgbClr val="FFC000"/>
          </a:solidFill>
        </p:grpSpPr>
        <p:sp>
          <p:nvSpPr>
            <p:cNvPr id="14" name="Callout: freccia in su 13">
              <a:extLst>
                <a:ext uri="{FF2B5EF4-FFF2-40B4-BE49-F238E27FC236}">
                  <a16:creationId xmlns:a16="http://schemas.microsoft.com/office/drawing/2014/main" id="{F0D98C21-8613-4823-A24C-187624BCAC88}"/>
                </a:ext>
              </a:extLst>
            </p:cNvPr>
            <p:cNvSpPr/>
            <p:nvPr/>
          </p:nvSpPr>
          <p:spPr>
            <a:xfrm rot="10800000">
              <a:off x="0" y="2518456"/>
              <a:ext cx="7992888" cy="1686355"/>
            </a:xfrm>
            <a:prstGeom prst="upArrowCallout">
              <a:avLst/>
            </a:prstGeom>
            <a:grpFill/>
            <a:ln w="28575" cap="flat" cmpd="sng" algn="ctr">
              <a:solidFill>
                <a:srgbClr val="C00000"/>
              </a:solidFill>
              <a:prstDash val="solid"/>
              <a:miter lim="800000"/>
            </a:ln>
            <a:effectLst/>
          </p:spPr>
        </p:sp>
        <p:sp>
          <p:nvSpPr>
            <p:cNvPr id="15" name="Callout: freccia in su 6">
              <a:extLst>
                <a:ext uri="{FF2B5EF4-FFF2-40B4-BE49-F238E27FC236}">
                  <a16:creationId xmlns:a16="http://schemas.microsoft.com/office/drawing/2014/main" id="{163F3BA2-D1A3-49D5-86F7-6B52F713C5FB}"/>
                </a:ext>
              </a:extLst>
            </p:cNvPr>
            <p:cNvSpPr txBox="1"/>
            <p:nvPr/>
          </p:nvSpPr>
          <p:spPr>
            <a:xfrm>
              <a:off x="0" y="2518455"/>
              <a:ext cx="7992888" cy="1095743"/>
            </a:xfrm>
            <a:prstGeom prst="rect">
              <a:avLst/>
            </a:prstGeom>
            <a:solidFill>
              <a:srgbClr val="FFCC99"/>
            </a:solidFill>
            <a:ln>
              <a:noFill/>
            </a:ln>
            <a:effectLst/>
          </p:spPr>
          <p:txBody>
            <a:bodyPr spcFirstLastPara="0" vert="horz" wrap="square" lIns="199136" tIns="199136" rIns="199136" bIns="199136" numCol="1" spcCol="1270" anchor="ctr" anchorCtr="0">
              <a:noAutofit/>
            </a:bodyPr>
            <a:lstStyle/>
            <a:p>
              <a:pPr algn="ctr" defTabSz="1244600">
                <a:defRPr/>
              </a:pPr>
              <a:r>
                <a:rPr lang="it-IT" sz="2800" b="1" kern="0" dirty="0">
                  <a:solidFill>
                    <a:sysClr val="windowText" lastClr="000000">
                      <a:lumMod val="95000"/>
                      <a:lumOff val="5000"/>
                    </a:sysClr>
                  </a:solidFill>
                  <a:latin typeface="Baskerville Old Face" pitchFamily="18" charset="0"/>
                </a:rPr>
                <a:t>E poiché il ricorso al TAR si propone </a:t>
              </a:r>
              <a:r>
                <a:rPr lang="it-IT" sz="2800" b="1" u="sng" kern="0" dirty="0">
                  <a:solidFill>
                    <a:srgbClr val="FF0000"/>
                  </a:solidFill>
                  <a:latin typeface="Baskerville Old Face" pitchFamily="18" charset="0"/>
                </a:rPr>
                <a:t>entro 30 giorni  </a:t>
              </a:r>
            </a:p>
            <a:p>
              <a:pPr algn="ctr" defTabSz="1244600">
                <a:defRPr/>
              </a:pPr>
              <a:r>
                <a:rPr lang="it-IT" sz="2800" b="1" kern="0" dirty="0">
                  <a:solidFill>
                    <a:sysClr val="windowText" lastClr="000000">
                      <a:lumMod val="95000"/>
                      <a:lumOff val="5000"/>
                    </a:sysClr>
                  </a:solidFill>
                  <a:latin typeface="Baskerville Old Face" pitchFamily="18" charset="0"/>
                </a:rPr>
                <a:t>(ex art. 120 co</a:t>
              </a:r>
              <a:r>
                <a:rPr lang="it-IT" sz="2800" b="1" kern="0" dirty="0" err="1">
                  <a:solidFill>
                    <a:sysClr val="windowText" lastClr="000000">
                      <a:lumMod val="95000"/>
                      <a:lumOff val="5000"/>
                    </a:sysClr>
                  </a:solidFill>
                  <a:latin typeface="Baskerville Old Face" pitchFamily="18" charset="0"/>
                </a:rPr>
                <a:t>.2</a:t>
              </a:r>
              <a:r>
                <a:rPr lang="it-IT" sz="2800" b="1" kern="0" dirty="0">
                  <a:solidFill>
                    <a:sysClr val="windowText" lastClr="000000">
                      <a:lumMod val="95000"/>
                      <a:lumOff val="5000"/>
                    </a:sysClr>
                  </a:solidFill>
                  <a:latin typeface="Baskerville Old Face" pitchFamily="18" charset="0"/>
                </a:rPr>
                <a:t>. </a:t>
              </a:r>
              <a:r>
                <a:rPr lang="it-IT" sz="2800" b="1" kern="0" dirty="0" err="1">
                  <a:solidFill>
                    <a:sysClr val="windowText" lastClr="000000">
                      <a:lumMod val="95000"/>
                      <a:lumOff val="5000"/>
                    </a:sysClr>
                  </a:solidFill>
                  <a:latin typeface="Baskerville Old Face" pitchFamily="18" charset="0"/>
                </a:rPr>
                <a:t>c.p.a.</a:t>
              </a:r>
              <a:r>
                <a:rPr lang="it-IT" sz="2800" b="1" kern="0" dirty="0">
                  <a:solidFill>
                    <a:sysClr val="windowText" lastClr="000000">
                      <a:lumMod val="95000"/>
                      <a:lumOff val="5000"/>
                    </a:sysClr>
                  </a:solidFill>
                  <a:latin typeface="Baskerville Old Face" pitchFamily="18" charset="0"/>
                </a:rPr>
                <a:t> )</a:t>
              </a:r>
            </a:p>
          </p:txBody>
        </p:sp>
      </p:grpSp>
      <p:grpSp>
        <p:nvGrpSpPr>
          <p:cNvPr id="16" name="Gruppo 15">
            <a:extLst>
              <a:ext uri="{FF2B5EF4-FFF2-40B4-BE49-F238E27FC236}">
                <a16:creationId xmlns:a16="http://schemas.microsoft.com/office/drawing/2014/main" id="{83DCBB4F-88AB-460B-B9A9-F8C89D7ECADF}"/>
              </a:ext>
            </a:extLst>
          </p:cNvPr>
          <p:cNvGrpSpPr/>
          <p:nvPr/>
        </p:nvGrpSpPr>
        <p:grpSpPr>
          <a:xfrm>
            <a:off x="2026211" y="852420"/>
            <a:ext cx="8070262" cy="2226491"/>
            <a:chOff x="-42716" y="702605"/>
            <a:chExt cx="8070262" cy="2534683"/>
          </a:xfrm>
          <a:solidFill>
            <a:srgbClr val="0066FF"/>
          </a:solidFill>
        </p:grpSpPr>
        <p:sp>
          <p:nvSpPr>
            <p:cNvPr id="17" name="Callout: freccia in su 16">
              <a:extLst>
                <a:ext uri="{FF2B5EF4-FFF2-40B4-BE49-F238E27FC236}">
                  <a16:creationId xmlns:a16="http://schemas.microsoft.com/office/drawing/2014/main" id="{B8119015-80B5-406A-B026-3C2D32062B02}"/>
                </a:ext>
              </a:extLst>
            </p:cNvPr>
            <p:cNvSpPr/>
            <p:nvPr/>
          </p:nvSpPr>
          <p:spPr>
            <a:xfrm rot="10800000">
              <a:off x="-42716" y="702605"/>
              <a:ext cx="7992888" cy="2534683"/>
            </a:xfrm>
            <a:prstGeom prst="upArrowCallout">
              <a:avLst/>
            </a:prstGeom>
            <a:grpFill/>
            <a:ln w="38100" cap="flat" cmpd="sng" algn="ctr">
              <a:solidFill>
                <a:srgbClr val="FFFF00"/>
              </a:solidFill>
              <a:prstDash val="solid"/>
              <a:miter lim="800000"/>
            </a:ln>
            <a:effectLst/>
          </p:spPr>
        </p:sp>
        <p:sp>
          <p:nvSpPr>
            <p:cNvPr id="18" name="Callout: freccia in su 8">
              <a:extLst>
                <a:ext uri="{FF2B5EF4-FFF2-40B4-BE49-F238E27FC236}">
                  <a16:creationId xmlns:a16="http://schemas.microsoft.com/office/drawing/2014/main" id="{117CC6C0-DC9B-41EA-9336-C8995268F232}"/>
                </a:ext>
              </a:extLst>
            </p:cNvPr>
            <p:cNvSpPr txBox="1"/>
            <p:nvPr/>
          </p:nvSpPr>
          <p:spPr>
            <a:xfrm>
              <a:off x="34658" y="722505"/>
              <a:ext cx="7992888" cy="1646961"/>
            </a:xfrm>
            <a:prstGeom prst="rect">
              <a:avLst/>
            </a:prstGeom>
            <a:grpFill/>
            <a:ln>
              <a:noFill/>
            </a:ln>
            <a:effectLst/>
          </p:spPr>
          <p:txBody>
            <a:bodyPr spcFirstLastPara="0" vert="horz" wrap="square" lIns="213360" tIns="213360" rIns="213360" bIns="213360" numCol="1" spcCol="1270" anchor="ctr" anchorCtr="0">
              <a:noAutofit/>
            </a:bodyPr>
            <a:lstStyle/>
            <a:p>
              <a:pPr algn="ctr" defTabSz="1333500">
                <a:lnSpc>
                  <a:spcPts val="2400"/>
                </a:lnSpc>
                <a:defRPr/>
              </a:pPr>
              <a:r>
                <a:rPr lang="it-IT" dirty="0">
                  <a:solidFill>
                    <a:sysClr val="window" lastClr="FFFFFF"/>
                  </a:solidFill>
                  <a:latin typeface="Georgia Pro" panose="02040502050405020303" pitchFamily="18" charset="0"/>
                </a:rPr>
                <a:t>L’inizio dell’operazione non può avvenire </a:t>
              </a:r>
              <a:r>
                <a:rPr lang="it-IT" b="1" dirty="0">
                  <a:solidFill>
                    <a:sysClr val="window" lastClr="FFFFFF"/>
                  </a:solidFill>
                  <a:latin typeface="Georgia Pro" panose="02040502050405020303" pitchFamily="18" charset="0"/>
                </a:rPr>
                <a:t>prima di  </a:t>
              </a:r>
            </a:p>
            <a:p>
              <a:pPr algn="ctr" defTabSz="1333500">
                <a:lnSpc>
                  <a:spcPts val="2400"/>
                </a:lnSpc>
                <a:defRPr/>
              </a:pPr>
              <a:r>
                <a:rPr lang="it-IT" b="1" u="sng" dirty="0">
                  <a:solidFill>
                    <a:srgbClr val="FFFF00"/>
                  </a:solidFill>
                  <a:latin typeface="Georgia Pro" panose="02040502050405020303" pitchFamily="18" charset="0"/>
                </a:rPr>
                <a:t>35 giorni</a:t>
              </a:r>
              <a:r>
                <a:rPr lang="it-IT" u="sng" dirty="0">
                  <a:solidFill>
                    <a:srgbClr val="FFFF00"/>
                  </a:solidFill>
                  <a:latin typeface="Georgia Pro" panose="02040502050405020303" pitchFamily="18" charset="0"/>
                </a:rPr>
                <a:t> </a:t>
              </a:r>
              <a:r>
                <a:rPr lang="it-IT" dirty="0">
                  <a:solidFill>
                    <a:sysClr val="window" lastClr="FFFFFF"/>
                  </a:solidFill>
                  <a:latin typeface="Georgia Pro" panose="02040502050405020303" pitchFamily="18" charset="0"/>
                </a:rPr>
                <a:t>dall'invio dell'ultima delle comunicazioni del provvedimento di aggiudicazione definitiva (clausola </a:t>
              </a:r>
              <a:r>
                <a:rPr lang="it-IT" i="1" dirty="0">
                  <a:solidFill>
                    <a:sysClr val="window" lastClr="FFFFFF"/>
                  </a:solidFill>
                  <a:latin typeface="Georgia Pro" panose="02040502050405020303" pitchFamily="18" charset="0"/>
                </a:rPr>
                <a:t>stand </a:t>
              </a:r>
              <a:r>
                <a:rPr lang="it-IT" i="1" dirty="0" err="1">
                  <a:solidFill>
                    <a:sysClr val="window" lastClr="FFFFFF"/>
                  </a:solidFill>
                  <a:latin typeface="Georgia Pro" panose="02040502050405020303" pitchFamily="18" charset="0"/>
                </a:rPr>
                <a:t>still</a:t>
              </a:r>
              <a:r>
                <a:rPr lang="it-IT" dirty="0">
                  <a:solidFill>
                    <a:sysClr val="window" lastClr="FFFFFF"/>
                  </a:solidFill>
                  <a:latin typeface="Georgia Pro" panose="02040502050405020303" pitchFamily="18" charset="0"/>
                </a:rPr>
                <a:t>) </a:t>
              </a:r>
            </a:p>
          </p:txBody>
        </p:sp>
      </p:grpSp>
    </p:spTree>
    <p:extLst>
      <p:ext uri="{BB962C8B-B14F-4D97-AF65-F5344CB8AC3E}">
        <p14:creationId xmlns:p14="http://schemas.microsoft.com/office/powerpoint/2010/main" val="354775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4E43F3-6761-CBB3-A138-43D2C18032BA}"/>
              </a:ext>
            </a:extLst>
          </p:cNvPr>
          <p:cNvSpPr>
            <a:spLocks noGrp="1"/>
          </p:cNvSpPr>
          <p:nvPr>
            <p:ph type="title"/>
          </p:nvPr>
        </p:nvSpPr>
        <p:spPr>
          <a:xfrm>
            <a:off x="1442518" y="691051"/>
            <a:ext cx="9306963" cy="793717"/>
          </a:xfrm>
        </p:spPr>
        <p:txBody>
          <a:bodyPr>
            <a:normAutofit fontScale="90000"/>
          </a:bodyPr>
          <a:lstStyle/>
          <a:p>
            <a:r>
              <a:rPr lang="it-IT" sz="2800" dirty="0">
                <a:solidFill>
                  <a:srgbClr val="D60093"/>
                </a:solidFill>
                <a:latin typeface="Cooper Black" panose="0208090404030B020404" pitchFamily="18" charset="0"/>
              </a:rPr>
              <a:t>L’art. 133 lett. e) del Codice del processo amministrativo</a:t>
            </a:r>
          </a:p>
        </p:txBody>
      </p:sp>
      <p:sp>
        <p:nvSpPr>
          <p:cNvPr id="3" name="Segnaposto contenuto 2">
            <a:extLst>
              <a:ext uri="{FF2B5EF4-FFF2-40B4-BE49-F238E27FC236}">
                <a16:creationId xmlns:a16="http://schemas.microsoft.com/office/drawing/2014/main" id="{EEA79BF6-01F7-2E7E-EDE1-51AE953BAD27}"/>
              </a:ext>
            </a:extLst>
          </p:cNvPr>
          <p:cNvSpPr>
            <a:spLocks noGrp="1"/>
          </p:cNvSpPr>
          <p:nvPr>
            <p:ph idx="1"/>
          </p:nvPr>
        </p:nvSpPr>
        <p:spPr>
          <a:xfrm>
            <a:off x="331206" y="1307929"/>
            <a:ext cx="11420192" cy="3060164"/>
          </a:xfrm>
        </p:spPr>
        <p:txBody>
          <a:bodyPr>
            <a:normAutofit fontScale="92500"/>
          </a:bodyPr>
          <a:lstStyle/>
          <a:p>
            <a:pPr marL="0" indent="0" algn="just">
              <a:lnSpc>
                <a:spcPct val="150000"/>
              </a:lnSpc>
              <a:buNone/>
            </a:pPr>
            <a:r>
              <a:rPr lang="it-IT" sz="1700" b="0" i="0" u="none" strike="noStrike" baseline="0" dirty="0">
                <a:solidFill>
                  <a:srgbClr val="000099"/>
                </a:solidFill>
                <a:latin typeface="Georgia Pro" panose="02040502050405020303" pitchFamily="18" charset="0"/>
              </a:rPr>
              <a:t>devolve alla giurisdizione esclusiva del Giudice amministrativo </a:t>
            </a:r>
          </a:p>
          <a:p>
            <a:pPr marL="0" indent="0" algn="just">
              <a:lnSpc>
                <a:spcPts val="2700"/>
              </a:lnSpc>
              <a:spcBef>
                <a:spcPts val="0"/>
              </a:spcBef>
              <a:buNone/>
            </a:pPr>
            <a:r>
              <a:rPr lang="it-IT" sz="1700" b="0" i="1" u="none" strike="noStrike" baseline="0" dirty="0">
                <a:solidFill>
                  <a:srgbClr val="C00000"/>
                </a:solidFill>
                <a:latin typeface="Georgia Pro" panose="02040502050405020303" pitchFamily="18" charset="0"/>
              </a:rPr>
              <a:t>“</a:t>
            </a:r>
            <a:r>
              <a:rPr lang="it-IT" sz="1700" b="0" i="1" u="none" strike="noStrike" baseline="0" dirty="0">
                <a:solidFill>
                  <a:srgbClr val="000099"/>
                </a:solidFill>
                <a:latin typeface="Georgia Pro" panose="02040502050405020303" pitchFamily="18" charset="0"/>
              </a:rPr>
              <a:t>1) </a:t>
            </a:r>
            <a:r>
              <a:rPr lang="it-IT" sz="1700" i="1" u="none" strike="noStrike" baseline="0" dirty="0">
                <a:solidFill>
                  <a:srgbClr val="000099"/>
                </a:solidFill>
                <a:latin typeface="Georgia Pro" panose="02040502050405020303" pitchFamily="18" charset="0"/>
              </a:rPr>
              <a:t>le controversie relative </a:t>
            </a:r>
            <a:r>
              <a:rPr lang="it-IT" sz="1700" b="1" i="1" u="none" strike="noStrike" baseline="0" dirty="0">
                <a:solidFill>
                  <a:srgbClr val="000099"/>
                </a:solidFill>
                <a:highlight>
                  <a:srgbClr val="FFFF00"/>
                </a:highlight>
                <a:latin typeface="Georgia Pro" panose="02040502050405020303" pitchFamily="18" charset="0"/>
              </a:rPr>
              <a:t>a procedure di affidamento di pubblici lavori, servizi, forniture, svolte da soggetti comunque tenuti, nella scelta del contraente</a:t>
            </a:r>
            <a:r>
              <a:rPr lang="it-IT" sz="1700" b="1" i="1" u="none" strike="noStrike" baseline="0" dirty="0">
                <a:solidFill>
                  <a:srgbClr val="000099"/>
                </a:solidFill>
                <a:latin typeface="Georgia Pro" panose="02040502050405020303" pitchFamily="18" charset="0"/>
              </a:rPr>
              <a:t> </a:t>
            </a:r>
            <a:r>
              <a:rPr lang="it-IT" sz="1700" i="1" u="none" strike="noStrike" baseline="0" dirty="0">
                <a:solidFill>
                  <a:srgbClr val="000099"/>
                </a:solidFill>
                <a:latin typeface="Georgia Pro" panose="02040502050405020303" pitchFamily="18" charset="0"/>
              </a:rPr>
              <a:t>o del socio, all'applicazione della normativa comunitaria ovvero al rispetto dei procedimenti di evidenza pubblica previsti dalla normativa statale o regionale, </a:t>
            </a:r>
            <a:r>
              <a:rPr lang="it-IT" sz="1700" b="1" i="1" u="none" strike="noStrike" baseline="0" dirty="0">
                <a:solidFill>
                  <a:srgbClr val="000099"/>
                </a:solidFill>
                <a:highlight>
                  <a:srgbClr val="FFFF00"/>
                </a:highlight>
                <a:latin typeface="Georgia Pro" panose="02040502050405020303" pitchFamily="18" charset="0"/>
              </a:rPr>
              <a:t>ivi incluse quelle risarcitorie </a:t>
            </a:r>
            <a:r>
              <a:rPr lang="it-IT" sz="1700" b="1" i="1" u="none" strike="noStrike" baseline="0" dirty="0">
                <a:solidFill>
                  <a:srgbClr val="000099"/>
                </a:solidFill>
                <a:latin typeface="Georgia Pro" panose="02040502050405020303" pitchFamily="18" charset="0"/>
              </a:rPr>
              <a:t>e </a:t>
            </a:r>
            <a:r>
              <a:rPr lang="it-IT" sz="1700" b="1" i="1" u="sng" strike="noStrike" baseline="0" dirty="0">
                <a:solidFill>
                  <a:srgbClr val="000099"/>
                </a:solidFill>
                <a:highlight>
                  <a:srgbClr val="FFFF00"/>
                </a:highlight>
                <a:latin typeface="Georgia Pro" panose="02040502050405020303" pitchFamily="18" charset="0"/>
              </a:rPr>
              <a:t>con estensione della giurisdizione esclusiva alla dichiarazione di inefficacia del contratto a seguito di annullamento dell'aggiudicazione ed alle sanzioni alternative</a:t>
            </a:r>
          </a:p>
          <a:p>
            <a:pPr marL="0" indent="0" algn="just">
              <a:lnSpc>
                <a:spcPts val="2700"/>
              </a:lnSpc>
              <a:spcBef>
                <a:spcPts val="0"/>
              </a:spcBef>
              <a:buNone/>
            </a:pPr>
            <a:r>
              <a:rPr lang="it-IT" sz="1700" b="0" i="1" u="none" strike="noStrike" baseline="0" dirty="0">
                <a:solidFill>
                  <a:srgbClr val="000099"/>
                </a:solidFill>
                <a:latin typeface="Georgia Pro" panose="02040502050405020303" pitchFamily="18" charset="0"/>
              </a:rPr>
              <a:t>2) relative al divieto di rinnovo tacito dei contratti pubblici di lavori, servizi, forniture, relative alla clausola di </a:t>
            </a:r>
            <a:r>
              <a:rPr lang="it-IT" sz="1700" b="1" i="1" u="none" strike="noStrike" baseline="0" dirty="0">
                <a:solidFill>
                  <a:srgbClr val="000099"/>
                </a:solidFill>
                <a:highlight>
                  <a:srgbClr val="FFFF00"/>
                </a:highlight>
                <a:latin typeface="Georgia Pro" panose="02040502050405020303" pitchFamily="18" charset="0"/>
              </a:rPr>
              <a:t>revisione del prezzo e al relativo provvedimento applicativo </a:t>
            </a:r>
            <a:r>
              <a:rPr lang="it-IT" sz="1700" b="0" i="1" u="none" strike="noStrike" baseline="0" dirty="0">
                <a:solidFill>
                  <a:srgbClr val="000099"/>
                </a:solidFill>
                <a:latin typeface="Georgia Pro" panose="02040502050405020303" pitchFamily="18" charset="0"/>
              </a:rPr>
              <a:t>nei contratti ad esecuzione continuata o periodica</a:t>
            </a:r>
            <a:r>
              <a:rPr lang="it-IT" sz="1700" b="0" i="1" u="none" strike="noStrike" baseline="0" dirty="0">
                <a:solidFill>
                  <a:srgbClr val="C00000"/>
                </a:solidFill>
                <a:latin typeface="Georgia Pro" panose="02040502050405020303" pitchFamily="18" charset="0"/>
              </a:rPr>
              <a:t>…</a:t>
            </a:r>
            <a:r>
              <a:rPr lang="it-IT" sz="1700" b="0" i="0" u="none" strike="noStrike" baseline="0" dirty="0">
                <a:solidFill>
                  <a:srgbClr val="C00000"/>
                </a:solidFill>
                <a:latin typeface="Georgia Pro" panose="02040502050405020303" pitchFamily="18" charset="0"/>
              </a:rPr>
              <a:t>”</a:t>
            </a:r>
            <a:endParaRPr lang="it-IT" sz="1700" dirty="0">
              <a:solidFill>
                <a:srgbClr val="C00000"/>
              </a:solidFill>
              <a:latin typeface="Georgia Pro" panose="02040502050405020303" pitchFamily="18" charset="0"/>
            </a:endParaRPr>
          </a:p>
        </p:txBody>
      </p:sp>
      <p:sp>
        <p:nvSpPr>
          <p:cNvPr id="5" name="CasellaDiTesto 4">
            <a:extLst>
              <a:ext uri="{FF2B5EF4-FFF2-40B4-BE49-F238E27FC236}">
                <a16:creationId xmlns:a16="http://schemas.microsoft.com/office/drawing/2014/main" id="{43A48E57-E58E-6A75-3E46-A2DCF7CBA4C8}"/>
              </a:ext>
            </a:extLst>
          </p:cNvPr>
          <p:cNvSpPr txBox="1"/>
          <p:nvPr/>
        </p:nvSpPr>
        <p:spPr>
          <a:xfrm>
            <a:off x="331206" y="4300566"/>
            <a:ext cx="11340841" cy="2154436"/>
          </a:xfrm>
          <a:prstGeom prst="rect">
            <a:avLst/>
          </a:prstGeom>
          <a:noFill/>
        </p:spPr>
        <p:txBody>
          <a:bodyPr wrap="square">
            <a:spAutoFit/>
          </a:bodyPr>
          <a:lstStyle/>
          <a:p>
            <a:pPr algn="just">
              <a:lnSpc>
                <a:spcPts val="2400"/>
              </a:lnSpc>
            </a:pPr>
            <a:r>
              <a:rPr lang="it-IT" b="0" i="0" u="none" strike="noStrike" baseline="0" dirty="0">
                <a:solidFill>
                  <a:srgbClr val="C00000"/>
                </a:solidFill>
                <a:latin typeface="Georgia Pro" panose="02040502050405020303" pitchFamily="18" charset="0"/>
              </a:rPr>
              <a:t>Tale disposizione</a:t>
            </a:r>
            <a:r>
              <a:rPr lang="it-IT" dirty="0">
                <a:solidFill>
                  <a:srgbClr val="C00000"/>
                </a:solidFill>
                <a:latin typeface="Georgia Pro" panose="02040502050405020303" pitchFamily="18" charset="0"/>
              </a:rPr>
              <a:t> </a:t>
            </a:r>
            <a:r>
              <a:rPr lang="it-IT" b="0" i="0" u="none" strike="noStrike" baseline="0" dirty="0">
                <a:solidFill>
                  <a:srgbClr val="C00000"/>
                </a:solidFill>
                <a:latin typeface="Georgia Pro" panose="02040502050405020303" pitchFamily="18" charset="0"/>
              </a:rPr>
              <a:t>individua, quale criterio di </a:t>
            </a:r>
            <a:r>
              <a:rPr lang="it-IT" b="1" i="0" u="none" strike="noStrike" baseline="0" dirty="0">
                <a:solidFill>
                  <a:srgbClr val="C00000"/>
                </a:solidFill>
                <a:latin typeface="Georgia Pro" panose="02040502050405020303" pitchFamily="18" charset="0"/>
              </a:rPr>
              <a:t>riparto</a:t>
            </a:r>
            <a:r>
              <a:rPr lang="it-IT" b="0" i="0" u="none" strike="noStrike" baseline="0" dirty="0">
                <a:solidFill>
                  <a:srgbClr val="C00000"/>
                </a:solidFill>
                <a:latin typeface="Georgia Pro" panose="02040502050405020303" pitchFamily="18" charset="0"/>
              </a:rPr>
              <a:t> della giurisdizione, l’inerenza della lite ad una procedura di affidamento, caratterizzata da una serie di </a:t>
            </a:r>
            <a:r>
              <a:rPr lang="it-IT" b="0" i="0" u="sng" strike="noStrike" baseline="0" dirty="0">
                <a:solidFill>
                  <a:srgbClr val="C00000"/>
                </a:solidFill>
                <a:latin typeface="Georgia Pro" panose="02040502050405020303" pitchFamily="18" charset="0"/>
              </a:rPr>
              <a:t>atti ed attività che si concludono con l’aggiudicazione </a:t>
            </a:r>
            <a:r>
              <a:rPr lang="it-IT" b="0" i="0" u="none" strike="noStrike" baseline="0" dirty="0">
                <a:solidFill>
                  <a:srgbClr val="C00000"/>
                </a:solidFill>
                <a:latin typeface="Georgia Pro" panose="02040502050405020303" pitchFamily="18" charset="0"/>
              </a:rPr>
              <a:t>e </a:t>
            </a:r>
            <a:r>
              <a:rPr lang="it-IT" b="1" i="0" u="sng" strike="noStrike" baseline="0" dirty="0">
                <a:solidFill>
                  <a:srgbClr val="C00000"/>
                </a:solidFill>
                <a:latin typeface="Georgia Pro" panose="02040502050405020303" pitchFamily="18" charset="0"/>
              </a:rPr>
              <a:t>la stipula del contratto, che segnano il momento in cui si esaurisce la giurisdizione del giudice amministrativo </a:t>
            </a:r>
          </a:p>
          <a:p>
            <a:pPr algn="just"/>
            <a:endParaRPr lang="it-IT" sz="1050" b="0" u="none" strike="noStrike" baseline="0" dirty="0">
              <a:latin typeface="Times New Roman" panose="02020603050405020304" pitchFamily="18" charset="0"/>
            </a:endParaRPr>
          </a:p>
          <a:p>
            <a:pPr algn="just"/>
            <a:r>
              <a:rPr lang="it-IT" sz="2000" b="0" u="none" strike="noStrike" baseline="0" dirty="0">
                <a:latin typeface="Times New Roman" panose="02020603050405020304" pitchFamily="18" charset="0"/>
              </a:rPr>
              <a:t>(</a:t>
            </a:r>
            <a:r>
              <a:rPr lang="it-IT" sz="2000" b="0" i="0" u="none" strike="noStrike" baseline="0" dirty="0">
                <a:latin typeface="Times New Roman" panose="02020603050405020304" pitchFamily="18" charset="0"/>
              </a:rPr>
              <a:t>TAR Campania, Napoli, VIII, 2376/2020; T.A.R. Lazio, Roma, I, 10721/2019; Cons. Stato, V, 4140/2017; 3780/2015)</a:t>
            </a:r>
            <a:endParaRPr lang="it-IT" sz="2000" dirty="0"/>
          </a:p>
        </p:txBody>
      </p:sp>
      <p:sp>
        <p:nvSpPr>
          <p:cNvPr id="6" name="Segnaposto numero diapositiva 4">
            <a:extLst>
              <a:ext uri="{FF2B5EF4-FFF2-40B4-BE49-F238E27FC236}">
                <a16:creationId xmlns:a16="http://schemas.microsoft.com/office/drawing/2014/main" id="{7ABDFE58-D0D1-0DEC-EC86-906070C77430}"/>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6</a:t>
            </a:fld>
            <a:endParaRPr lang="it-IT" dirty="0">
              <a:solidFill>
                <a:srgbClr val="156013"/>
              </a:solidFill>
            </a:endParaRPr>
          </a:p>
        </p:txBody>
      </p:sp>
    </p:spTree>
    <p:extLst>
      <p:ext uri="{BB962C8B-B14F-4D97-AF65-F5344CB8AC3E}">
        <p14:creationId xmlns:p14="http://schemas.microsoft.com/office/powerpoint/2010/main" val="17995348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D4D333-9B77-FDF9-6C18-9B310D74239E}"/>
              </a:ext>
            </a:extLst>
          </p:cNvPr>
          <p:cNvSpPr>
            <a:spLocks noGrp="1"/>
          </p:cNvSpPr>
          <p:nvPr>
            <p:ph type="title"/>
          </p:nvPr>
        </p:nvSpPr>
        <p:spPr>
          <a:xfrm>
            <a:off x="3719736" y="609600"/>
            <a:ext cx="6262464" cy="155104"/>
          </a:xfrm>
        </p:spPr>
        <p:txBody>
          <a:bodyPr>
            <a:normAutofit fontScale="90000"/>
          </a:bodyPr>
          <a:lstStyle/>
          <a:p>
            <a:r>
              <a:rPr lang="it-IT" dirty="0"/>
              <a:t> </a:t>
            </a:r>
          </a:p>
        </p:txBody>
      </p:sp>
      <p:sp>
        <p:nvSpPr>
          <p:cNvPr id="3" name="Segnaposto contenuto 2">
            <a:extLst>
              <a:ext uri="{FF2B5EF4-FFF2-40B4-BE49-F238E27FC236}">
                <a16:creationId xmlns:a16="http://schemas.microsoft.com/office/drawing/2014/main" id="{4108FAF2-27EB-AF5E-A495-94632BAC1B16}"/>
              </a:ext>
            </a:extLst>
          </p:cNvPr>
          <p:cNvSpPr>
            <a:spLocks noGrp="1"/>
          </p:cNvSpPr>
          <p:nvPr>
            <p:ph idx="1"/>
          </p:nvPr>
        </p:nvSpPr>
        <p:spPr>
          <a:xfrm>
            <a:off x="617394" y="944258"/>
            <a:ext cx="10375272" cy="2774880"/>
          </a:xfrm>
        </p:spPr>
        <p:txBody>
          <a:bodyPr/>
          <a:lstStyle/>
          <a:p>
            <a:pPr algn="just"/>
            <a:r>
              <a:rPr lang="it-IT" sz="1700" dirty="0">
                <a:solidFill>
                  <a:srgbClr val="0000CC"/>
                </a:solidFill>
                <a:latin typeface="Book Antiqua" panose="02040602050305030304" pitchFamily="18" charset="0"/>
              </a:rPr>
              <a:t>Strumento di origine Comunitaria con cui si determina un impedimento temporaneo alla stipula del contratto conseguente all’ aggiudicazione definitiva.</a:t>
            </a:r>
          </a:p>
          <a:p>
            <a:pPr algn="just"/>
            <a:r>
              <a:rPr lang="it-IT" sz="1700" dirty="0">
                <a:solidFill>
                  <a:srgbClr val="0000CC"/>
                </a:solidFill>
                <a:latin typeface="Book Antiqua" panose="02040602050305030304" pitchFamily="18" charset="0"/>
              </a:rPr>
              <a:t>Serve a garantire la piena tutela giurisdizionale degli operatori economici coinvolti nella gara, onde evitare che le loro ragioni possano essere frustrate dalla stipula del contratto di appalto conseguente all’aggiudicazione ritenuta viziata.</a:t>
            </a:r>
          </a:p>
          <a:p>
            <a:pPr algn="just"/>
            <a:r>
              <a:rPr lang="it-IT" sz="1700" dirty="0">
                <a:solidFill>
                  <a:srgbClr val="0000CC"/>
                </a:solidFill>
                <a:latin typeface="Book Antiqua" panose="02040602050305030304" pitchFamily="18" charset="0"/>
              </a:rPr>
              <a:t>Lungi dal rappresentare un mero strumento di appesantimento del procedimento selettivo delle offerte, garantisce l’effettività della tutela in forma specifica normativamente riconosciuta al concorrente pretermesso.</a:t>
            </a:r>
          </a:p>
          <a:p>
            <a:pPr marL="0" indent="0" algn="ctr">
              <a:buNone/>
            </a:pPr>
            <a:r>
              <a:rPr lang="it-IT" sz="1600" dirty="0">
                <a:solidFill>
                  <a:srgbClr val="C00000"/>
                </a:solidFill>
                <a:latin typeface="Book Antiqua" panose="02040602050305030304" pitchFamily="18" charset="0"/>
              </a:rPr>
              <a:t>La Direttiva ricorsi prevede due diverse tipologie</a:t>
            </a:r>
          </a:p>
          <a:p>
            <a:endParaRPr lang="it-IT" dirty="0">
              <a:latin typeface="Book Antiqua" panose="02040602050305030304" pitchFamily="18" charset="0"/>
            </a:endParaRPr>
          </a:p>
        </p:txBody>
      </p:sp>
      <p:sp>
        <p:nvSpPr>
          <p:cNvPr id="4" name="Segnaposto numero diapositiva 3">
            <a:extLst>
              <a:ext uri="{FF2B5EF4-FFF2-40B4-BE49-F238E27FC236}">
                <a16:creationId xmlns:a16="http://schemas.microsoft.com/office/drawing/2014/main" id="{C9B1E4ED-7F47-94F6-702A-C7DA43B2C3D7}"/>
              </a:ext>
            </a:extLst>
          </p:cNvPr>
          <p:cNvSpPr>
            <a:spLocks noGrp="1"/>
          </p:cNvSpPr>
          <p:nvPr>
            <p:ph type="sldNum" sz="quarter" idx="12"/>
          </p:nvPr>
        </p:nvSpPr>
        <p:spPr>
          <a:xfrm>
            <a:off x="8737917" y="6388637"/>
            <a:ext cx="1905000" cy="457200"/>
          </a:xfrm>
        </p:spPr>
        <p:txBody>
          <a:bodyPr/>
          <a:lstStyle/>
          <a:p>
            <a:fld id="{956CD57B-6066-4659-A9FA-42C20EBBF5BF}" type="slidenum">
              <a:rPr lang="it-IT" smtClean="0"/>
              <a:pPr/>
              <a:t>60</a:t>
            </a:fld>
            <a:endParaRPr lang="it-IT" dirty="0"/>
          </a:p>
        </p:txBody>
      </p:sp>
      <p:sp>
        <p:nvSpPr>
          <p:cNvPr id="8" name="CasellaDiTesto 7">
            <a:extLst>
              <a:ext uri="{FF2B5EF4-FFF2-40B4-BE49-F238E27FC236}">
                <a16:creationId xmlns:a16="http://schemas.microsoft.com/office/drawing/2014/main" id="{7CFEE7C5-E339-BB2A-5440-E2B0DDC4BFA3}"/>
              </a:ext>
            </a:extLst>
          </p:cNvPr>
          <p:cNvSpPr txBox="1"/>
          <p:nvPr/>
        </p:nvSpPr>
        <p:spPr>
          <a:xfrm>
            <a:off x="4652902" y="147935"/>
            <a:ext cx="2304256" cy="461665"/>
          </a:xfrm>
          <a:prstGeom prst="rect">
            <a:avLst/>
          </a:prstGeom>
          <a:noFill/>
        </p:spPr>
        <p:txBody>
          <a:bodyPr wrap="square">
            <a:spAutoFit/>
          </a:bodyPr>
          <a:lstStyle/>
          <a:p>
            <a:r>
              <a:rPr lang="it-IT" sz="2400" kern="0" dirty="0">
                <a:ln>
                  <a:solidFill>
                    <a:srgbClr val="000099"/>
                  </a:solidFill>
                </a:ln>
                <a:solidFill>
                  <a:srgbClr val="D60093"/>
                </a:solidFill>
                <a:latin typeface="Cooper Black" panose="0208090404030B020404" pitchFamily="18" charset="0"/>
              </a:rPr>
              <a:t>Lo stand </a:t>
            </a:r>
            <a:r>
              <a:rPr lang="it-IT" sz="2400" kern="0" dirty="0" err="1">
                <a:ln>
                  <a:solidFill>
                    <a:srgbClr val="000099"/>
                  </a:solidFill>
                </a:ln>
                <a:solidFill>
                  <a:srgbClr val="D60093"/>
                </a:solidFill>
                <a:latin typeface="Cooper Black" panose="0208090404030B020404" pitchFamily="18" charset="0"/>
              </a:rPr>
              <a:t>still</a:t>
            </a:r>
            <a:r>
              <a:rPr lang="it-IT" sz="2400" kern="0" dirty="0">
                <a:ln>
                  <a:solidFill>
                    <a:srgbClr val="000099"/>
                  </a:solidFill>
                </a:ln>
                <a:solidFill>
                  <a:srgbClr val="D60093"/>
                </a:solidFill>
                <a:latin typeface="Cooper Black" panose="0208090404030B020404" pitchFamily="18" charset="0"/>
              </a:rPr>
              <a:t> </a:t>
            </a:r>
            <a:endParaRPr lang="it-IT" dirty="0">
              <a:solidFill>
                <a:srgbClr val="D60093"/>
              </a:solidFill>
            </a:endParaRPr>
          </a:p>
        </p:txBody>
      </p:sp>
      <p:sp>
        <p:nvSpPr>
          <p:cNvPr id="9" name="Rettangolo 8">
            <a:extLst>
              <a:ext uri="{FF2B5EF4-FFF2-40B4-BE49-F238E27FC236}">
                <a16:creationId xmlns:a16="http://schemas.microsoft.com/office/drawing/2014/main" id="{3E2EECF0-6785-2FF2-7AF9-53B4628BF98D}"/>
              </a:ext>
            </a:extLst>
          </p:cNvPr>
          <p:cNvSpPr/>
          <p:nvPr/>
        </p:nvSpPr>
        <p:spPr bwMode="auto">
          <a:xfrm>
            <a:off x="1253655" y="3841360"/>
            <a:ext cx="2982227" cy="1868105"/>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it-IT" i="1" dirty="0">
                <a:solidFill>
                  <a:srgbClr val="FF0000"/>
                </a:solidFill>
                <a:latin typeface="Book Antiqua" panose="02040602050305030304" pitchFamily="18" charset="0"/>
              </a:rPr>
              <a:t>stand </a:t>
            </a:r>
            <a:r>
              <a:rPr lang="it-IT" i="1" dirty="0" err="1">
                <a:solidFill>
                  <a:srgbClr val="FF0000"/>
                </a:solidFill>
                <a:latin typeface="Book Antiqua" panose="02040602050305030304" pitchFamily="18" charset="0"/>
              </a:rPr>
              <a:t>still</a:t>
            </a:r>
            <a:r>
              <a:rPr lang="it-IT" dirty="0">
                <a:solidFill>
                  <a:srgbClr val="FF0000"/>
                </a:solidFill>
                <a:latin typeface="Book Antiqua" panose="02040602050305030304" pitchFamily="18" charset="0"/>
              </a:rPr>
              <a:t> sostanziale</a:t>
            </a:r>
          </a:p>
          <a:p>
            <a:pPr algn="ctr"/>
            <a:r>
              <a:rPr lang="it-IT" dirty="0">
                <a:solidFill>
                  <a:srgbClr val="0000CC"/>
                </a:solidFill>
                <a:latin typeface="Book Antiqua" panose="02040602050305030304" pitchFamily="18" charset="0"/>
              </a:rPr>
              <a:t>(35 gg) </a:t>
            </a:r>
          </a:p>
          <a:p>
            <a:pPr algn="ctr"/>
            <a:endParaRPr lang="it-IT" dirty="0">
              <a:solidFill>
                <a:srgbClr val="0000CC"/>
              </a:solidFill>
              <a:latin typeface="Book Antiqua" panose="02040602050305030304" pitchFamily="18" charset="0"/>
            </a:endParaRPr>
          </a:p>
          <a:p>
            <a:pPr algn="ctr"/>
            <a:r>
              <a:rPr lang="it-IT" dirty="0">
                <a:solidFill>
                  <a:srgbClr val="0000CC"/>
                </a:solidFill>
                <a:latin typeface="Book Antiqua" panose="02040602050305030304" pitchFamily="18" charset="0"/>
              </a:rPr>
              <a:t>Inizia dalla comunicazione </a:t>
            </a:r>
          </a:p>
          <a:p>
            <a:pPr algn="ctr"/>
            <a:r>
              <a:rPr lang="it-IT" dirty="0">
                <a:solidFill>
                  <a:srgbClr val="0000CC"/>
                </a:solidFill>
                <a:latin typeface="Book Antiqua" panose="02040602050305030304" pitchFamily="18" charset="0"/>
              </a:rPr>
              <a:t>dell’aggiudicazione definitiva  </a:t>
            </a:r>
            <a:endParaRPr lang="it-IT" sz="2400" dirty="0">
              <a:solidFill>
                <a:schemeClr val="tx1"/>
              </a:solidFill>
              <a:latin typeface="Arial" charset="0"/>
              <a:ea typeface="ＭＳ Ｐゴシック" pitchFamily="28" charset="-128"/>
            </a:endParaRPr>
          </a:p>
        </p:txBody>
      </p:sp>
      <p:sp>
        <p:nvSpPr>
          <p:cNvPr id="10" name="Rettangolo 9">
            <a:extLst>
              <a:ext uri="{FF2B5EF4-FFF2-40B4-BE49-F238E27FC236}">
                <a16:creationId xmlns:a16="http://schemas.microsoft.com/office/drawing/2014/main" id="{BD2E725F-24E0-10FF-64B1-8029B32D80BA}"/>
              </a:ext>
            </a:extLst>
          </p:cNvPr>
          <p:cNvSpPr/>
          <p:nvPr/>
        </p:nvSpPr>
        <p:spPr bwMode="auto">
          <a:xfrm>
            <a:off x="7500786" y="3719138"/>
            <a:ext cx="4073820" cy="2112549"/>
          </a:xfrm>
          <a:prstGeom prst="rect">
            <a:avLst/>
          </a:prstGeom>
          <a:solidFill>
            <a:schemeClr val="accent1">
              <a:lumMod val="20000"/>
              <a:lumOff val="80000"/>
            </a:schemeClr>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it-IT" i="1" dirty="0">
                <a:solidFill>
                  <a:srgbClr val="0000CC"/>
                </a:solidFill>
                <a:latin typeface="Book Antiqua" panose="02040602050305030304" pitchFamily="18" charset="0"/>
              </a:rPr>
              <a:t>stand </a:t>
            </a:r>
            <a:r>
              <a:rPr lang="it-IT" i="1" dirty="0" err="1">
                <a:solidFill>
                  <a:srgbClr val="0000CC"/>
                </a:solidFill>
                <a:latin typeface="Book Antiqua" panose="02040602050305030304" pitchFamily="18" charset="0"/>
              </a:rPr>
              <a:t>still</a:t>
            </a:r>
            <a:r>
              <a:rPr lang="it-IT" dirty="0">
                <a:solidFill>
                  <a:srgbClr val="0000CC"/>
                </a:solidFill>
                <a:latin typeface="Book Antiqua" panose="02040602050305030304" pitchFamily="18" charset="0"/>
              </a:rPr>
              <a:t> processuale </a:t>
            </a:r>
          </a:p>
          <a:p>
            <a:pPr algn="ctr"/>
            <a:r>
              <a:rPr lang="it-IT" dirty="0">
                <a:solidFill>
                  <a:srgbClr val="0000CC"/>
                </a:solidFill>
                <a:latin typeface="Book Antiqua" panose="02040602050305030304" pitchFamily="18" charset="0"/>
              </a:rPr>
              <a:t>(20gg)</a:t>
            </a:r>
          </a:p>
          <a:p>
            <a:pPr algn="ctr"/>
            <a:endParaRPr lang="it-IT" dirty="0">
              <a:solidFill>
                <a:schemeClr val="accent2">
                  <a:lumMod val="50000"/>
                </a:schemeClr>
              </a:solidFill>
              <a:latin typeface="Book Antiqua" panose="02040602050305030304" pitchFamily="18" charset="0"/>
              <a:ea typeface="ＭＳ Ｐゴシック" pitchFamily="28" charset="-128"/>
            </a:endParaRPr>
          </a:p>
          <a:p>
            <a:pPr algn="ctr"/>
            <a:r>
              <a:rPr lang="it-IT" dirty="0">
                <a:solidFill>
                  <a:schemeClr val="accent2">
                    <a:lumMod val="50000"/>
                  </a:schemeClr>
                </a:solidFill>
                <a:latin typeface="Book Antiqua" panose="02040602050305030304" pitchFamily="18" charset="0"/>
                <a:ea typeface="ＭＳ Ｐゴシック" pitchFamily="28" charset="-128"/>
              </a:rPr>
              <a:t>Avviene automaticamente alla </a:t>
            </a:r>
            <a:r>
              <a:rPr lang="it-IT" dirty="0">
                <a:solidFill>
                  <a:schemeClr val="accent2">
                    <a:lumMod val="50000"/>
                  </a:schemeClr>
                </a:solidFill>
                <a:latin typeface="Book Antiqua" panose="02040602050305030304" pitchFamily="18" charset="0"/>
              </a:rPr>
              <a:t>proposizione del ricorso per attendere la decisione del Giudice</a:t>
            </a:r>
            <a:endParaRPr lang="it-IT" dirty="0">
              <a:solidFill>
                <a:schemeClr val="accent2">
                  <a:lumMod val="50000"/>
                </a:schemeClr>
              </a:solidFill>
              <a:latin typeface="Arial" charset="0"/>
              <a:ea typeface="ＭＳ Ｐゴシック" pitchFamily="28" charset="-128"/>
            </a:endParaRPr>
          </a:p>
        </p:txBody>
      </p:sp>
    </p:spTree>
    <p:extLst>
      <p:ext uri="{BB962C8B-B14F-4D97-AF65-F5344CB8AC3E}">
        <p14:creationId xmlns:p14="http://schemas.microsoft.com/office/powerpoint/2010/main" val="18290548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D08D1E1-DE1B-4D69-945E-F38703E77B8D}"/>
              </a:ext>
            </a:extLst>
          </p:cNvPr>
          <p:cNvSpPr>
            <a:spLocks noGrp="1"/>
          </p:cNvSpPr>
          <p:nvPr>
            <p:ph idx="1"/>
          </p:nvPr>
        </p:nvSpPr>
        <p:spPr>
          <a:xfrm>
            <a:off x="860080" y="1252217"/>
            <a:ext cx="10900372" cy="5038984"/>
          </a:xfrm>
        </p:spPr>
        <p:txBody>
          <a:bodyPr>
            <a:normAutofit/>
          </a:bodyPr>
          <a:lstStyle/>
          <a:p>
            <a:pPr marL="0" indent="0" algn="just">
              <a:lnSpc>
                <a:spcPct val="150000"/>
              </a:lnSpc>
              <a:spcBef>
                <a:spcPts val="0"/>
              </a:spcBef>
              <a:buNone/>
            </a:pPr>
            <a:r>
              <a:rPr lang="it-IT" sz="1600" b="1" dirty="0">
                <a:solidFill>
                  <a:srgbClr val="000099"/>
                </a:solidFill>
                <a:latin typeface="Georgia Pro" panose="02040502050405020303" pitchFamily="18" charset="0"/>
              </a:rPr>
              <a:t>Nel caso di proposizione di ricorso giurisdizionale avverso l’aggiudicazione di un appalto di servizi, con contestuale domanda cautelare, non può configurarsi la violazione della disciplina imperativa, di diretta derivazione comunitaria, di cui al D.lgs. 50/2016, preclusiva alla stipula del contratto sino alla conclusione della fase cautelare di primo grado, né, tantomeno, segnatamente, la violazione della clausola di “</a:t>
            </a:r>
            <a:r>
              <a:rPr lang="it-IT" sz="1600" b="1" i="1" dirty="0">
                <a:solidFill>
                  <a:srgbClr val="000099"/>
                </a:solidFill>
                <a:latin typeface="Georgia Pro" panose="02040502050405020303" pitchFamily="18" charset="0"/>
              </a:rPr>
              <a:t>stand </a:t>
            </a:r>
            <a:r>
              <a:rPr lang="it-IT" sz="1600" b="1" i="1" dirty="0" err="1">
                <a:solidFill>
                  <a:srgbClr val="000099"/>
                </a:solidFill>
                <a:latin typeface="Georgia Pro" panose="02040502050405020303" pitchFamily="18" charset="0"/>
              </a:rPr>
              <a:t>still</a:t>
            </a:r>
            <a:r>
              <a:rPr lang="it-IT" sz="1600" b="1" dirty="0">
                <a:solidFill>
                  <a:srgbClr val="000099"/>
                </a:solidFill>
                <a:latin typeface="Georgia Pro" panose="02040502050405020303" pitchFamily="18" charset="0"/>
              </a:rPr>
              <a:t>”, la fattispecie </a:t>
            </a:r>
            <a:r>
              <a:rPr lang="it-IT" sz="1600" b="1" dirty="0">
                <a:solidFill>
                  <a:srgbClr val="000099"/>
                </a:solidFill>
                <a:highlight>
                  <a:srgbClr val="FFFF00"/>
                </a:highlight>
                <a:latin typeface="Georgia Pro" panose="02040502050405020303" pitchFamily="18" charset="0"/>
              </a:rPr>
              <a:t>della esecuzione e consegna anticipata in via di urgenza del servizio.</a:t>
            </a:r>
          </a:p>
          <a:p>
            <a:pPr marL="0" indent="0" algn="just">
              <a:lnSpc>
                <a:spcPct val="150000"/>
              </a:lnSpc>
              <a:spcBef>
                <a:spcPts val="0"/>
              </a:spcBef>
              <a:buNone/>
            </a:pPr>
            <a:r>
              <a:rPr lang="it-IT" sz="1600" b="1" dirty="0">
                <a:solidFill>
                  <a:srgbClr val="000099"/>
                </a:solidFill>
                <a:latin typeface="Georgia Pro" panose="02040502050405020303" pitchFamily="18" charset="0"/>
              </a:rPr>
              <a:t>Infatti, in tema di gara per l’affidamento di un appalto pubblico di servizi, la violazione dell’art. 32, comma 8, del decreto legislativo n. 50 del 2016, presuppone che sia </a:t>
            </a:r>
            <a:r>
              <a:rPr lang="it-IT" sz="1600" b="1" dirty="0">
                <a:solidFill>
                  <a:srgbClr val="000099"/>
                </a:solidFill>
                <a:highlight>
                  <a:srgbClr val="FFFF00"/>
                </a:highlight>
                <a:latin typeface="Georgia Pro" panose="02040502050405020303" pitchFamily="18" charset="0"/>
              </a:rPr>
              <a:t>intervenuta la stipulazione del contratto</a:t>
            </a:r>
            <a:r>
              <a:rPr lang="it-IT" sz="1600" b="1" dirty="0">
                <a:solidFill>
                  <a:srgbClr val="000099"/>
                </a:solidFill>
                <a:latin typeface="Georgia Pro" panose="02040502050405020303" pitchFamily="18" charset="0"/>
              </a:rPr>
              <a:t>, senza la quale non sussiste alcuna violazione della clausola di </a:t>
            </a:r>
            <a:r>
              <a:rPr lang="it-IT" sz="1600" b="1" i="1" dirty="0">
                <a:solidFill>
                  <a:srgbClr val="000099"/>
                </a:solidFill>
                <a:highlight>
                  <a:srgbClr val="FFFF00"/>
                </a:highlight>
                <a:latin typeface="Georgia Pro" panose="02040502050405020303" pitchFamily="18" charset="0"/>
              </a:rPr>
              <a:t>stand </a:t>
            </a:r>
            <a:r>
              <a:rPr lang="it-IT" sz="1600" b="1" i="1" dirty="0" err="1">
                <a:solidFill>
                  <a:srgbClr val="000099"/>
                </a:solidFill>
                <a:highlight>
                  <a:srgbClr val="FFFF00"/>
                </a:highlight>
                <a:latin typeface="Georgia Pro" panose="02040502050405020303" pitchFamily="18" charset="0"/>
              </a:rPr>
              <a:t>still</a:t>
            </a:r>
            <a:r>
              <a:rPr lang="it-IT" sz="1600" b="1" dirty="0">
                <a:solidFill>
                  <a:srgbClr val="000099"/>
                </a:solidFill>
                <a:highlight>
                  <a:srgbClr val="FFFF00"/>
                </a:highlight>
                <a:latin typeface="Georgia Pro" panose="02040502050405020303" pitchFamily="18" charset="0"/>
              </a:rPr>
              <a:t>, non essendo l’esecuzione in via d’urgenza parificabile alla stipulazione del contratto di appalto</a:t>
            </a:r>
            <a:endParaRPr lang="it-IT" b="1" dirty="0">
              <a:solidFill>
                <a:srgbClr val="000099"/>
              </a:solidFill>
              <a:highlight>
                <a:srgbClr val="FFFF00"/>
              </a:highlight>
              <a:latin typeface="Georgia Pro" panose="02040502050405020303" pitchFamily="18" charset="0"/>
            </a:endParaRPr>
          </a:p>
        </p:txBody>
      </p:sp>
      <p:sp>
        <p:nvSpPr>
          <p:cNvPr id="4" name="Segnaposto numero diapositiva 3">
            <a:extLst>
              <a:ext uri="{FF2B5EF4-FFF2-40B4-BE49-F238E27FC236}">
                <a16:creationId xmlns:a16="http://schemas.microsoft.com/office/drawing/2014/main" id="{7B9471B4-372A-41B5-9540-CA37863C79B6}"/>
              </a:ext>
            </a:extLst>
          </p:cNvPr>
          <p:cNvSpPr>
            <a:spLocks noGrp="1"/>
          </p:cNvSpPr>
          <p:nvPr>
            <p:ph type="sldNum" sz="quarter" idx="12"/>
          </p:nvPr>
        </p:nvSpPr>
        <p:spPr>
          <a:xfrm>
            <a:off x="10287000" y="6400800"/>
            <a:ext cx="1905000" cy="457200"/>
          </a:xfrm>
        </p:spPr>
        <p:txBody>
          <a:bodyPr/>
          <a:lstStyle/>
          <a:p>
            <a:fld id="{E721C07E-6ECB-1E4D-B61E-6B0583E84734}" type="slidenum">
              <a:rPr lang="it-IT" smtClean="0"/>
              <a:t>61</a:t>
            </a:fld>
            <a:endParaRPr lang="it-IT" dirty="0"/>
          </a:p>
        </p:txBody>
      </p:sp>
      <p:sp>
        <p:nvSpPr>
          <p:cNvPr id="2" name="Titolo 1">
            <a:extLst>
              <a:ext uri="{FF2B5EF4-FFF2-40B4-BE49-F238E27FC236}">
                <a16:creationId xmlns:a16="http://schemas.microsoft.com/office/drawing/2014/main" id="{9E8A8747-DA98-4947-B567-6697DF046E69}"/>
              </a:ext>
            </a:extLst>
          </p:cNvPr>
          <p:cNvSpPr>
            <a:spLocks noGrp="1"/>
          </p:cNvSpPr>
          <p:nvPr>
            <p:ph type="title"/>
          </p:nvPr>
        </p:nvSpPr>
        <p:spPr>
          <a:xfrm>
            <a:off x="2209800" y="524388"/>
            <a:ext cx="7772400" cy="1143000"/>
          </a:xfrm>
        </p:spPr>
        <p:txBody>
          <a:bodyPr/>
          <a:lstStyle/>
          <a:p>
            <a:r>
              <a:rPr lang="it-IT" dirty="0"/>
              <a:t> </a:t>
            </a:r>
          </a:p>
        </p:txBody>
      </p:sp>
      <p:sp>
        <p:nvSpPr>
          <p:cNvPr id="10" name="Titolo 6">
            <a:extLst>
              <a:ext uri="{FF2B5EF4-FFF2-40B4-BE49-F238E27FC236}">
                <a16:creationId xmlns:a16="http://schemas.microsoft.com/office/drawing/2014/main" id="{C0F5EB99-2747-4CCE-A29A-E035A022FEFD}"/>
              </a:ext>
            </a:extLst>
          </p:cNvPr>
          <p:cNvSpPr txBox="1">
            <a:spLocks/>
          </p:cNvSpPr>
          <p:nvPr/>
        </p:nvSpPr>
        <p:spPr bwMode="auto">
          <a:xfrm>
            <a:off x="2095500" y="135897"/>
            <a:ext cx="7886700" cy="420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28" charset="-128"/>
              </a:defRPr>
            </a:lvl2pPr>
            <a:lvl3pPr algn="ctr" rtl="0" fontAlgn="base">
              <a:spcBef>
                <a:spcPct val="0"/>
              </a:spcBef>
              <a:spcAft>
                <a:spcPct val="0"/>
              </a:spcAft>
              <a:defRPr sz="4400">
                <a:solidFill>
                  <a:schemeClr val="tx2"/>
                </a:solidFill>
                <a:latin typeface="Arial" charset="0"/>
                <a:ea typeface="ＭＳ Ｐゴシック" pitchFamily="28" charset="-128"/>
              </a:defRPr>
            </a:lvl3pPr>
            <a:lvl4pPr algn="ctr" rtl="0" fontAlgn="base">
              <a:spcBef>
                <a:spcPct val="0"/>
              </a:spcBef>
              <a:spcAft>
                <a:spcPct val="0"/>
              </a:spcAft>
              <a:defRPr sz="4400">
                <a:solidFill>
                  <a:schemeClr val="tx2"/>
                </a:solidFill>
                <a:latin typeface="Arial" charset="0"/>
                <a:ea typeface="ＭＳ Ｐゴシック" pitchFamily="28" charset="-128"/>
              </a:defRPr>
            </a:lvl4pPr>
            <a:lvl5pPr algn="ctr" rtl="0" fontAlgn="base">
              <a:spcBef>
                <a:spcPct val="0"/>
              </a:spcBef>
              <a:spcAft>
                <a:spcPct val="0"/>
              </a:spcAft>
              <a:defRPr sz="4400">
                <a:solidFill>
                  <a:schemeClr val="tx2"/>
                </a:solidFill>
                <a:latin typeface="Arial" charset="0"/>
                <a:ea typeface="ＭＳ Ｐゴシック" pitchFamily="28" charset="-128"/>
              </a:defRPr>
            </a:lvl5pPr>
            <a:lvl6pPr marL="457200" algn="ctr" rtl="0" fontAlgn="base">
              <a:spcBef>
                <a:spcPct val="0"/>
              </a:spcBef>
              <a:spcAft>
                <a:spcPct val="0"/>
              </a:spcAft>
              <a:defRPr sz="4400">
                <a:solidFill>
                  <a:schemeClr val="tx2"/>
                </a:solidFill>
                <a:latin typeface="Arial" charset="0"/>
                <a:ea typeface="ＭＳ Ｐゴシック" pitchFamily="28" charset="-128"/>
              </a:defRPr>
            </a:lvl6pPr>
            <a:lvl7pPr marL="914400" algn="ctr" rtl="0" fontAlgn="base">
              <a:spcBef>
                <a:spcPct val="0"/>
              </a:spcBef>
              <a:spcAft>
                <a:spcPct val="0"/>
              </a:spcAft>
              <a:defRPr sz="4400">
                <a:solidFill>
                  <a:schemeClr val="tx2"/>
                </a:solidFill>
                <a:latin typeface="Arial" charset="0"/>
                <a:ea typeface="ＭＳ Ｐゴシック" pitchFamily="28" charset="-128"/>
              </a:defRPr>
            </a:lvl7pPr>
            <a:lvl8pPr marL="1371600" algn="ctr" rtl="0" fontAlgn="base">
              <a:spcBef>
                <a:spcPct val="0"/>
              </a:spcBef>
              <a:spcAft>
                <a:spcPct val="0"/>
              </a:spcAft>
              <a:defRPr sz="4400">
                <a:solidFill>
                  <a:schemeClr val="tx2"/>
                </a:solidFill>
                <a:latin typeface="Arial" charset="0"/>
                <a:ea typeface="ＭＳ Ｐゴシック" pitchFamily="28" charset="-128"/>
              </a:defRPr>
            </a:lvl8pPr>
            <a:lvl9pPr marL="1828800" algn="ctr" rtl="0" fontAlgn="base">
              <a:spcBef>
                <a:spcPct val="0"/>
              </a:spcBef>
              <a:spcAft>
                <a:spcPct val="0"/>
              </a:spcAft>
              <a:defRPr sz="4400">
                <a:solidFill>
                  <a:schemeClr val="tx2"/>
                </a:solidFill>
                <a:latin typeface="Arial" charset="0"/>
                <a:ea typeface="ＭＳ Ｐゴシック" pitchFamily="28" charset="-128"/>
              </a:defRPr>
            </a:lvl9pPr>
          </a:lstStyle>
          <a:p>
            <a:pPr eaLnBrk="1" hangingPunct="1"/>
            <a:r>
              <a:rPr lang="it-IT" sz="2133" kern="0" dirty="0">
                <a:ln>
                  <a:solidFill>
                    <a:srgbClr val="000099"/>
                  </a:solidFill>
                </a:ln>
                <a:solidFill>
                  <a:srgbClr val="D60093"/>
                </a:solidFill>
                <a:latin typeface="Cooper Black" panose="0208090404030B020404" pitchFamily="18" charset="0"/>
              </a:rPr>
              <a:t>Sullo stand </a:t>
            </a:r>
            <a:r>
              <a:rPr lang="it-IT" sz="2133" kern="0" dirty="0" err="1">
                <a:ln>
                  <a:solidFill>
                    <a:srgbClr val="000099"/>
                  </a:solidFill>
                </a:ln>
                <a:solidFill>
                  <a:srgbClr val="D60093"/>
                </a:solidFill>
                <a:latin typeface="Cooper Black" panose="0208090404030B020404" pitchFamily="18" charset="0"/>
              </a:rPr>
              <a:t>still</a:t>
            </a:r>
            <a:r>
              <a:rPr lang="it-IT" sz="2133" kern="0" dirty="0">
                <a:ln>
                  <a:solidFill>
                    <a:srgbClr val="000099"/>
                  </a:solidFill>
                </a:ln>
                <a:solidFill>
                  <a:srgbClr val="D60093"/>
                </a:solidFill>
                <a:latin typeface="Cooper Black" panose="0208090404030B020404" pitchFamily="18" charset="0"/>
              </a:rPr>
              <a:t> sostanziale</a:t>
            </a:r>
          </a:p>
        </p:txBody>
      </p:sp>
      <p:sp>
        <p:nvSpPr>
          <p:cNvPr id="7" name="CasellaDiTesto 6">
            <a:extLst>
              <a:ext uri="{FF2B5EF4-FFF2-40B4-BE49-F238E27FC236}">
                <a16:creationId xmlns:a16="http://schemas.microsoft.com/office/drawing/2014/main" id="{5F9A9E36-F27F-B77A-1F23-0700E8ADE66D}"/>
              </a:ext>
            </a:extLst>
          </p:cNvPr>
          <p:cNvSpPr txBox="1"/>
          <p:nvPr/>
        </p:nvSpPr>
        <p:spPr>
          <a:xfrm>
            <a:off x="8959913" y="5421117"/>
            <a:ext cx="2628523" cy="369332"/>
          </a:xfrm>
          <a:prstGeom prst="rect">
            <a:avLst/>
          </a:prstGeom>
          <a:noFill/>
        </p:spPr>
        <p:txBody>
          <a:bodyPr wrap="square">
            <a:spAutoFit/>
          </a:bodyPr>
          <a:lstStyle/>
          <a:p>
            <a:r>
              <a:rPr lang="it-IT" b="1" dirty="0">
                <a:latin typeface="Book Antiqua" panose="02040602050305030304" pitchFamily="18" charset="0"/>
              </a:rPr>
              <a:t>TAR Campania 78/2022</a:t>
            </a:r>
            <a:endParaRPr lang="it-IT" dirty="0">
              <a:latin typeface="Book Antiqua" panose="02040602050305030304" pitchFamily="18" charset="0"/>
            </a:endParaRPr>
          </a:p>
        </p:txBody>
      </p:sp>
    </p:spTree>
    <p:extLst>
      <p:ext uri="{BB962C8B-B14F-4D97-AF65-F5344CB8AC3E}">
        <p14:creationId xmlns:p14="http://schemas.microsoft.com/office/powerpoint/2010/main" val="5230607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579088" y="1338285"/>
            <a:ext cx="8481504" cy="861774"/>
          </a:xfrm>
          <a:prstGeom prst="rect">
            <a:avLst/>
          </a:prstGeom>
          <a:noFill/>
        </p:spPr>
        <p:txBody>
          <a:bodyPr wrap="square" rtlCol="0">
            <a:spAutoFit/>
          </a:bodyPr>
          <a:lstStyle/>
          <a:p>
            <a:pPr algn="just"/>
            <a:endParaRPr lang="it-IT" dirty="0"/>
          </a:p>
          <a:p>
            <a:pPr algn="ctr"/>
            <a:endParaRPr lang="it-IT" sz="1600" b="1" dirty="0">
              <a:solidFill>
                <a:srgbClr val="057F02"/>
              </a:solidFill>
              <a:latin typeface="+mj-lt"/>
            </a:endParaRPr>
          </a:p>
          <a:p>
            <a:pPr algn="just"/>
            <a:endParaRPr lang="it-IT" sz="1600" b="1" dirty="0">
              <a:solidFill>
                <a:srgbClr val="057F02"/>
              </a:solidFill>
              <a:latin typeface="+mj-lt"/>
            </a:endParaRPr>
          </a:p>
        </p:txBody>
      </p:sp>
      <p:sp>
        <p:nvSpPr>
          <p:cNvPr id="4" name="Titolo 3"/>
          <p:cNvSpPr>
            <a:spLocks noGrp="1"/>
          </p:cNvSpPr>
          <p:nvPr>
            <p:ph type="title"/>
          </p:nvPr>
        </p:nvSpPr>
        <p:spPr>
          <a:xfrm>
            <a:off x="4226735" y="0"/>
            <a:ext cx="2373242" cy="692547"/>
          </a:xfrm>
        </p:spPr>
        <p:txBody>
          <a:bodyPr>
            <a:noAutofit/>
          </a:bodyPr>
          <a:lstStyle/>
          <a:p>
            <a:pPr algn="ctr"/>
            <a:r>
              <a:rPr lang="it-IT" sz="3200" b="1" dirty="0">
                <a:ln>
                  <a:solidFill>
                    <a:sysClr val="windowText" lastClr="000000"/>
                  </a:solidFill>
                </a:ln>
                <a:solidFill>
                  <a:srgbClr val="D60093"/>
                </a:solidFill>
                <a:latin typeface="Cooper Black" panose="0208090404030B020404" pitchFamily="18" charset="0"/>
              </a:rPr>
              <a:t>Eccezioni </a:t>
            </a:r>
            <a:br>
              <a:rPr lang="it-IT" sz="3200" b="1" dirty="0">
                <a:ln>
                  <a:solidFill>
                    <a:sysClr val="windowText" lastClr="000000"/>
                  </a:solidFill>
                </a:ln>
                <a:solidFill>
                  <a:srgbClr val="D60093"/>
                </a:solidFill>
                <a:latin typeface="Cooper Black" panose="0208090404030B020404" pitchFamily="18" charset="0"/>
              </a:rPr>
            </a:br>
            <a:r>
              <a:rPr lang="it-IT" sz="1600" b="1" dirty="0">
                <a:ln>
                  <a:solidFill>
                    <a:sysClr val="windowText" lastClr="000000"/>
                  </a:solidFill>
                </a:ln>
                <a:solidFill>
                  <a:srgbClr val="D60093"/>
                </a:solidFill>
                <a:latin typeface="Cooper Black" panose="0208090404030B020404" pitchFamily="18" charset="0"/>
              </a:rPr>
              <a:t>(ordinarie)</a:t>
            </a:r>
            <a:endParaRPr lang="it-IT" sz="3200" b="1" dirty="0">
              <a:ln>
                <a:solidFill>
                  <a:sysClr val="windowText" lastClr="000000"/>
                </a:solidFill>
              </a:ln>
              <a:solidFill>
                <a:srgbClr val="D60093"/>
              </a:solidFill>
              <a:latin typeface="Cooper Black" panose="0208090404030B020404" pitchFamily="18" charset="0"/>
            </a:endParaRPr>
          </a:p>
        </p:txBody>
      </p:sp>
      <p:sp>
        <p:nvSpPr>
          <p:cNvPr id="5" name="Segnaposto numero diapositiva 4">
            <a:extLst>
              <a:ext uri="{FF2B5EF4-FFF2-40B4-BE49-F238E27FC236}">
                <a16:creationId xmlns:a16="http://schemas.microsoft.com/office/drawing/2014/main" id="{953A67CD-480D-4C42-8AF3-47C1F08022A0}"/>
              </a:ext>
            </a:extLst>
          </p:cNvPr>
          <p:cNvSpPr>
            <a:spLocks noGrp="1"/>
          </p:cNvSpPr>
          <p:nvPr>
            <p:ph type="sldNum" sz="quarter" idx="12"/>
          </p:nvPr>
        </p:nvSpPr>
        <p:spPr>
          <a:xfrm>
            <a:off x="8763000" y="6364586"/>
            <a:ext cx="3429000" cy="481118"/>
          </a:xfrm>
        </p:spPr>
        <p:txBody>
          <a:bodyPr/>
          <a:lstStyle/>
          <a:p>
            <a:fld id="{956CD57B-6066-4659-A9FA-42C20EBBF5BF}" type="slidenum">
              <a:rPr lang="it-IT" smtClean="0">
                <a:solidFill>
                  <a:srgbClr val="156013"/>
                </a:solidFill>
              </a:rPr>
              <a:pPr/>
              <a:t>62</a:t>
            </a:fld>
            <a:endParaRPr lang="it-IT" dirty="0">
              <a:solidFill>
                <a:srgbClr val="156013"/>
              </a:solidFill>
            </a:endParaRPr>
          </a:p>
        </p:txBody>
      </p:sp>
      <p:grpSp>
        <p:nvGrpSpPr>
          <p:cNvPr id="10" name="Gruppo 9">
            <a:extLst>
              <a:ext uri="{FF2B5EF4-FFF2-40B4-BE49-F238E27FC236}">
                <a16:creationId xmlns:a16="http://schemas.microsoft.com/office/drawing/2014/main" id="{9F207C14-8F26-4A26-BAB9-176B29E25592}"/>
              </a:ext>
            </a:extLst>
          </p:cNvPr>
          <p:cNvGrpSpPr/>
          <p:nvPr/>
        </p:nvGrpSpPr>
        <p:grpSpPr>
          <a:xfrm>
            <a:off x="5072193" y="1606911"/>
            <a:ext cx="6094215" cy="1928592"/>
            <a:chOff x="3324540" y="163507"/>
            <a:chExt cx="4986810" cy="1928592"/>
          </a:xfrm>
        </p:grpSpPr>
        <p:sp>
          <p:nvSpPr>
            <p:cNvPr id="20" name="Freccia a destra 19">
              <a:extLst>
                <a:ext uri="{FF2B5EF4-FFF2-40B4-BE49-F238E27FC236}">
                  <a16:creationId xmlns:a16="http://schemas.microsoft.com/office/drawing/2014/main" id="{1A284BD5-87AB-4B19-8857-FCC2F8FCEB86}"/>
                </a:ext>
              </a:extLst>
            </p:cNvPr>
            <p:cNvSpPr/>
            <p:nvPr/>
          </p:nvSpPr>
          <p:spPr>
            <a:xfrm>
              <a:off x="3324540" y="163507"/>
              <a:ext cx="4986810" cy="1928592"/>
            </a:xfrm>
            <a:prstGeom prst="rightArrow">
              <a:avLst>
                <a:gd name="adj1" fmla="val 75000"/>
                <a:gd name="adj2" fmla="val 50000"/>
              </a:avLst>
            </a:prstGeom>
            <a:solidFill>
              <a:sysClr val="window" lastClr="FFFFFF">
                <a:alpha val="90000"/>
              </a:sysClr>
            </a:solidFill>
            <a:ln w="25400" cap="flat" cmpd="sng" algn="ctr">
              <a:solidFill>
                <a:srgbClr val="FF3399">
                  <a:alpha val="90000"/>
                </a:srgbClr>
              </a:solidFill>
              <a:prstDash val="solid"/>
            </a:ln>
            <a:effectLst/>
          </p:spPr>
        </p:sp>
        <p:sp>
          <p:nvSpPr>
            <p:cNvPr id="21" name="Freccia a destra 4">
              <a:extLst>
                <a:ext uri="{FF2B5EF4-FFF2-40B4-BE49-F238E27FC236}">
                  <a16:creationId xmlns:a16="http://schemas.microsoft.com/office/drawing/2014/main" id="{5EC7791A-106E-4B39-AF1C-359020A490EC}"/>
                </a:ext>
              </a:extLst>
            </p:cNvPr>
            <p:cNvSpPr txBox="1"/>
            <p:nvPr/>
          </p:nvSpPr>
          <p:spPr>
            <a:xfrm>
              <a:off x="3324540" y="404581"/>
              <a:ext cx="4263588" cy="1446444"/>
            </a:xfrm>
            <a:prstGeom prst="rect">
              <a:avLst/>
            </a:prstGeom>
            <a:noFill/>
            <a:ln>
              <a:noFill/>
            </a:ln>
            <a:effectLst/>
          </p:spPr>
          <p:txBody>
            <a:bodyPr spcFirstLastPara="0" vert="horz" wrap="square" lIns="9525" tIns="9525" rIns="9525" bIns="9525" numCol="1" spcCol="1270" anchor="t" anchorCtr="0">
              <a:noAutofit/>
            </a:bodyPr>
            <a:lstStyle/>
            <a:p>
              <a:pPr marL="114300" lvl="1" indent="-114300" defTabSz="666750">
                <a:spcBef>
                  <a:spcPct val="0"/>
                </a:spcBef>
                <a:spcAft>
                  <a:spcPct val="15000"/>
                </a:spcAft>
                <a:buFontTx/>
                <a:buChar char="•"/>
                <a:defRPr/>
              </a:pPr>
              <a:r>
                <a:rPr lang="it-IT" dirty="0">
                  <a:solidFill>
                    <a:srgbClr val="0000FF"/>
                  </a:solidFill>
                  <a:effectLst>
                    <a:outerShdw blurRad="38100" dist="38100" dir="2700000" algn="tl">
                      <a:srgbClr val="DDDDDD"/>
                    </a:outerShdw>
                  </a:effectLst>
                  <a:latin typeface="Bookman Old Style" charset="0"/>
                  <a:cs typeface="ＭＳ Ｐゴシック" charset="0"/>
                </a:rPr>
                <a:t>Se c’è </a:t>
              </a:r>
              <a:r>
                <a:rPr lang="it-IT" u="sng" dirty="0">
                  <a:solidFill>
                    <a:srgbClr val="990099"/>
                  </a:solidFill>
                  <a:effectLst>
                    <a:outerShdw blurRad="38100" dist="38100" dir="2700000" algn="tl">
                      <a:srgbClr val="DDDDDD"/>
                    </a:outerShdw>
                  </a:effectLst>
                  <a:latin typeface="Bookman Old Style" charset="0"/>
                  <a:cs typeface="ＭＳ Ｐゴシック" charset="0"/>
                </a:rPr>
                <a:t>una sola offerta</a:t>
              </a:r>
              <a:r>
                <a:rPr lang="it-IT" dirty="0">
                  <a:solidFill>
                    <a:srgbClr val="990099"/>
                  </a:solidFill>
                  <a:effectLst>
                    <a:outerShdw blurRad="38100" dist="38100" dir="2700000" algn="tl">
                      <a:srgbClr val="DDDDDD"/>
                    </a:outerShdw>
                  </a:effectLst>
                  <a:latin typeface="Bookman Old Style" charset="0"/>
                  <a:cs typeface="ＭＳ Ｐゴシック" charset="0"/>
                </a:rPr>
                <a:t> </a:t>
              </a:r>
              <a:r>
                <a:rPr lang="it-IT" dirty="0">
                  <a:solidFill>
                    <a:srgbClr val="0000FF"/>
                  </a:solidFill>
                  <a:effectLst>
                    <a:outerShdw blurRad="38100" dist="38100" dir="2700000" algn="tl">
                      <a:srgbClr val="DDDDDD"/>
                    </a:outerShdw>
                  </a:effectLst>
                  <a:latin typeface="Bookman Old Style" charset="0"/>
                  <a:cs typeface="ＭＳ Ｐゴシック" charset="0"/>
                </a:rPr>
                <a:t>e non ci sono state impugnazioni </a:t>
              </a:r>
              <a:endParaRPr lang="it-IT" dirty="0">
                <a:solidFill>
                  <a:sysClr val="windowText" lastClr="000000">
                    <a:hueOff val="0"/>
                    <a:satOff val="0"/>
                    <a:lumOff val="0"/>
                    <a:alphaOff val="0"/>
                  </a:sysClr>
                </a:solidFill>
                <a:latin typeface="Calibri"/>
              </a:endParaRPr>
            </a:p>
            <a:p>
              <a:pPr marL="114300" lvl="1" indent="-114300" defTabSz="666750">
                <a:spcBef>
                  <a:spcPct val="0"/>
                </a:spcBef>
                <a:spcAft>
                  <a:spcPct val="15000"/>
                </a:spcAft>
                <a:buFontTx/>
                <a:buChar char="•"/>
                <a:defRPr/>
              </a:pPr>
              <a:r>
                <a:rPr lang="it-IT" dirty="0">
                  <a:solidFill>
                    <a:srgbClr val="0000FF"/>
                  </a:solidFill>
                  <a:effectLst>
                    <a:outerShdw blurRad="38100" dist="38100" dir="2700000" algn="tl">
                      <a:srgbClr val="DDDDDD"/>
                    </a:outerShdw>
                  </a:effectLst>
                  <a:latin typeface="Bookman Old Style" charset="0"/>
                  <a:cs typeface="ＭＳ Ｐゴシック" charset="0"/>
                </a:rPr>
                <a:t>Appalto basato su AQ o SDAPA ovvero negli appalti </a:t>
              </a:r>
              <a:r>
                <a:rPr lang="it-IT" b="1" u="sng" dirty="0">
                  <a:solidFill>
                    <a:srgbClr val="0000FF"/>
                  </a:solidFill>
                  <a:effectLst>
                    <a:outerShdw blurRad="38100" dist="38100" dir="2700000" algn="tl">
                      <a:srgbClr val="DDDDDD"/>
                    </a:outerShdw>
                  </a:effectLst>
                  <a:latin typeface="Bookman Old Style" charset="0"/>
                  <a:cs typeface="ＭＳ Ｐゴシック" charset="0"/>
                </a:rPr>
                <a:t>sotto soglia </a:t>
              </a:r>
              <a:r>
                <a:rPr lang="it-IT" dirty="0">
                  <a:solidFill>
                    <a:srgbClr val="0000FF"/>
                  </a:solidFill>
                  <a:effectLst>
                    <a:outerShdw blurRad="38100" dist="38100" dir="2700000" algn="tl">
                      <a:srgbClr val="DDDDDD"/>
                    </a:outerShdw>
                  </a:effectLst>
                  <a:latin typeface="Bookman Old Style" charset="0"/>
                  <a:cs typeface="ＭＳ Ｐゴシック" charset="0"/>
                </a:rPr>
                <a:t>(</a:t>
              </a:r>
              <a:r>
                <a:rPr lang="it-IT" dirty="0" err="1">
                  <a:solidFill>
                    <a:srgbClr val="0000FF"/>
                  </a:solidFill>
                  <a:effectLst>
                    <a:outerShdw blurRad="38100" dist="38100" dir="2700000" algn="tl">
                      <a:srgbClr val="DDDDDD"/>
                    </a:outerShdw>
                  </a:effectLst>
                  <a:latin typeface="Bookman Old Style" charset="0"/>
                  <a:cs typeface="ＭＳ Ｐゴシック" charset="0"/>
                </a:rPr>
                <a:t>MePA</a:t>
              </a:r>
              <a:r>
                <a:rPr lang="it-IT" dirty="0">
                  <a:solidFill>
                    <a:srgbClr val="0000FF"/>
                  </a:solidFill>
                  <a:effectLst>
                    <a:outerShdw blurRad="38100" dist="38100" dir="2700000" algn="tl">
                      <a:srgbClr val="DDDDDD"/>
                    </a:outerShdw>
                  </a:effectLst>
                  <a:latin typeface="Bookman Old Style" charset="0"/>
                  <a:cs typeface="ＭＳ Ｐゴシック" charset="0"/>
                </a:rPr>
                <a:t>)</a:t>
              </a:r>
            </a:p>
          </p:txBody>
        </p:sp>
      </p:grpSp>
      <p:grpSp>
        <p:nvGrpSpPr>
          <p:cNvPr id="11" name="Gruppo 10">
            <a:extLst>
              <a:ext uri="{FF2B5EF4-FFF2-40B4-BE49-F238E27FC236}">
                <a16:creationId xmlns:a16="http://schemas.microsoft.com/office/drawing/2014/main" id="{905AD041-1DDD-449F-B7BD-FF589D5464C4}"/>
              </a:ext>
            </a:extLst>
          </p:cNvPr>
          <p:cNvGrpSpPr/>
          <p:nvPr/>
        </p:nvGrpSpPr>
        <p:grpSpPr>
          <a:xfrm>
            <a:off x="832920" y="1502967"/>
            <a:ext cx="4239276" cy="2129298"/>
            <a:chOff x="0" y="578"/>
            <a:chExt cx="3324540" cy="2254450"/>
          </a:xfrm>
        </p:grpSpPr>
        <p:sp>
          <p:nvSpPr>
            <p:cNvPr id="18" name="Rettangolo con angoli arrotondati 17">
              <a:extLst>
                <a:ext uri="{FF2B5EF4-FFF2-40B4-BE49-F238E27FC236}">
                  <a16:creationId xmlns:a16="http://schemas.microsoft.com/office/drawing/2014/main" id="{41C114AA-FB38-43CA-A3FB-4686F8D4EB24}"/>
                </a:ext>
              </a:extLst>
            </p:cNvPr>
            <p:cNvSpPr/>
            <p:nvPr/>
          </p:nvSpPr>
          <p:spPr>
            <a:xfrm>
              <a:off x="0" y="578"/>
              <a:ext cx="3324540" cy="2254450"/>
            </a:xfrm>
            <a:prstGeom prst="roundRect">
              <a:avLst/>
            </a:prstGeom>
            <a:solidFill>
              <a:srgbClr val="CC0099"/>
            </a:solidFill>
            <a:ln w="25400" cap="flat" cmpd="sng" algn="ctr">
              <a:solidFill>
                <a:sysClr val="window" lastClr="FFFFFF">
                  <a:hueOff val="0"/>
                  <a:satOff val="0"/>
                  <a:lumOff val="0"/>
                  <a:alphaOff val="0"/>
                </a:sysClr>
              </a:solidFill>
              <a:prstDash val="solid"/>
            </a:ln>
            <a:effectLst/>
          </p:spPr>
        </p:sp>
        <p:sp>
          <p:nvSpPr>
            <p:cNvPr id="19" name="CasellaDiTesto 18">
              <a:extLst>
                <a:ext uri="{FF2B5EF4-FFF2-40B4-BE49-F238E27FC236}">
                  <a16:creationId xmlns:a16="http://schemas.microsoft.com/office/drawing/2014/main" id="{C1C53F11-CD03-4D75-B1FC-7712A25D38B6}"/>
                </a:ext>
              </a:extLst>
            </p:cNvPr>
            <p:cNvSpPr txBox="1"/>
            <p:nvPr/>
          </p:nvSpPr>
          <p:spPr>
            <a:xfrm>
              <a:off x="110053" y="110631"/>
              <a:ext cx="3104434" cy="1815980"/>
            </a:xfrm>
            <a:prstGeom prst="rect">
              <a:avLst/>
            </a:prstGeom>
            <a:noFill/>
            <a:ln>
              <a:noFill/>
            </a:ln>
            <a:effectLst/>
          </p:spPr>
          <p:txBody>
            <a:bodyPr spcFirstLastPara="0" vert="horz" wrap="square" lIns="95250" tIns="47625" rIns="95250" bIns="47625" numCol="1" spcCol="1270" anchor="ctr" anchorCtr="0">
              <a:noAutofit/>
            </a:bodyPr>
            <a:lstStyle/>
            <a:p>
              <a:pPr algn="ctr" defTabSz="1111250">
                <a:lnSpc>
                  <a:spcPct val="90000"/>
                </a:lnSpc>
                <a:spcBef>
                  <a:spcPct val="0"/>
                </a:spcBef>
                <a:spcAft>
                  <a:spcPct val="35000"/>
                </a:spcAft>
                <a:defRPr/>
              </a:pPr>
              <a:r>
                <a:rPr lang="it-IT" sz="3200" dirty="0">
                  <a:solidFill>
                    <a:prstClr val="white"/>
                  </a:solidFill>
                  <a:effectLst>
                    <a:outerShdw blurRad="38100" dist="38100" dir="2700000" algn="tl">
                      <a:srgbClr val="DDDDDD"/>
                    </a:outerShdw>
                  </a:effectLst>
                  <a:latin typeface="Cooper Black" charset="0"/>
                  <a:cs typeface="ＭＳ Ｐゴシック" charset="0"/>
                </a:rPr>
                <a:t>Il termine non si applica</a:t>
              </a:r>
              <a:endParaRPr lang="it-IT" sz="3200" dirty="0">
                <a:solidFill>
                  <a:sysClr val="window" lastClr="FFFFFF"/>
                </a:solidFill>
                <a:latin typeface="Calibri"/>
              </a:endParaRPr>
            </a:p>
          </p:txBody>
        </p:sp>
      </p:grpSp>
      <p:grpSp>
        <p:nvGrpSpPr>
          <p:cNvPr id="12" name="Gruppo 11">
            <a:extLst>
              <a:ext uri="{FF2B5EF4-FFF2-40B4-BE49-F238E27FC236}">
                <a16:creationId xmlns:a16="http://schemas.microsoft.com/office/drawing/2014/main" id="{683CAD63-3BC1-46F1-B265-EEF1AB9C014A}"/>
              </a:ext>
            </a:extLst>
          </p:cNvPr>
          <p:cNvGrpSpPr/>
          <p:nvPr/>
        </p:nvGrpSpPr>
        <p:grpSpPr>
          <a:xfrm>
            <a:off x="5264864" y="3982862"/>
            <a:ext cx="6094215" cy="2254450"/>
            <a:chOff x="3324540" y="2480473"/>
            <a:chExt cx="4986810" cy="2254450"/>
          </a:xfrm>
        </p:grpSpPr>
        <p:sp>
          <p:nvSpPr>
            <p:cNvPr id="16" name="Freccia a destra 15">
              <a:extLst>
                <a:ext uri="{FF2B5EF4-FFF2-40B4-BE49-F238E27FC236}">
                  <a16:creationId xmlns:a16="http://schemas.microsoft.com/office/drawing/2014/main" id="{AA6D365B-5499-411C-850D-398F17381A96}"/>
                </a:ext>
              </a:extLst>
            </p:cNvPr>
            <p:cNvSpPr/>
            <p:nvPr/>
          </p:nvSpPr>
          <p:spPr>
            <a:xfrm>
              <a:off x="3324540" y="2480473"/>
              <a:ext cx="4986810" cy="2254450"/>
            </a:xfrm>
            <a:prstGeom prst="rightArrow">
              <a:avLst>
                <a:gd name="adj1" fmla="val 75000"/>
                <a:gd name="adj2" fmla="val 50000"/>
              </a:avLst>
            </a:prstGeom>
            <a:solidFill>
              <a:srgbClr val="4F81BD">
                <a:alpha val="90000"/>
                <a:tint val="40000"/>
                <a:hueOff val="0"/>
                <a:satOff val="0"/>
                <a:lumOff val="0"/>
                <a:alphaOff val="0"/>
              </a:srgbClr>
            </a:solidFill>
            <a:ln w="25400" cap="flat" cmpd="sng" algn="ctr">
              <a:solidFill>
                <a:srgbClr val="7030A0">
                  <a:alpha val="90000"/>
                </a:srgbClr>
              </a:solidFill>
              <a:prstDash val="solid"/>
            </a:ln>
            <a:effectLst/>
          </p:spPr>
        </p:sp>
        <p:sp>
          <p:nvSpPr>
            <p:cNvPr id="17" name="Freccia a destra 8">
              <a:extLst>
                <a:ext uri="{FF2B5EF4-FFF2-40B4-BE49-F238E27FC236}">
                  <a16:creationId xmlns:a16="http://schemas.microsoft.com/office/drawing/2014/main" id="{5A0E2387-83FC-42E0-8AD1-B485CB1E713F}"/>
                </a:ext>
              </a:extLst>
            </p:cNvPr>
            <p:cNvSpPr txBox="1"/>
            <p:nvPr/>
          </p:nvSpPr>
          <p:spPr>
            <a:xfrm>
              <a:off x="3324540" y="2762279"/>
              <a:ext cx="4141391" cy="1690838"/>
            </a:xfrm>
            <a:prstGeom prst="rect">
              <a:avLst/>
            </a:prstGeom>
            <a:noFill/>
            <a:ln>
              <a:noFill/>
            </a:ln>
            <a:effectLst/>
          </p:spPr>
          <p:txBody>
            <a:bodyPr spcFirstLastPara="0" vert="horz" wrap="square" lIns="9525" tIns="9525" rIns="9525" bIns="9525" numCol="1" spcCol="1270" anchor="t" anchorCtr="0">
              <a:noAutofit/>
            </a:bodyPr>
            <a:lstStyle/>
            <a:p>
              <a:pPr marL="90487" lvl="1" defTabSz="666750">
                <a:spcBef>
                  <a:spcPct val="0"/>
                </a:spcBef>
                <a:spcAft>
                  <a:spcPct val="15000"/>
                </a:spcAft>
                <a:defRPr/>
              </a:pPr>
              <a:r>
                <a:rPr lang="it-IT" sz="1500" dirty="0">
                  <a:solidFill>
                    <a:srgbClr val="7030A0"/>
                  </a:solidFill>
                  <a:latin typeface="Bookman Old Style" panose="02050604050505020204" pitchFamily="18" charset="0"/>
                </a:rPr>
                <a:t>Salvo ipotesi imprevedibili di </a:t>
              </a:r>
            </a:p>
            <a:p>
              <a:pPr marL="90487" lvl="1" defTabSz="666750">
                <a:spcBef>
                  <a:spcPct val="0"/>
                </a:spcBef>
                <a:spcAft>
                  <a:spcPct val="15000"/>
                </a:spcAft>
                <a:defRPr/>
              </a:pPr>
              <a:endParaRPr lang="it-IT" sz="800" dirty="0">
                <a:solidFill>
                  <a:srgbClr val="7030A0"/>
                </a:solidFill>
                <a:latin typeface="Bookman Old Style" panose="02050604050505020204" pitchFamily="18" charset="0"/>
              </a:endParaRPr>
            </a:p>
            <a:p>
              <a:pPr marL="180975" lvl="1" indent="-90488" defTabSz="666750">
                <a:spcBef>
                  <a:spcPct val="0"/>
                </a:spcBef>
                <a:spcAft>
                  <a:spcPct val="15000"/>
                </a:spcAft>
                <a:buFont typeface="Arial" panose="020B0604020202020204" pitchFamily="34" charset="0"/>
                <a:buChar char="•"/>
                <a:defRPr/>
              </a:pPr>
              <a:r>
                <a:rPr lang="it-IT" sz="1400" b="1" dirty="0">
                  <a:solidFill>
                    <a:srgbClr val="CC0099"/>
                  </a:solidFill>
                  <a:latin typeface="Bookman Old Style" panose="02050604050505020204" pitchFamily="18" charset="0"/>
                </a:rPr>
                <a:t>SITUAZIONI DI PERICOLO O GRAVE DANNO INTERESSE PUBBLICO </a:t>
              </a:r>
            </a:p>
            <a:p>
              <a:pPr marL="180975" lvl="1" indent="-90488" defTabSz="666750">
                <a:spcBef>
                  <a:spcPct val="0"/>
                </a:spcBef>
                <a:spcAft>
                  <a:spcPct val="15000"/>
                </a:spcAft>
                <a:buFont typeface="Arial" panose="020B0604020202020204" pitchFamily="34" charset="0"/>
                <a:buChar char="•"/>
                <a:defRPr/>
              </a:pPr>
              <a:endParaRPr lang="it-IT" sz="800" b="1" dirty="0">
                <a:solidFill>
                  <a:srgbClr val="CC0099"/>
                </a:solidFill>
                <a:latin typeface="Bookman Old Style" panose="02050604050505020204" pitchFamily="18" charset="0"/>
              </a:endParaRPr>
            </a:p>
            <a:p>
              <a:pPr marL="180975" lvl="1" indent="-90488" defTabSz="666750">
                <a:spcBef>
                  <a:spcPct val="0"/>
                </a:spcBef>
                <a:spcAft>
                  <a:spcPct val="15000"/>
                </a:spcAft>
                <a:buFont typeface="Arial" panose="020B0604020202020204" pitchFamily="34" charset="0"/>
                <a:buChar char="•"/>
                <a:defRPr/>
              </a:pPr>
              <a:r>
                <a:rPr lang="it-IT" sz="1400" b="1" dirty="0">
                  <a:solidFill>
                    <a:srgbClr val="CC0099"/>
                  </a:solidFill>
                  <a:latin typeface="Bookman Old Style" panose="02050604050505020204" pitchFamily="18" charset="0"/>
                </a:rPr>
                <a:t>SALUTE PUBBLICA O IGIENE </a:t>
              </a:r>
            </a:p>
            <a:p>
              <a:pPr marL="180975" lvl="1" indent="-90488" defTabSz="666750">
                <a:spcBef>
                  <a:spcPct val="0"/>
                </a:spcBef>
                <a:spcAft>
                  <a:spcPct val="15000"/>
                </a:spcAft>
                <a:buFont typeface="Arial" panose="020B0604020202020204" pitchFamily="34" charset="0"/>
                <a:buChar char="•"/>
                <a:defRPr/>
              </a:pPr>
              <a:endParaRPr lang="it-IT" sz="800" b="1" dirty="0">
                <a:solidFill>
                  <a:srgbClr val="CC0099"/>
                </a:solidFill>
                <a:latin typeface="Bookman Old Style" panose="02050604050505020204" pitchFamily="18" charset="0"/>
              </a:endParaRPr>
            </a:p>
            <a:p>
              <a:pPr marL="180975" lvl="1" indent="-90488" defTabSz="666750">
                <a:spcBef>
                  <a:spcPct val="0"/>
                </a:spcBef>
                <a:spcAft>
                  <a:spcPct val="15000"/>
                </a:spcAft>
                <a:buFont typeface="Arial" panose="020B0604020202020204" pitchFamily="34" charset="0"/>
                <a:buChar char="•"/>
                <a:defRPr/>
              </a:pPr>
              <a:r>
                <a:rPr lang="it-IT" sz="1400" b="1" dirty="0">
                  <a:solidFill>
                    <a:srgbClr val="CC0099"/>
                  </a:solidFill>
                  <a:latin typeface="Bookman Old Style" panose="02050604050505020204" pitchFamily="18" charset="0"/>
                </a:rPr>
                <a:t>PERDITA FINAZIAMENTI</a:t>
              </a:r>
              <a:endParaRPr lang="it-IT" sz="1400" dirty="0">
                <a:solidFill>
                  <a:srgbClr val="7030A0"/>
                </a:solidFill>
                <a:latin typeface="Bookman Old Style" panose="02050604050505020204" pitchFamily="18" charset="0"/>
              </a:endParaRPr>
            </a:p>
          </p:txBody>
        </p:sp>
      </p:grpSp>
      <p:grpSp>
        <p:nvGrpSpPr>
          <p:cNvPr id="13" name="Gruppo 12">
            <a:extLst>
              <a:ext uri="{FF2B5EF4-FFF2-40B4-BE49-F238E27FC236}">
                <a16:creationId xmlns:a16="http://schemas.microsoft.com/office/drawing/2014/main" id="{65869CAE-BA1B-48D1-AB4E-216D4C8DD3EA}"/>
              </a:ext>
            </a:extLst>
          </p:cNvPr>
          <p:cNvGrpSpPr/>
          <p:nvPr/>
        </p:nvGrpSpPr>
        <p:grpSpPr>
          <a:xfrm>
            <a:off x="832920" y="3982862"/>
            <a:ext cx="4431945" cy="2254450"/>
            <a:chOff x="0" y="2480473"/>
            <a:chExt cx="3324540" cy="2254450"/>
          </a:xfrm>
        </p:grpSpPr>
        <p:sp>
          <p:nvSpPr>
            <p:cNvPr id="14" name="Rettangolo con angoli arrotondati 13">
              <a:extLst>
                <a:ext uri="{FF2B5EF4-FFF2-40B4-BE49-F238E27FC236}">
                  <a16:creationId xmlns:a16="http://schemas.microsoft.com/office/drawing/2014/main" id="{A39B40C6-D242-430A-BA2E-8CB047C324B4}"/>
                </a:ext>
              </a:extLst>
            </p:cNvPr>
            <p:cNvSpPr/>
            <p:nvPr/>
          </p:nvSpPr>
          <p:spPr>
            <a:xfrm>
              <a:off x="0" y="2480473"/>
              <a:ext cx="3324540" cy="2254450"/>
            </a:xfrm>
            <a:prstGeom prst="roundRect">
              <a:avLst/>
            </a:prstGeom>
            <a:solidFill>
              <a:srgbClr val="7030A0"/>
            </a:solidFill>
            <a:ln w="25400" cap="flat" cmpd="sng" algn="ctr">
              <a:solidFill>
                <a:sysClr val="window" lastClr="FFFFFF">
                  <a:hueOff val="0"/>
                  <a:satOff val="0"/>
                  <a:lumOff val="0"/>
                  <a:alphaOff val="0"/>
                </a:sysClr>
              </a:solidFill>
              <a:prstDash val="solid"/>
            </a:ln>
            <a:effectLst/>
          </p:spPr>
        </p:sp>
        <p:sp>
          <p:nvSpPr>
            <p:cNvPr id="15" name="CasellaDiTesto 14">
              <a:extLst>
                <a:ext uri="{FF2B5EF4-FFF2-40B4-BE49-F238E27FC236}">
                  <a16:creationId xmlns:a16="http://schemas.microsoft.com/office/drawing/2014/main" id="{D8E213F1-EAD9-4263-9186-132932084973}"/>
                </a:ext>
              </a:extLst>
            </p:cNvPr>
            <p:cNvSpPr txBox="1"/>
            <p:nvPr/>
          </p:nvSpPr>
          <p:spPr>
            <a:xfrm>
              <a:off x="110053" y="2590526"/>
              <a:ext cx="3104434" cy="2034344"/>
            </a:xfrm>
            <a:prstGeom prst="rect">
              <a:avLst/>
            </a:prstGeom>
            <a:noFill/>
            <a:ln>
              <a:noFill/>
            </a:ln>
            <a:effectLst/>
          </p:spPr>
          <p:txBody>
            <a:bodyPr spcFirstLastPara="0" vert="horz" wrap="square" lIns="95250" tIns="47625" rIns="95250" bIns="47625" numCol="1" spcCol="1270" anchor="ctr" anchorCtr="0">
              <a:noAutofit/>
            </a:bodyPr>
            <a:lstStyle/>
            <a:p>
              <a:pPr algn="ctr" defTabSz="1111250">
                <a:lnSpc>
                  <a:spcPct val="90000"/>
                </a:lnSpc>
                <a:spcBef>
                  <a:spcPct val="0"/>
                </a:spcBef>
                <a:spcAft>
                  <a:spcPct val="35000"/>
                </a:spcAft>
                <a:defRPr/>
              </a:pPr>
              <a:r>
                <a:rPr lang="it-IT" sz="2500" b="1" dirty="0">
                  <a:solidFill>
                    <a:srgbClr val="FFFF00"/>
                  </a:solidFill>
                  <a:latin typeface="Cooper Black" panose="0208090404030B020404" pitchFamily="18" charset="0"/>
                </a:rPr>
                <a:t>L'esecuzione di urgenza</a:t>
              </a:r>
            </a:p>
            <a:p>
              <a:pPr algn="ctr" defTabSz="1111250">
                <a:lnSpc>
                  <a:spcPct val="90000"/>
                </a:lnSpc>
                <a:spcBef>
                  <a:spcPct val="0"/>
                </a:spcBef>
                <a:spcAft>
                  <a:spcPct val="35000"/>
                </a:spcAft>
                <a:defRPr/>
              </a:pPr>
              <a:r>
                <a:rPr lang="it-IT" sz="2500" b="1" dirty="0">
                  <a:solidFill>
                    <a:srgbClr val="FFFF00"/>
                  </a:solidFill>
                  <a:effectLst>
                    <a:outerShdw blurRad="38100" dist="38100" dir="2700000" algn="tl">
                      <a:srgbClr val="000000">
                        <a:alpha val="43137"/>
                      </a:srgbClr>
                    </a:outerShdw>
                  </a:effectLst>
                  <a:latin typeface="Cooper Black" panose="0208090404030B020404" pitchFamily="18" charset="0"/>
                </a:rPr>
                <a:t>non è consentita durante il termine dilatorio</a:t>
              </a:r>
              <a:endParaRPr lang="it-IT" sz="2500" dirty="0">
                <a:solidFill>
                  <a:srgbClr val="FFFF00"/>
                </a:solidFill>
                <a:latin typeface="Cooper Black" panose="0208090404030B020404" pitchFamily="18" charset="0"/>
              </a:endParaRPr>
            </a:p>
          </p:txBody>
        </p:sp>
      </p:grpSp>
    </p:spTree>
    <p:extLst>
      <p:ext uri="{BB962C8B-B14F-4D97-AF65-F5344CB8AC3E}">
        <p14:creationId xmlns:p14="http://schemas.microsoft.com/office/powerpoint/2010/main" val="26184828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38676" y="1949285"/>
            <a:ext cx="6604410" cy="1015663"/>
          </a:xfrm>
          <a:prstGeom prst="rect">
            <a:avLst/>
          </a:prstGeom>
          <a:noFill/>
        </p:spPr>
        <p:txBody>
          <a:bodyPr wrap="square" rtlCol="0">
            <a:spAutoFit/>
          </a:bodyPr>
          <a:lstStyle/>
          <a:p>
            <a:pPr algn="ctr"/>
            <a:r>
              <a:rPr lang="it-IT" b="1" u="sng" dirty="0">
                <a:solidFill>
                  <a:srgbClr val="0000CC"/>
                </a:solidFill>
                <a:latin typeface="Georgia" panose="02040502050405020303" pitchFamily="18" charset="0"/>
                <a:ea typeface="Calibri" panose="020F0502020204030204" pitchFamily="34" charset="0"/>
                <a:cs typeface="Times New Roman" panose="02020603050405020304" pitchFamily="18" charset="0"/>
              </a:rPr>
              <a:t>è sempre autorizzata </a:t>
            </a:r>
            <a:r>
              <a:rPr lang="it-IT" dirty="0">
                <a:solidFill>
                  <a:srgbClr val="0000CC"/>
                </a:solidFill>
                <a:latin typeface="Georgia" panose="02040502050405020303" pitchFamily="18" charset="0"/>
                <a:ea typeface="Calibri" panose="020F0502020204030204" pitchFamily="34" charset="0"/>
                <a:cs typeface="Times New Roman" panose="02020603050405020304" pitchFamily="18" charset="0"/>
              </a:rPr>
              <a:t>la consegna dell’appalto </a:t>
            </a:r>
            <a:r>
              <a:rPr lang="it-IT" b="1" u="sng" dirty="0">
                <a:solidFill>
                  <a:srgbClr val="0000CC"/>
                </a:solidFill>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in via di urgenza</a:t>
            </a:r>
            <a:r>
              <a:rPr lang="it-IT" b="1" u="sng" dirty="0">
                <a:solidFill>
                  <a:srgbClr val="0000CC"/>
                </a:solidFill>
                <a:latin typeface="Georgia" panose="02040502050405020303" pitchFamily="18" charset="0"/>
                <a:ea typeface="Calibri" panose="020F0502020204030204" pitchFamily="34" charset="0"/>
                <a:cs typeface="Times New Roman" panose="02020603050405020304" pitchFamily="18" charset="0"/>
              </a:rPr>
              <a:t> </a:t>
            </a:r>
            <a:r>
              <a:rPr lang="it-IT" dirty="0">
                <a:solidFill>
                  <a:srgbClr val="0000CC"/>
                </a:solidFill>
                <a:latin typeface="Georgia" panose="02040502050405020303" pitchFamily="18" charset="0"/>
                <a:ea typeface="Calibri" panose="020F0502020204030204" pitchFamily="34" charset="0"/>
                <a:cs typeface="Times New Roman" panose="02020603050405020304" pitchFamily="18" charset="0"/>
              </a:rPr>
              <a:t>nelle more della verifica dei requisiti</a:t>
            </a:r>
            <a:endParaRPr lang="it-IT" dirty="0"/>
          </a:p>
          <a:p>
            <a:pPr algn="ctr"/>
            <a:endParaRPr lang="it-IT" sz="1200" b="1" dirty="0">
              <a:solidFill>
                <a:srgbClr val="057F02"/>
              </a:solidFill>
              <a:latin typeface="+mj-lt"/>
            </a:endParaRPr>
          </a:p>
          <a:p>
            <a:pPr algn="ctr"/>
            <a:endParaRPr lang="it-IT" sz="1200" b="1" dirty="0">
              <a:solidFill>
                <a:srgbClr val="057F02"/>
              </a:solidFill>
              <a:latin typeface="+mj-lt"/>
            </a:endParaRPr>
          </a:p>
        </p:txBody>
      </p:sp>
      <p:sp>
        <p:nvSpPr>
          <p:cNvPr id="4" name="Titolo 3"/>
          <p:cNvSpPr>
            <a:spLocks noGrp="1"/>
          </p:cNvSpPr>
          <p:nvPr>
            <p:ph type="title"/>
          </p:nvPr>
        </p:nvSpPr>
        <p:spPr>
          <a:xfrm>
            <a:off x="2135436" y="1415433"/>
            <a:ext cx="7560840" cy="360040"/>
          </a:xfrm>
        </p:spPr>
        <p:txBody>
          <a:bodyPr>
            <a:normAutofit fontScale="90000"/>
          </a:bodyPr>
          <a:lstStyle/>
          <a:p>
            <a:pPr algn="ctr"/>
            <a:r>
              <a:rPr lang="it-IT" sz="2800" dirty="0">
                <a:ln>
                  <a:solidFill>
                    <a:sysClr val="windowText" lastClr="000000"/>
                  </a:solidFill>
                </a:ln>
                <a:solidFill>
                  <a:srgbClr val="D60093"/>
                </a:solidFill>
                <a:latin typeface="Cooper Black" panose="0208090404030B020404" pitchFamily="18" charset="0"/>
              </a:rPr>
              <a:t>Ricordiamoci che col «Semplificazioni»</a:t>
            </a:r>
            <a:br>
              <a:rPr lang="it-IT" sz="2800" dirty="0">
                <a:ln>
                  <a:solidFill>
                    <a:sysClr val="windowText" lastClr="000000"/>
                  </a:solidFill>
                </a:ln>
                <a:solidFill>
                  <a:srgbClr val="D60093"/>
                </a:solidFill>
                <a:latin typeface="Cooper Black" panose="0208090404030B020404" pitchFamily="18" charset="0"/>
              </a:rPr>
            </a:br>
            <a:r>
              <a:rPr lang="it-IT" sz="2800" dirty="0">
                <a:ln>
                  <a:solidFill>
                    <a:sysClr val="windowText" lastClr="000000"/>
                  </a:solidFill>
                </a:ln>
                <a:solidFill>
                  <a:srgbClr val="D60093"/>
                </a:solidFill>
                <a:latin typeface="Cooper Black" panose="0208090404030B020404" pitchFamily="18" charset="0"/>
              </a:rPr>
              <a:t>è stato modificato l’art. 32 </a:t>
            </a:r>
            <a:br>
              <a:rPr lang="it-IT" sz="2800" dirty="0">
                <a:ln>
                  <a:solidFill>
                    <a:sysClr val="windowText" lastClr="000000"/>
                  </a:solidFill>
                </a:ln>
                <a:solidFill>
                  <a:srgbClr val="D60093"/>
                </a:solidFill>
                <a:latin typeface="Cooper Black" panose="0208090404030B020404" pitchFamily="18" charset="0"/>
              </a:rPr>
            </a:br>
            <a:br>
              <a:rPr lang="it-IT" sz="2800" dirty="0">
                <a:ln>
                  <a:solidFill>
                    <a:sysClr val="windowText" lastClr="000000"/>
                  </a:solidFill>
                </a:ln>
                <a:solidFill>
                  <a:srgbClr val="D60093"/>
                </a:solidFill>
                <a:latin typeface="Cooper Black" panose="0208090404030B020404" pitchFamily="18" charset="0"/>
              </a:rPr>
            </a:br>
            <a:endParaRPr lang="it-IT" sz="2800" dirty="0">
              <a:ln>
                <a:solidFill>
                  <a:sysClr val="windowText" lastClr="000000"/>
                </a:solidFill>
              </a:ln>
              <a:solidFill>
                <a:srgbClr val="D60093"/>
              </a:solidFill>
              <a:latin typeface="Cooper Black" panose="0208090404030B020404" pitchFamily="18" charset="0"/>
            </a:endParaRPr>
          </a:p>
        </p:txBody>
      </p:sp>
      <p:sp>
        <p:nvSpPr>
          <p:cNvPr id="5" name="Segnaposto numero diapositiva 4">
            <a:extLst>
              <a:ext uri="{FF2B5EF4-FFF2-40B4-BE49-F238E27FC236}">
                <a16:creationId xmlns:a16="http://schemas.microsoft.com/office/drawing/2014/main" id="{953A67CD-480D-4C42-8AF3-47C1F08022A0}"/>
              </a:ext>
            </a:extLst>
          </p:cNvPr>
          <p:cNvSpPr>
            <a:spLocks noGrp="1"/>
          </p:cNvSpPr>
          <p:nvPr>
            <p:ph type="sldNum" sz="quarter" idx="12"/>
          </p:nvPr>
        </p:nvSpPr>
        <p:spPr>
          <a:xfrm>
            <a:off x="10287000" y="6400800"/>
            <a:ext cx="1905000" cy="457200"/>
          </a:xfrm>
        </p:spPr>
        <p:txBody>
          <a:bodyPr/>
          <a:lstStyle/>
          <a:p>
            <a:fld id="{956CD57B-6066-4659-A9FA-42C20EBBF5BF}" type="slidenum">
              <a:rPr lang="it-IT" smtClean="0">
                <a:solidFill>
                  <a:srgbClr val="156013"/>
                </a:solidFill>
              </a:rPr>
              <a:pPr/>
              <a:t>63</a:t>
            </a:fld>
            <a:endParaRPr lang="it-IT" dirty="0">
              <a:solidFill>
                <a:srgbClr val="156013"/>
              </a:solidFill>
            </a:endParaRPr>
          </a:p>
        </p:txBody>
      </p:sp>
      <p:sp>
        <p:nvSpPr>
          <p:cNvPr id="10" name="Rectangle 1">
            <a:extLst>
              <a:ext uri="{FF2B5EF4-FFF2-40B4-BE49-F238E27FC236}">
                <a16:creationId xmlns:a16="http://schemas.microsoft.com/office/drawing/2014/main" id="{37CBC4C3-32D3-444E-A1A7-D39D55DB6FE5}"/>
              </a:ext>
            </a:extLst>
          </p:cNvPr>
          <p:cNvSpPr>
            <a:spLocks noChangeArrowheads="1"/>
          </p:cNvSpPr>
          <p:nvPr/>
        </p:nvSpPr>
        <p:spPr bwMode="auto">
          <a:xfrm>
            <a:off x="561315" y="2737048"/>
            <a:ext cx="904441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it-IT" altLang="it-IT" sz="2000" dirty="0">
                <a:solidFill>
                  <a:srgbClr val="0000CC"/>
                </a:solidFill>
                <a:latin typeface="Georgia Pro" panose="02040502050405020303" pitchFamily="18" charset="0"/>
                <a:cs typeface="Calibri" panose="020F0502020204030204" pitchFamily="34" charset="0"/>
              </a:rPr>
              <a:t>La </a:t>
            </a:r>
            <a:r>
              <a:rPr lang="it-IT" altLang="it-IT" sz="2000" dirty="0">
                <a:solidFill>
                  <a:srgbClr val="FF0000"/>
                </a:solidFill>
                <a:latin typeface="Georgia Pro" panose="02040502050405020303" pitchFamily="18" charset="0"/>
                <a:cs typeface="Calibri" panose="020F0502020204030204" pitchFamily="34" charset="0"/>
              </a:rPr>
              <a:t>mancata stipula </a:t>
            </a:r>
            <a:r>
              <a:rPr lang="it-IT" altLang="it-IT" sz="2000" dirty="0">
                <a:solidFill>
                  <a:srgbClr val="0000CC"/>
                </a:solidFill>
                <a:latin typeface="Georgia Pro" panose="02040502050405020303" pitchFamily="18" charset="0"/>
                <a:cs typeface="Calibri" panose="020F0502020204030204" pitchFamily="34" charset="0"/>
              </a:rPr>
              <a:t>del contratto nel termine previsto </a:t>
            </a:r>
            <a:r>
              <a:rPr lang="it-IT" altLang="it-IT" sz="2000" b="1" u="sng" dirty="0">
                <a:solidFill>
                  <a:srgbClr val="FF0000"/>
                </a:solidFill>
                <a:latin typeface="Georgia Pro" panose="02040502050405020303" pitchFamily="18" charset="0"/>
                <a:cs typeface="Calibri" panose="020F0502020204030204" pitchFamily="34" charset="0"/>
              </a:rPr>
              <a:t>deve</a:t>
            </a:r>
            <a:r>
              <a:rPr lang="it-IT" altLang="it-IT" sz="2000" u="sng" dirty="0">
                <a:solidFill>
                  <a:srgbClr val="0000CC"/>
                </a:solidFill>
                <a:latin typeface="Georgia Pro" panose="02040502050405020303" pitchFamily="18" charset="0"/>
                <a:cs typeface="Calibri" panose="020F0502020204030204" pitchFamily="34" charset="0"/>
              </a:rPr>
              <a:t> </a:t>
            </a:r>
            <a:r>
              <a:rPr lang="it-IT" altLang="it-IT" sz="2000" b="1" u="sng" dirty="0">
                <a:solidFill>
                  <a:srgbClr val="FF0000"/>
                </a:solidFill>
                <a:latin typeface="Georgia Pro" panose="02040502050405020303" pitchFamily="18" charset="0"/>
                <a:cs typeface="Calibri" panose="020F0502020204030204" pitchFamily="34" charset="0"/>
              </a:rPr>
              <a:t>essere motivata con specifico riferimento all’interesse della P.A. e a quello nazionale </a:t>
            </a:r>
            <a:r>
              <a:rPr lang="it-IT" altLang="it-IT" sz="2000" dirty="0">
                <a:solidFill>
                  <a:srgbClr val="0000CC"/>
                </a:solidFill>
                <a:latin typeface="Georgia Pro" panose="02040502050405020303" pitchFamily="18" charset="0"/>
                <a:cs typeface="Calibri" panose="020F0502020204030204" pitchFamily="34" charset="0"/>
              </a:rPr>
              <a:t>alla sollecita esecuzione del contratto e viene valutata ai fini della responsabilità erariale e disciplinare del dirigente </a:t>
            </a:r>
          </a:p>
          <a:p>
            <a:pPr algn="just"/>
            <a:endParaRPr lang="it-IT" altLang="it-IT" sz="2000" dirty="0">
              <a:solidFill>
                <a:srgbClr val="0000CC"/>
              </a:solidFill>
              <a:latin typeface="Georgia Pro" panose="02040502050405020303" pitchFamily="18" charset="0"/>
              <a:cs typeface="Calibri" panose="020F0502020204030204" pitchFamily="34" charset="0"/>
            </a:endParaRPr>
          </a:p>
        </p:txBody>
      </p:sp>
      <p:sp>
        <p:nvSpPr>
          <p:cNvPr id="11" name="CasellaDiTesto 10">
            <a:extLst>
              <a:ext uri="{FF2B5EF4-FFF2-40B4-BE49-F238E27FC236}">
                <a16:creationId xmlns:a16="http://schemas.microsoft.com/office/drawing/2014/main" id="{8B7642D0-3E99-4B39-A8A4-5A100A60A0F5}"/>
              </a:ext>
            </a:extLst>
          </p:cNvPr>
          <p:cNvSpPr txBox="1"/>
          <p:nvPr/>
        </p:nvSpPr>
        <p:spPr>
          <a:xfrm>
            <a:off x="410424" y="4240000"/>
            <a:ext cx="11371152" cy="1631216"/>
          </a:xfrm>
          <a:prstGeom prst="rect">
            <a:avLst/>
          </a:prstGeom>
          <a:noFill/>
        </p:spPr>
        <p:txBody>
          <a:bodyPr wrap="square">
            <a:spAutoFit/>
          </a:bodyPr>
          <a:lstStyle/>
          <a:p>
            <a:pPr algn="just"/>
            <a:r>
              <a:rPr lang="it-IT" altLang="it-IT" sz="2000" b="1" dirty="0">
                <a:solidFill>
                  <a:srgbClr val="CC00CC"/>
                </a:solidFill>
                <a:latin typeface="Georgia Pro" panose="02040502050405020303" pitchFamily="18" charset="0"/>
                <a:cs typeface="Calibri" panose="020F0502020204030204" pitchFamily="34" charset="0"/>
              </a:rPr>
              <a:t>La mera pendenza di un ricorso giurisdizionale non è giustificazione adeguata per la mancata stipula del contratto nel termine previsto</a:t>
            </a:r>
            <a:endParaRPr lang="it-IT" altLang="it-IT" sz="2000" dirty="0">
              <a:solidFill>
                <a:srgbClr val="CC00CC"/>
              </a:solidFill>
              <a:latin typeface="Georgia Pro" panose="02040502050405020303" pitchFamily="18" charset="0"/>
              <a:cs typeface="Calibri" panose="020F0502020204030204" pitchFamily="34" charset="0"/>
            </a:endParaRPr>
          </a:p>
          <a:p>
            <a:pPr algn="just"/>
            <a:endParaRPr lang="it-IT" altLang="it-IT" sz="2000" dirty="0">
              <a:solidFill>
                <a:srgbClr val="0000CC"/>
              </a:solidFill>
              <a:latin typeface="Georgia Pro" panose="02040502050405020303" pitchFamily="18" charset="0"/>
              <a:cs typeface="Calibri" panose="020F0502020204030204" pitchFamily="34" charset="0"/>
            </a:endParaRPr>
          </a:p>
          <a:p>
            <a:pPr algn="just"/>
            <a:r>
              <a:rPr lang="it-IT" altLang="it-IT" sz="2000" dirty="0">
                <a:solidFill>
                  <a:srgbClr val="0000CC"/>
                </a:solidFill>
                <a:latin typeface="Georgia Pro" panose="02040502050405020303" pitchFamily="18" charset="0"/>
                <a:cs typeface="Calibri" panose="020F0502020204030204" pitchFamily="34" charset="0"/>
              </a:rPr>
              <a:t>Le stazioni appaltanti possono stipulare contratti di assicurazione della propria responsabilità civile derivante dalla conclusione del contratto e dalla prosecuzione o sospensione della sua esecuzione</a:t>
            </a:r>
            <a:endParaRPr lang="it-IT" altLang="it-IT" sz="2000" dirty="0">
              <a:solidFill>
                <a:srgbClr val="0000CC"/>
              </a:solidFill>
              <a:latin typeface="Georgia Pro" panose="02040502050405020303" pitchFamily="18" charset="0"/>
            </a:endParaRPr>
          </a:p>
        </p:txBody>
      </p:sp>
      <p:pic>
        <p:nvPicPr>
          <p:cNvPr id="2054" name="Picture 6" descr="Disney | Noixte">
            <a:extLst>
              <a:ext uri="{FF2B5EF4-FFF2-40B4-BE49-F238E27FC236}">
                <a16:creationId xmlns:a16="http://schemas.microsoft.com/office/drawing/2014/main" id="{1B0D60CE-8658-4A4D-A226-56462D6042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66" b="17875"/>
          <a:stretch/>
        </p:blipFill>
        <p:spPr bwMode="auto">
          <a:xfrm>
            <a:off x="9982200" y="1565277"/>
            <a:ext cx="1475204"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8324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579088" y="1338285"/>
            <a:ext cx="8481504" cy="861774"/>
          </a:xfrm>
          <a:prstGeom prst="rect">
            <a:avLst/>
          </a:prstGeom>
          <a:noFill/>
        </p:spPr>
        <p:txBody>
          <a:bodyPr wrap="square" rtlCol="0">
            <a:spAutoFit/>
          </a:bodyPr>
          <a:lstStyle/>
          <a:p>
            <a:pPr algn="just"/>
            <a:endParaRPr lang="it-IT" dirty="0"/>
          </a:p>
          <a:p>
            <a:pPr algn="ctr"/>
            <a:endParaRPr lang="it-IT" sz="1600" b="1" dirty="0">
              <a:solidFill>
                <a:srgbClr val="057F02"/>
              </a:solidFill>
              <a:latin typeface="+mj-lt"/>
            </a:endParaRPr>
          </a:p>
          <a:p>
            <a:pPr algn="just"/>
            <a:endParaRPr lang="it-IT" sz="1600" b="1" dirty="0">
              <a:solidFill>
                <a:srgbClr val="057F02"/>
              </a:solidFill>
              <a:latin typeface="+mj-lt"/>
            </a:endParaRPr>
          </a:p>
        </p:txBody>
      </p:sp>
      <p:sp>
        <p:nvSpPr>
          <p:cNvPr id="4" name="Titolo 3"/>
          <p:cNvSpPr>
            <a:spLocks noGrp="1"/>
          </p:cNvSpPr>
          <p:nvPr>
            <p:ph type="title"/>
          </p:nvPr>
        </p:nvSpPr>
        <p:spPr>
          <a:xfrm>
            <a:off x="3719737" y="-85036"/>
            <a:ext cx="4762473" cy="1143000"/>
          </a:xfrm>
        </p:spPr>
        <p:txBody>
          <a:bodyPr/>
          <a:lstStyle/>
          <a:p>
            <a:r>
              <a:rPr lang="it-IT" sz="2800" dirty="0">
                <a:ln>
                  <a:solidFill>
                    <a:sysClr val="windowText" lastClr="000000"/>
                  </a:solidFill>
                </a:ln>
                <a:solidFill>
                  <a:schemeClr val="bg1"/>
                </a:solidFill>
                <a:latin typeface="Cooper Black" panose="0208090404030B020404" pitchFamily="18" charset="0"/>
              </a:rPr>
              <a:t>Sempre l’art. 32</a:t>
            </a:r>
          </a:p>
        </p:txBody>
      </p:sp>
      <p:sp>
        <p:nvSpPr>
          <p:cNvPr id="5" name="Segnaposto numero diapositiva 4">
            <a:extLst>
              <a:ext uri="{FF2B5EF4-FFF2-40B4-BE49-F238E27FC236}">
                <a16:creationId xmlns:a16="http://schemas.microsoft.com/office/drawing/2014/main" id="{953A67CD-480D-4C42-8AF3-47C1F08022A0}"/>
              </a:ext>
            </a:extLst>
          </p:cNvPr>
          <p:cNvSpPr>
            <a:spLocks noGrp="1"/>
          </p:cNvSpPr>
          <p:nvPr>
            <p:ph type="sldNum" sz="quarter" idx="12"/>
          </p:nvPr>
        </p:nvSpPr>
        <p:spPr>
          <a:xfrm>
            <a:off x="10287000" y="6400800"/>
            <a:ext cx="1905000" cy="457200"/>
          </a:xfrm>
        </p:spPr>
        <p:txBody>
          <a:bodyPr/>
          <a:lstStyle/>
          <a:p>
            <a:fld id="{956CD57B-6066-4659-A9FA-42C20EBBF5BF}" type="slidenum">
              <a:rPr lang="it-IT" smtClean="0">
                <a:solidFill>
                  <a:srgbClr val="156013"/>
                </a:solidFill>
              </a:rPr>
              <a:pPr/>
              <a:t>64</a:t>
            </a:fld>
            <a:endParaRPr lang="it-IT" dirty="0">
              <a:solidFill>
                <a:srgbClr val="156013"/>
              </a:solidFill>
            </a:endParaRPr>
          </a:p>
        </p:txBody>
      </p:sp>
      <p:sp>
        <p:nvSpPr>
          <p:cNvPr id="10" name="CasellaDiTesto 9">
            <a:extLst>
              <a:ext uri="{FF2B5EF4-FFF2-40B4-BE49-F238E27FC236}">
                <a16:creationId xmlns:a16="http://schemas.microsoft.com/office/drawing/2014/main" id="{0FB16C0A-B700-47DB-A964-F91D79044821}"/>
              </a:ext>
            </a:extLst>
          </p:cNvPr>
          <p:cNvSpPr txBox="1"/>
          <p:nvPr/>
        </p:nvSpPr>
        <p:spPr>
          <a:xfrm>
            <a:off x="724277" y="3384616"/>
            <a:ext cx="5222522" cy="2031325"/>
          </a:xfrm>
          <a:prstGeom prst="rect">
            <a:avLst/>
          </a:prstGeom>
          <a:noFill/>
        </p:spPr>
        <p:txBody>
          <a:bodyPr wrap="square">
            <a:spAutoFit/>
          </a:bodyPr>
          <a:lstStyle/>
          <a:p>
            <a:pPr algn="just"/>
            <a:r>
              <a:rPr lang="it-IT" dirty="0">
                <a:solidFill>
                  <a:srgbClr val="CC00CC"/>
                </a:solidFill>
                <a:latin typeface="Book Antiqua" panose="02040602050305030304" pitchFamily="18" charset="0"/>
              </a:rPr>
              <a:t>Nel caso di lavori, al rimborso delle spese sostenute per l’esecuzione dei lavori ordinati dal DL</a:t>
            </a:r>
          </a:p>
          <a:p>
            <a:pPr algn="just"/>
            <a:endParaRPr lang="it-IT" dirty="0">
              <a:solidFill>
                <a:prstClr val="black"/>
              </a:solidFill>
              <a:latin typeface="Book Antiqua" panose="02040602050305030304" pitchFamily="18" charset="0"/>
            </a:endParaRPr>
          </a:p>
          <a:p>
            <a:pPr algn="just"/>
            <a:r>
              <a:rPr lang="it-IT" dirty="0">
                <a:solidFill>
                  <a:srgbClr val="0000CC"/>
                </a:solidFill>
                <a:latin typeface="Book Antiqua" panose="02040602050305030304" pitchFamily="18" charset="0"/>
              </a:rPr>
              <a:t>Nel caso di servizi e forniture al rimborso delle spese sostenute per le prestazioni espletate su ordine del DEC</a:t>
            </a:r>
          </a:p>
        </p:txBody>
      </p:sp>
      <p:sp>
        <p:nvSpPr>
          <p:cNvPr id="11" name="CasellaDiTesto 10">
            <a:extLst>
              <a:ext uri="{FF2B5EF4-FFF2-40B4-BE49-F238E27FC236}">
                <a16:creationId xmlns:a16="http://schemas.microsoft.com/office/drawing/2014/main" id="{B1F3EE61-61EA-4E4E-88A9-E6ECF9A322A0}"/>
              </a:ext>
            </a:extLst>
          </p:cNvPr>
          <p:cNvSpPr txBox="1"/>
          <p:nvPr/>
        </p:nvSpPr>
        <p:spPr>
          <a:xfrm>
            <a:off x="1814198" y="2719435"/>
            <a:ext cx="2596194" cy="369332"/>
          </a:xfrm>
          <a:prstGeom prst="rect">
            <a:avLst/>
          </a:prstGeom>
          <a:noFill/>
        </p:spPr>
        <p:txBody>
          <a:bodyPr wrap="square">
            <a:spAutoFit/>
          </a:bodyPr>
          <a:lstStyle/>
          <a:p>
            <a:r>
              <a:rPr lang="it-IT" dirty="0">
                <a:solidFill>
                  <a:prstClr val="black"/>
                </a:solidFill>
                <a:latin typeface="Calibri" panose="020F0502020204030204" pitchFamily="34" charset="0"/>
              </a:rPr>
              <a:t>l’aggiudicatario ha diritto </a:t>
            </a:r>
            <a:endParaRPr lang="it-IT" dirty="0">
              <a:solidFill>
                <a:prstClr val="black"/>
              </a:solidFill>
              <a:latin typeface="Calibri"/>
            </a:endParaRPr>
          </a:p>
        </p:txBody>
      </p:sp>
      <p:sp>
        <p:nvSpPr>
          <p:cNvPr id="12" name="CasellaDiTesto 11">
            <a:extLst>
              <a:ext uri="{FF2B5EF4-FFF2-40B4-BE49-F238E27FC236}">
                <a16:creationId xmlns:a16="http://schemas.microsoft.com/office/drawing/2014/main" id="{1E8C53F2-CF8C-479F-B11D-C2B74E7FB541}"/>
              </a:ext>
            </a:extLst>
          </p:cNvPr>
          <p:cNvSpPr txBox="1"/>
          <p:nvPr/>
        </p:nvSpPr>
        <p:spPr>
          <a:xfrm>
            <a:off x="7551689" y="3204634"/>
            <a:ext cx="3303416" cy="1754326"/>
          </a:xfrm>
          <a:prstGeom prst="rect">
            <a:avLst/>
          </a:prstGeom>
          <a:noFill/>
        </p:spPr>
        <p:txBody>
          <a:bodyPr wrap="square">
            <a:spAutoFit/>
          </a:bodyPr>
          <a:lstStyle/>
          <a:p>
            <a:endParaRPr lang="it-IT" dirty="0">
              <a:solidFill>
                <a:prstClr val="black"/>
              </a:solidFill>
              <a:latin typeface="Calibri" panose="020F0502020204030204" pitchFamily="34" charset="0"/>
            </a:endParaRPr>
          </a:p>
          <a:p>
            <a:pPr algn="just"/>
            <a:r>
              <a:rPr lang="it-IT" dirty="0">
                <a:solidFill>
                  <a:prstClr val="black"/>
                </a:solidFill>
                <a:latin typeface="Book Antiqua" panose="02040602050305030304" pitchFamily="18" charset="0"/>
              </a:rPr>
              <a:t>L’aggiudicatario può sciogliersi da ogni vincolo senza alcun indennizzo, salvo il rimborso delle spese contrattuali documentate</a:t>
            </a:r>
          </a:p>
        </p:txBody>
      </p:sp>
      <p:sp>
        <p:nvSpPr>
          <p:cNvPr id="13" name="Ovale 12">
            <a:extLst>
              <a:ext uri="{FF2B5EF4-FFF2-40B4-BE49-F238E27FC236}">
                <a16:creationId xmlns:a16="http://schemas.microsoft.com/office/drawing/2014/main" id="{6625166D-1AAB-4BAD-AE5E-916B17D98405}"/>
              </a:ext>
            </a:extLst>
          </p:cNvPr>
          <p:cNvSpPr/>
          <p:nvPr/>
        </p:nvSpPr>
        <p:spPr>
          <a:xfrm>
            <a:off x="870177" y="1313683"/>
            <a:ext cx="4279296" cy="1033131"/>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it-IT" kern="0" dirty="0">
              <a:solidFill>
                <a:srgbClr val="0000CC"/>
              </a:solidFill>
              <a:latin typeface="Bodoni MT Black" panose="02070A03080606020203" pitchFamily="18" charset="0"/>
            </a:endParaRPr>
          </a:p>
          <a:p>
            <a:pPr algn="ctr">
              <a:defRPr/>
            </a:pPr>
            <a:r>
              <a:rPr lang="it-IT" kern="0" dirty="0">
                <a:solidFill>
                  <a:srgbClr val="0000CC"/>
                </a:solidFill>
                <a:latin typeface="Bodoni MT Black" panose="02070A03080606020203" pitchFamily="18" charset="0"/>
              </a:rPr>
              <a:t>Se la prestazione inizia prima della stipula del contratto</a:t>
            </a:r>
          </a:p>
          <a:p>
            <a:pPr algn="ctr">
              <a:defRPr/>
            </a:pPr>
            <a:endParaRPr lang="it-IT" kern="0" dirty="0">
              <a:solidFill>
                <a:prstClr val="white"/>
              </a:solidFill>
              <a:latin typeface="Bodoni MT Black" panose="02070A03080606020203" pitchFamily="18" charset="0"/>
            </a:endParaRPr>
          </a:p>
        </p:txBody>
      </p:sp>
      <p:cxnSp>
        <p:nvCxnSpPr>
          <p:cNvPr id="14" name="Connettore diritto 13">
            <a:extLst>
              <a:ext uri="{FF2B5EF4-FFF2-40B4-BE49-F238E27FC236}">
                <a16:creationId xmlns:a16="http://schemas.microsoft.com/office/drawing/2014/main" id="{AFDA3C4B-0F57-4FD4-B305-392F4B0A1E23}"/>
              </a:ext>
            </a:extLst>
          </p:cNvPr>
          <p:cNvCxnSpPr/>
          <p:nvPr/>
        </p:nvCxnSpPr>
        <p:spPr>
          <a:xfrm>
            <a:off x="6205035" y="1699148"/>
            <a:ext cx="0" cy="4283068"/>
          </a:xfrm>
          <a:prstGeom prst="line">
            <a:avLst/>
          </a:prstGeom>
          <a:noFill/>
          <a:ln w="9525" cap="flat" cmpd="sng" algn="ctr">
            <a:solidFill>
              <a:srgbClr val="4F81BD">
                <a:shade val="95000"/>
                <a:satMod val="105000"/>
              </a:srgbClr>
            </a:solidFill>
            <a:prstDash val="solid"/>
          </a:ln>
          <a:effectLst/>
        </p:spPr>
      </p:cxnSp>
      <p:sp>
        <p:nvSpPr>
          <p:cNvPr id="15" name="Rettangolo con angoli arrotondati 14">
            <a:extLst>
              <a:ext uri="{FF2B5EF4-FFF2-40B4-BE49-F238E27FC236}">
                <a16:creationId xmlns:a16="http://schemas.microsoft.com/office/drawing/2014/main" id="{C13A8C12-06F7-4FBE-9082-17D31FEF8E79}"/>
              </a:ext>
            </a:extLst>
          </p:cNvPr>
          <p:cNvSpPr/>
          <p:nvPr/>
        </p:nvSpPr>
        <p:spPr>
          <a:xfrm>
            <a:off x="7351499" y="1396602"/>
            <a:ext cx="3610740" cy="1112409"/>
          </a:xfrm>
          <a:prstGeom prst="round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rtlCol="0" anchor="t"/>
          <a:lstStyle/>
          <a:p>
            <a:pPr algn="ctr">
              <a:defRPr/>
            </a:pPr>
            <a:r>
              <a:rPr lang="it-IT" kern="0" dirty="0">
                <a:solidFill>
                  <a:prstClr val="white"/>
                </a:solidFill>
                <a:latin typeface="Calibri" panose="020F0502020204030204" pitchFamily="34" charset="0"/>
              </a:rPr>
              <a:t>Se la stipula del contratto </a:t>
            </a:r>
          </a:p>
          <a:p>
            <a:pPr algn="ctr">
              <a:defRPr/>
            </a:pPr>
            <a:r>
              <a:rPr lang="it-IT" b="1" u="sng" kern="0" dirty="0">
                <a:solidFill>
                  <a:srgbClr val="FF0000"/>
                </a:solidFill>
                <a:latin typeface="Calibri" panose="020F0502020204030204" pitchFamily="34" charset="0"/>
              </a:rPr>
              <a:t>non avviene</a:t>
            </a:r>
            <a:r>
              <a:rPr lang="it-IT" kern="0" dirty="0">
                <a:solidFill>
                  <a:prstClr val="white"/>
                </a:solidFill>
                <a:latin typeface="Calibri" panose="020F0502020204030204" pitchFamily="34" charset="0"/>
              </a:rPr>
              <a:t> nel termine fissato </a:t>
            </a:r>
          </a:p>
          <a:p>
            <a:pPr algn="ctr">
              <a:defRPr/>
            </a:pPr>
            <a:r>
              <a:rPr lang="it-IT" kern="0" dirty="0">
                <a:solidFill>
                  <a:prstClr val="white"/>
                </a:solidFill>
                <a:latin typeface="Calibri" panose="020F0502020204030204" pitchFamily="34" charset="0"/>
              </a:rPr>
              <a:t>per </a:t>
            </a:r>
            <a:r>
              <a:rPr lang="it-IT" b="1" u="sng" kern="0" dirty="0">
                <a:solidFill>
                  <a:srgbClr val="FF0000"/>
                </a:solidFill>
                <a:latin typeface="Calibri" panose="020F0502020204030204" pitchFamily="34" charset="0"/>
              </a:rPr>
              <a:t>fatto</a:t>
            </a:r>
            <a:r>
              <a:rPr lang="it-IT" kern="0" dirty="0">
                <a:solidFill>
                  <a:prstClr val="white"/>
                </a:solidFill>
                <a:latin typeface="Calibri" panose="020F0502020204030204" pitchFamily="34" charset="0"/>
              </a:rPr>
              <a:t> della P.A.</a:t>
            </a:r>
          </a:p>
        </p:txBody>
      </p:sp>
    </p:spTree>
    <p:extLst>
      <p:ext uri="{BB962C8B-B14F-4D97-AF65-F5344CB8AC3E}">
        <p14:creationId xmlns:p14="http://schemas.microsoft.com/office/powerpoint/2010/main" val="13719132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D08D1E1-DE1B-4D69-945E-F38703E77B8D}"/>
              </a:ext>
            </a:extLst>
          </p:cNvPr>
          <p:cNvSpPr>
            <a:spLocks noGrp="1"/>
          </p:cNvSpPr>
          <p:nvPr>
            <p:ph idx="1"/>
          </p:nvPr>
        </p:nvSpPr>
        <p:spPr>
          <a:xfrm>
            <a:off x="606583" y="2343730"/>
            <a:ext cx="10954692" cy="3511839"/>
          </a:xfrm>
        </p:spPr>
        <p:txBody>
          <a:bodyPr>
            <a:normAutofit/>
          </a:bodyPr>
          <a:lstStyle/>
          <a:p>
            <a:pPr algn="just">
              <a:lnSpc>
                <a:spcPct val="170000"/>
              </a:lnSpc>
              <a:spcBef>
                <a:spcPts val="800"/>
              </a:spcBef>
              <a:buFont typeface="Wingdings" panose="05000000000000000000" pitchFamily="2" charset="2"/>
              <a:buChar char="Ø"/>
            </a:pPr>
            <a:r>
              <a:rPr lang="it-IT" sz="1600" b="1" dirty="0">
                <a:solidFill>
                  <a:srgbClr val="000099"/>
                </a:solidFill>
                <a:highlight>
                  <a:srgbClr val="FFFF00"/>
                </a:highlight>
                <a:latin typeface="Georgia Pro" panose="02040502050405020303" pitchFamily="18" charset="0"/>
              </a:rPr>
              <a:t>Il </a:t>
            </a:r>
            <a:r>
              <a:rPr lang="it-IT" sz="1600" b="1" dirty="0">
                <a:solidFill>
                  <a:srgbClr val="CC00CC"/>
                </a:solidFill>
                <a:highlight>
                  <a:srgbClr val="FFFF00"/>
                </a:highlight>
                <a:latin typeface="Georgia Pro" panose="02040502050405020303" pitchFamily="18" charset="0"/>
              </a:rPr>
              <a:t>contratto </a:t>
            </a:r>
            <a:r>
              <a:rPr lang="it-IT" sz="1600" b="1" dirty="0">
                <a:solidFill>
                  <a:srgbClr val="000099"/>
                </a:solidFill>
                <a:highlight>
                  <a:srgbClr val="FFFF00"/>
                </a:highlight>
                <a:latin typeface="Georgia Pro" panose="02040502050405020303" pitchFamily="18" charset="0"/>
              </a:rPr>
              <a:t>diviene efficace con la stipulazione e non è sottoposto a </a:t>
            </a:r>
            <a:r>
              <a:rPr lang="it-IT" sz="1600" b="1" dirty="0">
                <a:solidFill>
                  <a:srgbClr val="CC00CC"/>
                </a:solidFill>
                <a:highlight>
                  <a:srgbClr val="FFFF00"/>
                </a:highlight>
                <a:latin typeface="Georgia Pro" panose="02040502050405020303" pitchFamily="18" charset="0"/>
              </a:rPr>
              <a:t>condizione sospensiva </a:t>
            </a:r>
            <a:r>
              <a:rPr lang="it-IT" sz="1600" b="1" dirty="0">
                <a:solidFill>
                  <a:srgbClr val="000099"/>
                </a:solidFill>
                <a:highlight>
                  <a:srgbClr val="FFFF00"/>
                </a:highlight>
                <a:latin typeface="Georgia Pro" panose="02040502050405020303" pitchFamily="18" charset="0"/>
              </a:rPr>
              <a:t>dell’esito positivo</a:t>
            </a:r>
            <a:r>
              <a:rPr lang="it-IT" sz="1600" b="1" dirty="0">
                <a:solidFill>
                  <a:srgbClr val="000099"/>
                </a:solidFill>
                <a:latin typeface="Georgia Pro" panose="02040502050405020303" pitchFamily="18" charset="0"/>
              </a:rPr>
              <a:t> dell’eventuale approvazione e degli altri controlli previsti dalle norme proprie delle stazioni appaltanti</a:t>
            </a:r>
          </a:p>
          <a:p>
            <a:pPr algn="just">
              <a:lnSpc>
                <a:spcPct val="170000"/>
              </a:lnSpc>
              <a:spcBef>
                <a:spcPts val="1200"/>
              </a:spcBef>
              <a:buFont typeface="Wingdings" panose="05000000000000000000" pitchFamily="2" charset="2"/>
              <a:buChar char="Ø"/>
            </a:pPr>
            <a:r>
              <a:rPr lang="it-IT" sz="1600" b="1" dirty="0">
                <a:solidFill>
                  <a:srgbClr val="000099"/>
                </a:solidFill>
                <a:highlight>
                  <a:srgbClr val="FFFF00"/>
                </a:highlight>
                <a:latin typeface="Georgia Pro" panose="02040502050405020303" pitchFamily="18" charset="0"/>
              </a:rPr>
              <a:t>In caso di inerzia del RUP, </a:t>
            </a:r>
            <a:r>
              <a:rPr lang="it-IT" sz="1600" b="1" dirty="0">
                <a:solidFill>
                  <a:srgbClr val="000099"/>
                </a:solidFill>
                <a:latin typeface="Georgia Pro" panose="02040502050405020303" pitchFamily="18" charset="0"/>
              </a:rPr>
              <a:t>d’ufficio o su richiesta dell’interessato, </a:t>
            </a:r>
            <a:r>
              <a:rPr lang="it-IT" sz="1600" b="1" dirty="0">
                <a:solidFill>
                  <a:srgbClr val="00B050"/>
                </a:solidFill>
                <a:highlight>
                  <a:srgbClr val="FFFF00"/>
                </a:highlight>
                <a:latin typeface="Georgia Pro" panose="02040502050405020303" pitchFamily="18" charset="0"/>
              </a:rPr>
              <a:t>la Cabina di regia per il PNRR esercita il potere sostitutivo</a:t>
            </a:r>
            <a:r>
              <a:rPr lang="it-IT" sz="1600" b="1" dirty="0">
                <a:solidFill>
                  <a:srgbClr val="CC00CC"/>
                </a:solidFill>
                <a:highlight>
                  <a:srgbClr val="FFFF00"/>
                </a:highlight>
                <a:latin typeface="Georgia Pro" panose="02040502050405020303" pitchFamily="18" charset="0"/>
              </a:rPr>
              <a:t> </a:t>
            </a:r>
            <a:r>
              <a:rPr lang="it-IT" sz="1600" b="1" dirty="0">
                <a:solidFill>
                  <a:srgbClr val="000099"/>
                </a:solidFill>
                <a:latin typeface="Georgia Pro" panose="02040502050405020303" pitchFamily="18" charset="0"/>
              </a:rPr>
              <a:t>al fine di garantire il rispetto dei tempi di attuazione di cui ai programmi cofinanziati dai fondi strutturali dell’Unione Europea;</a:t>
            </a:r>
          </a:p>
        </p:txBody>
      </p:sp>
      <p:sp>
        <p:nvSpPr>
          <p:cNvPr id="4" name="Segnaposto numero diapositiva 3">
            <a:extLst>
              <a:ext uri="{FF2B5EF4-FFF2-40B4-BE49-F238E27FC236}">
                <a16:creationId xmlns:a16="http://schemas.microsoft.com/office/drawing/2014/main" id="{7B9471B4-372A-41B5-9540-CA37863C79B6}"/>
              </a:ext>
            </a:extLst>
          </p:cNvPr>
          <p:cNvSpPr>
            <a:spLocks noGrp="1"/>
          </p:cNvSpPr>
          <p:nvPr>
            <p:ph type="sldNum" sz="quarter" idx="12"/>
          </p:nvPr>
        </p:nvSpPr>
        <p:spPr>
          <a:xfrm>
            <a:off x="9448800" y="6492875"/>
            <a:ext cx="2743200" cy="365125"/>
          </a:xfrm>
        </p:spPr>
        <p:txBody>
          <a:bodyPr/>
          <a:lstStyle/>
          <a:p>
            <a:fld id="{E721C07E-6ECB-1E4D-B61E-6B0583E84734}" type="slidenum">
              <a:rPr lang="it-IT" smtClean="0"/>
              <a:t>65</a:t>
            </a:fld>
            <a:endParaRPr lang="it-IT"/>
          </a:p>
        </p:txBody>
      </p:sp>
      <p:sp>
        <p:nvSpPr>
          <p:cNvPr id="2" name="Titolo 1">
            <a:extLst>
              <a:ext uri="{FF2B5EF4-FFF2-40B4-BE49-F238E27FC236}">
                <a16:creationId xmlns:a16="http://schemas.microsoft.com/office/drawing/2014/main" id="{9E8A8747-DA98-4947-B567-6697DF046E69}"/>
              </a:ext>
            </a:extLst>
          </p:cNvPr>
          <p:cNvSpPr>
            <a:spLocks noGrp="1"/>
          </p:cNvSpPr>
          <p:nvPr>
            <p:ph type="title"/>
          </p:nvPr>
        </p:nvSpPr>
        <p:spPr>
          <a:xfrm>
            <a:off x="2209800" y="524388"/>
            <a:ext cx="7772400" cy="1143000"/>
          </a:xfrm>
        </p:spPr>
        <p:txBody>
          <a:bodyPr/>
          <a:lstStyle/>
          <a:p>
            <a:r>
              <a:rPr lang="it-IT" dirty="0"/>
              <a:t> </a:t>
            </a:r>
          </a:p>
        </p:txBody>
      </p:sp>
      <p:sp>
        <p:nvSpPr>
          <p:cNvPr id="10" name="Titolo 6">
            <a:extLst>
              <a:ext uri="{FF2B5EF4-FFF2-40B4-BE49-F238E27FC236}">
                <a16:creationId xmlns:a16="http://schemas.microsoft.com/office/drawing/2014/main" id="{C0F5EB99-2747-4CCE-A29A-E035A022FEFD}"/>
              </a:ext>
            </a:extLst>
          </p:cNvPr>
          <p:cNvSpPr txBox="1">
            <a:spLocks/>
          </p:cNvSpPr>
          <p:nvPr/>
        </p:nvSpPr>
        <p:spPr bwMode="auto">
          <a:xfrm>
            <a:off x="2209800" y="918593"/>
            <a:ext cx="7886700" cy="748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28" charset="-128"/>
              </a:defRPr>
            </a:lvl2pPr>
            <a:lvl3pPr algn="ctr" rtl="0" fontAlgn="base">
              <a:spcBef>
                <a:spcPct val="0"/>
              </a:spcBef>
              <a:spcAft>
                <a:spcPct val="0"/>
              </a:spcAft>
              <a:defRPr sz="4400">
                <a:solidFill>
                  <a:schemeClr val="tx2"/>
                </a:solidFill>
                <a:latin typeface="Arial" charset="0"/>
                <a:ea typeface="ＭＳ Ｐゴシック" pitchFamily="28" charset="-128"/>
              </a:defRPr>
            </a:lvl3pPr>
            <a:lvl4pPr algn="ctr" rtl="0" fontAlgn="base">
              <a:spcBef>
                <a:spcPct val="0"/>
              </a:spcBef>
              <a:spcAft>
                <a:spcPct val="0"/>
              </a:spcAft>
              <a:defRPr sz="4400">
                <a:solidFill>
                  <a:schemeClr val="tx2"/>
                </a:solidFill>
                <a:latin typeface="Arial" charset="0"/>
                <a:ea typeface="ＭＳ Ｐゴシック" pitchFamily="28" charset="-128"/>
              </a:defRPr>
            </a:lvl4pPr>
            <a:lvl5pPr algn="ctr" rtl="0" fontAlgn="base">
              <a:spcBef>
                <a:spcPct val="0"/>
              </a:spcBef>
              <a:spcAft>
                <a:spcPct val="0"/>
              </a:spcAft>
              <a:defRPr sz="4400">
                <a:solidFill>
                  <a:schemeClr val="tx2"/>
                </a:solidFill>
                <a:latin typeface="Arial" charset="0"/>
                <a:ea typeface="ＭＳ Ｐゴシック" pitchFamily="28" charset="-128"/>
              </a:defRPr>
            </a:lvl5pPr>
            <a:lvl6pPr marL="457200" algn="ctr" rtl="0" fontAlgn="base">
              <a:spcBef>
                <a:spcPct val="0"/>
              </a:spcBef>
              <a:spcAft>
                <a:spcPct val="0"/>
              </a:spcAft>
              <a:defRPr sz="4400">
                <a:solidFill>
                  <a:schemeClr val="tx2"/>
                </a:solidFill>
                <a:latin typeface="Arial" charset="0"/>
                <a:ea typeface="ＭＳ Ｐゴシック" pitchFamily="28" charset="-128"/>
              </a:defRPr>
            </a:lvl6pPr>
            <a:lvl7pPr marL="914400" algn="ctr" rtl="0" fontAlgn="base">
              <a:spcBef>
                <a:spcPct val="0"/>
              </a:spcBef>
              <a:spcAft>
                <a:spcPct val="0"/>
              </a:spcAft>
              <a:defRPr sz="4400">
                <a:solidFill>
                  <a:schemeClr val="tx2"/>
                </a:solidFill>
                <a:latin typeface="Arial" charset="0"/>
                <a:ea typeface="ＭＳ Ｐゴシック" pitchFamily="28" charset="-128"/>
              </a:defRPr>
            </a:lvl7pPr>
            <a:lvl8pPr marL="1371600" algn="ctr" rtl="0" fontAlgn="base">
              <a:spcBef>
                <a:spcPct val="0"/>
              </a:spcBef>
              <a:spcAft>
                <a:spcPct val="0"/>
              </a:spcAft>
              <a:defRPr sz="4400">
                <a:solidFill>
                  <a:schemeClr val="tx2"/>
                </a:solidFill>
                <a:latin typeface="Arial" charset="0"/>
                <a:ea typeface="ＭＳ Ｐゴシック" pitchFamily="28" charset="-128"/>
              </a:defRPr>
            </a:lvl8pPr>
            <a:lvl9pPr marL="1828800" algn="ctr" rtl="0" fontAlgn="base">
              <a:spcBef>
                <a:spcPct val="0"/>
              </a:spcBef>
              <a:spcAft>
                <a:spcPct val="0"/>
              </a:spcAft>
              <a:defRPr sz="4400">
                <a:solidFill>
                  <a:schemeClr val="tx2"/>
                </a:solidFill>
                <a:latin typeface="Arial" charset="0"/>
                <a:ea typeface="ＭＳ Ｐゴシック" pitchFamily="28" charset="-128"/>
              </a:defRPr>
            </a:lvl9pPr>
          </a:lstStyle>
          <a:p>
            <a:pPr eaLnBrk="1" hangingPunct="1"/>
            <a:r>
              <a:rPr lang="it-IT" sz="2133" kern="0" dirty="0">
                <a:ln>
                  <a:solidFill>
                    <a:srgbClr val="000099"/>
                  </a:solidFill>
                </a:ln>
                <a:solidFill>
                  <a:srgbClr val="D60093"/>
                </a:solidFill>
                <a:latin typeface="Cooper Black" panose="0208090404030B020404" pitchFamily="18" charset="0"/>
              </a:rPr>
              <a:t>RIGUARDO GLI APPALTI PNRR – Art.</a:t>
            </a:r>
            <a:r>
              <a:rPr lang="it-IT" sz="2133" b="1" kern="0" dirty="0">
                <a:ln>
                  <a:solidFill>
                    <a:srgbClr val="000099"/>
                  </a:solidFill>
                </a:ln>
                <a:solidFill>
                  <a:srgbClr val="D60093"/>
                </a:solidFill>
                <a:latin typeface="Cooper Black" panose="0208090404030B020404" pitchFamily="18" charset="0"/>
              </a:rPr>
              <a:t> 50 </a:t>
            </a:r>
            <a:br>
              <a:rPr lang="it-IT" sz="2133" b="1" kern="0" dirty="0">
                <a:ln>
                  <a:solidFill>
                    <a:srgbClr val="000099"/>
                  </a:solidFill>
                </a:ln>
                <a:solidFill>
                  <a:srgbClr val="D60093"/>
                </a:solidFill>
                <a:latin typeface="Cooper Black" panose="0208090404030B020404" pitchFamily="18" charset="0"/>
              </a:rPr>
            </a:br>
            <a:r>
              <a:rPr lang="it-IT" sz="2133" b="1" kern="0" dirty="0">
                <a:ln>
                  <a:solidFill>
                    <a:srgbClr val="000099"/>
                  </a:solidFill>
                </a:ln>
                <a:solidFill>
                  <a:srgbClr val="D60093"/>
                </a:solidFill>
                <a:latin typeface="Cooper Black" panose="0208090404030B020404" pitchFamily="18" charset="0"/>
              </a:rPr>
              <a:t>Semplificazioni in materia di esecuzione dei contratti</a:t>
            </a:r>
            <a:endParaRPr lang="it-IT" sz="2133" kern="0" dirty="0">
              <a:ln>
                <a:solidFill>
                  <a:srgbClr val="000099"/>
                </a:solidFill>
              </a:ln>
              <a:solidFill>
                <a:srgbClr val="D60093"/>
              </a:solidFill>
              <a:latin typeface="Cooper Black" panose="0208090404030B020404" pitchFamily="18" charset="0"/>
            </a:endParaRPr>
          </a:p>
        </p:txBody>
      </p:sp>
    </p:spTree>
    <p:extLst>
      <p:ext uri="{BB962C8B-B14F-4D97-AF65-F5344CB8AC3E}">
        <p14:creationId xmlns:p14="http://schemas.microsoft.com/office/powerpoint/2010/main" val="10751951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575720" y="1494600"/>
            <a:ext cx="5976664" cy="615553"/>
          </a:xfrm>
          <a:prstGeom prst="rect">
            <a:avLst/>
          </a:prstGeom>
          <a:noFill/>
        </p:spPr>
        <p:txBody>
          <a:bodyPr wrap="square" rtlCol="0">
            <a:spAutoFit/>
          </a:bodyPr>
          <a:lstStyle/>
          <a:p>
            <a:pPr algn="just"/>
            <a:r>
              <a:rPr lang="it-IT" dirty="0">
                <a:solidFill>
                  <a:srgbClr val="C00000"/>
                </a:solidFill>
                <a:latin typeface="Ravie" panose="04040805050809020602" pitchFamily="82" charset="0"/>
              </a:rPr>
              <a:t>Stand </a:t>
            </a:r>
            <a:r>
              <a:rPr lang="it-IT" dirty="0" err="1">
                <a:solidFill>
                  <a:srgbClr val="C00000"/>
                </a:solidFill>
                <a:latin typeface="Ravie" panose="04040805050809020602" pitchFamily="82" charset="0"/>
              </a:rPr>
              <a:t>still</a:t>
            </a:r>
            <a:r>
              <a:rPr lang="it-IT" dirty="0">
                <a:solidFill>
                  <a:srgbClr val="C00000"/>
                </a:solidFill>
                <a:latin typeface="Ravie" panose="04040805050809020602" pitchFamily="82" charset="0"/>
              </a:rPr>
              <a:t> processuale</a:t>
            </a:r>
            <a:endParaRPr lang="it-IT" sz="1600" b="1" dirty="0">
              <a:solidFill>
                <a:srgbClr val="C00000"/>
              </a:solidFill>
              <a:latin typeface="Ravie" panose="04040805050809020602" pitchFamily="82" charset="0"/>
            </a:endParaRPr>
          </a:p>
          <a:p>
            <a:pPr algn="just"/>
            <a:endParaRPr lang="it-IT" sz="1600" b="1" dirty="0">
              <a:solidFill>
                <a:srgbClr val="C00000"/>
              </a:solidFill>
              <a:latin typeface="Ravie" panose="04040805050809020602" pitchFamily="82" charset="0"/>
            </a:endParaRPr>
          </a:p>
        </p:txBody>
      </p:sp>
      <p:sp>
        <p:nvSpPr>
          <p:cNvPr id="4" name="Titolo 3"/>
          <p:cNvSpPr>
            <a:spLocks noGrp="1"/>
          </p:cNvSpPr>
          <p:nvPr>
            <p:ph type="title"/>
          </p:nvPr>
        </p:nvSpPr>
        <p:spPr>
          <a:xfrm>
            <a:off x="1910902" y="524533"/>
            <a:ext cx="8516561" cy="1143000"/>
          </a:xfrm>
          <a:noFill/>
        </p:spPr>
        <p:txBody>
          <a:bodyPr/>
          <a:lstStyle/>
          <a:p>
            <a:r>
              <a:rPr lang="it-IT" sz="2800" b="1" dirty="0">
                <a:ln>
                  <a:solidFill>
                    <a:sysClr val="windowText" lastClr="000000"/>
                  </a:solidFill>
                </a:ln>
                <a:solidFill>
                  <a:schemeClr val="bg1"/>
                </a:solidFill>
                <a:latin typeface="Cooper Black" panose="0208090404030B020404" pitchFamily="18" charset="0"/>
                <a:cs typeface="Arial" pitchFamily="34" charset="0"/>
              </a:rPr>
              <a:t>Se è proposto ricorso con istanza cautelare</a:t>
            </a:r>
            <a:endParaRPr lang="it-IT" sz="2800" b="1" dirty="0">
              <a:ln>
                <a:solidFill>
                  <a:sysClr val="windowText" lastClr="000000"/>
                </a:solidFill>
              </a:ln>
              <a:solidFill>
                <a:schemeClr val="bg1"/>
              </a:solidFill>
              <a:latin typeface="Cooper Black" panose="0208090404030B020404" pitchFamily="18" charset="0"/>
            </a:endParaRPr>
          </a:p>
        </p:txBody>
      </p:sp>
      <p:sp>
        <p:nvSpPr>
          <p:cNvPr id="5" name="Segnaposto numero diapositiva 4">
            <a:extLst>
              <a:ext uri="{FF2B5EF4-FFF2-40B4-BE49-F238E27FC236}">
                <a16:creationId xmlns:a16="http://schemas.microsoft.com/office/drawing/2014/main" id="{953A67CD-480D-4C42-8AF3-47C1F08022A0}"/>
              </a:ext>
            </a:extLst>
          </p:cNvPr>
          <p:cNvSpPr>
            <a:spLocks noGrp="1"/>
          </p:cNvSpPr>
          <p:nvPr>
            <p:ph type="sldNum" sz="quarter" idx="12"/>
          </p:nvPr>
        </p:nvSpPr>
        <p:spPr>
          <a:xfrm>
            <a:off x="9448800" y="6492875"/>
            <a:ext cx="2743200" cy="365125"/>
          </a:xfrm>
        </p:spPr>
        <p:txBody>
          <a:bodyPr/>
          <a:lstStyle/>
          <a:p>
            <a:fld id="{956CD57B-6066-4659-A9FA-42C20EBBF5BF}" type="slidenum">
              <a:rPr lang="it-IT" smtClean="0">
                <a:solidFill>
                  <a:srgbClr val="156013"/>
                </a:solidFill>
              </a:rPr>
              <a:pPr/>
              <a:t>66</a:t>
            </a:fld>
            <a:endParaRPr lang="it-IT" dirty="0">
              <a:solidFill>
                <a:srgbClr val="156013"/>
              </a:solidFill>
            </a:endParaRPr>
          </a:p>
        </p:txBody>
      </p:sp>
      <p:sp>
        <p:nvSpPr>
          <p:cNvPr id="10" name="CasellaDiTesto 9">
            <a:extLst>
              <a:ext uri="{FF2B5EF4-FFF2-40B4-BE49-F238E27FC236}">
                <a16:creationId xmlns:a16="http://schemas.microsoft.com/office/drawing/2014/main" id="{64F18445-0408-42C1-9EF3-63B8D6B6E8DE}"/>
              </a:ext>
            </a:extLst>
          </p:cNvPr>
          <p:cNvSpPr txBox="1"/>
          <p:nvPr/>
        </p:nvSpPr>
        <p:spPr>
          <a:xfrm>
            <a:off x="841973" y="2850581"/>
            <a:ext cx="6725690" cy="1477328"/>
          </a:xfrm>
          <a:prstGeom prst="rect">
            <a:avLst/>
          </a:prstGeom>
          <a:noFill/>
        </p:spPr>
        <p:txBody>
          <a:bodyPr wrap="square">
            <a:spAutoFit/>
          </a:bodyPr>
          <a:lstStyle/>
          <a:p>
            <a:pPr algn="just"/>
            <a:r>
              <a:rPr lang="it-IT" dirty="0">
                <a:solidFill>
                  <a:srgbClr val="0000CC"/>
                </a:solidFill>
                <a:latin typeface="Georgia" panose="02040502050405020303" pitchFamily="18" charset="0"/>
              </a:rPr>
              <a:t>il contratto </a:t>
            </a:r>
            <a:r>
              <a:rPr lang="it-IT" u="sng" dirty="0">
                <a:solidFill>
                  <a:srgbClr val="0000CC"/>
                </a:solidFill>
                <a:effectLst>
                  <a:outerShdw blurRad="38100" dist="38100" dir="2700000" algn="tl">
                    <a:srgbClr val="000000">
                      <a:alpha val="43137"/>
                    </a:srgbClr>
                  </a:outerShdw>
                </a:effectLst>
                <a:latin typeface="Georgia" panose="02040502050405020303" pitchFamily="18" charset="0"/>
              </a:rPr>
              <a:t>non può essere stipulato, dal momento della notifica dell'istanza cautelare</a:t>
            </a:r>
            <a:r>
              <a:rPr lang="it-IT" dirty="0">
                <a:solidFill>
                  <a:srgbClr val="0000CC"/>
                </a:solidFill>
                <a:latin typeface="Georgia" panose="02040502050405020303" pitchFamily="18" charset="0"/>
              </a:rPr>
              <a:t> e per i successivi </a:t>
            </a:r>
            <a:r>
              <a:rPr lang="it-IT" b="1" dirty="0">
                <a:solidFill>
                  <a:srgbClr val="C00000"/>
                </a:solidFill>
                <a:latin typeface="Georgia" panose="02040502050405020303" pitchFamily="18" charset="0"/>
              </a:rPr>
              <a:t>20 giorni</a:t>
            </a:r>
            <a:r>
              <a:rPr lang="it-IT" dirty="0">
                <a:solidFill>
                  <a:srgbClr val="0000CC"/>
                </a:solidFill>
                <a:latin typeface="Georgia" panose="02040502050405020303" pitchFamily="18" charset="0"/>
              </a:rPr>
              <a:t>, purché che entro tale termine intervenga l’ordinanza del TAR ovvero fino alla pronuncia di detti provvedimenti se successiva</a:t>
            </a:r>
          </a:p>
          <a:p>
            <a:pPr algn="just"/>
            <a:endParaRPr lang="it-IT" dirty="0">
              <a:solidFill>
                <a:srgbClr val="0000CC"/>
              </a:solidFill>
              <a:latin typeface="Georgia" panose="02040502050405020303" pitchFamily="18" charset="0"/>
            </a:endParaRPr>
          </a:p>
        </p:txBody>
      </p:sp>
      <p:pic>
        <p:nvPicPr>
          <p:cNvPr id="11" name="Picture 2" descr="Non si tocchino i risparmi, per pagare le spese di assistenza! |  Superando.it">
            <a:extLst>
              <a:ext uri="{FF2B5EF4-FFF2-40B4-BE49-F238E27FC236}">
                <a16:creationId xmlns:a16="http://schemas.microsoft.com/office/drawing/2014/main" id="{0B391763-3286-419D-BD83-DB696CBF2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8152" y="2429411"/>
            <a:ext cx="2796428" cy="231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2882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559496" y="1254620"/>
            <a:ext cx="8481504" cy="861774"/>
          </a:xfrm>
          <a:prstGeom prst="rect">
            <a:avLst/>
          </a:prstGeom>
          <a:noFill/>
        </p:spPr>
        <p:txBody>
          <a:bodyPr wrap="square" rtlCol="0">
            <a:spAutoFit/>
          </a:bodyPr>
          <a:lstStyle/>
          <a:p>
            <a:pPr algn="just"/>
            <a:endParaRPr lang="it-IT" dirty="0"/>
          </a:p>
          <a:p>
            <a:pPr algn="ctr"/>
            <a:endParaRPr lang="it-IT" sz="1600" b="1" dirty="0">
              <a:solidFill>
                <a:srgbClr val="057F02"/>
              </a:solidFill>
              <a:latin typeface="+mj-lt"/>
            </a:endParaRPr>
          </a:p>
          <a:p>
            <a:pPr algn="just"/>
            <a:endParaRPr lang="it-IT" sz="1600" b="1" dirty="0">
              <a:solidFill>
                <a:srgbClr val="057F02"/>
              </a:solidFill>
              <a:latin typeface="+mj-lt"/>
            </a:endParaRPr>
          </a:p>
        </p:txBody>
      </p:sp>
      <p:sp>
        <p:nvSpPr>
          <p:cNvPr id="4" name="Titolo 3"/>
          <p:cNvSpPr>
            <a:spLocks noGrp="1"/>
          </p:cNvSpPr>
          <p:nvPr>
            <p:ph type="title"/>
          </p:nvPr>
        </p:nvSpPr>
        <p:spPr>
          <a:xfrm>
            <a:off x="1421281" y="1017617"/>
            <a:ext cx="5544616" cy="812840"/>
          </a:xfrm>
        </p:spPr>
        <p:txBody>
          <a:bodyPr/>
          <a:lstStyle/>
          <a:p>
            <a:r>
              <a:rPr lang="it-IT" b="1" dirty="0">
                <a:ln>
                  <a:solidFill>
                    <a:srgbClr val="002060"/>
                  </a:solidFill>
                </a:ln>
                <a:solidFill>
                  <a:schemeClr val="bg1"/>
                </a:solidFill>
                <a:latin typeface="Cooper Black" panose="0208090404030B020404" pitchFamily="18" charset="0"/>
              </a:rPr>
              <a:t>Tutela cautelare</a:t>
            </a:r>
            <a:endParaRPr lang="it-IT" dirty="0">
              <a:ln>
                <a:solidFill>
                  <a:srgbClr val="002060"/>
                </a:solidFill>
              </a:ln>
              <a:solidFill>
                <a:schemeClr val="bg1"/>
              </a:solidFill>
              <a:latin typeface="Cooper Black" panose="0208090404030B020404" pitchFamily="18" charset="0"/>
            </a:endParaRPr>
          </a:p>
        </p:txBody>
      </p:sp>
      <p:sp>
        <p:nvSpPr>
          <p:cNvPr id="5" name="Segnaposto numero diapositiva 4">
            <a:extLst>
              <a:ext uri="{FF2B5EF4-FFF2-40B4-BE49-F238E27FC236}">
                <a16:creationId xmlns:a16="http://schemas.microsoft.com/office/drawing/2014/main" id="{953A67CD-480D-4C42-8AF3-47C1F08022A0}"/>
              </a:ext>
            </a:extLst>
          </p:cNvPr>
          <p:cNvSpPr>
            <a:spLocks noGrp="1"/>
          </p:cNvSpPr>
          <p:nvPr>
            <p:ph type="sldNum" sz="quarter" idx="12"/>
          </p:nvPr>
        </p:nvSpPr>
        <p:spPr>
          <a:xfrm>
            <a:off x="10287000" y="6400800"/>
            <a:ext cx="1905000" cy="457200"/>
          </a:xfrm>
        </p:spPr>
        <p:txBody>
          <a:bodyPr/>
          <a:lstStyle/>
          <a:p>
            <a:fld id="{956CD57B-6066-4659-A9FA-42C20EBBF5BF}" type="slidenum">
              <a:rPr lang="it-IT" smtClean="0">
                <a:solidFill>
                  <a:srgbClr val="156013"/>
                </a:solidFill>
              </a:rPr>
              <a:pPr/>
              <a:t>67</a:t>
            </a:fld>
            <a:endParaRPr lang="it-IT" dirty="0">
              <a:solidFill>
                <a:srgbClr val="156013"/>
              </a:solidFill>
            </a:endParaRPr>
          </a:p>
        </p:txBody>
      </p:sp>
      <p:sp>
        <p:nvSpPr>
          <p:cNvPr id="10" name="Rectangle 3">
            <a:extLst>
              <a:ext uri="{FF2B5EF4-FFF2-40B4-BE49-F238E27FC236}">
                <a16:creationId xmlns:a16="http://schemas.microsoft.com/office/drawing/2014/main" id="{BC9D0D18-08CA-41EB-B487-98D8F1B08D5E}"/>
              </a:ext>
            </a:extLst>
          </p:cNvPr>
          <p:cNvSpPr txBox="1">
            <a:spLocks noChangeArrowheads="1"/>
          </p:cNvSpPr>
          <p:nvPr/>
        </p:nvSpPr>
        <p:spPr bwMode="auto">
          <a:xfrm>
            <a:off x="1077158" y="2200586"/>
            <a:ext cx="5474209" cy="17437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rgbClr val="000090"/>
                </a:solidFill>
                <a:latin typeface="Constantia" pitchFamily="18" charset="0"/>
                <a:ea typeface="MS PGothic" pitchFamily="34" charset="-128"/>
                <a:cs typeface="Constantia" pitchFamily="18" charset="0"/>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rgbClr val="000090"/>
                </a:solidFill>
                <a:latin typeface="Constantia" pitchFamily="18" charset="0"/>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rgbClr val="000090"/>
                </a:solidFill>
                <a:latin typeface="Constantia" pitchFamily="18" charset="0"/>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rgbClr val="000090"/>
                </a:solidFill>
                <a:latin typeface="Constantia" pitchFamily="18" charset="0"/>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rgbClr val="000090"/>
                </a:solidFill>
                <a:latin typeface="Constantia" pitchFamily="18" charset="0"/>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gn="ctr">
              <a:buClr>
                <a:srgbClr val="4F81BD"/>
              </a:buClr>
              <a:buNone/>
              <a:defRPr/>
            </a:pPr>
            <a:r>
              <a:rPr lang="it-IT" sz="2400" dirty="0"/>
              <a:t>Rappresenta uno strumento centrale, come affermato peraltro dalla prima direttiva in materia:</a:t>
            </a:r>
          </a:p>
          <a:p>
            <a:pPr>
              <a:buClr>
                <a:srgbClr val="4F81BD"/>
              </a:buClr>
              <a:defRPr/>
            </a:pPr>
            <a:endParaRPr lang="it-IT" sz="2400" dirty="0"/>
          </a:p>
        </p:txBody>
      </p:sp>
      <p:pic>
        <p:nvPicPr>
          <p:cNvPr id="11" name="Picture 2" descr="Martello Dei Giudici Illustrazioni, Vettoriali E Clipart Stock – (96  Illustrazioni Stock)">
            <a:extLst>
              <a:ext uri="{FF2B5EF4-FFF2-40B4-BE49-F238E27FC236}">
                <a16:creationId xmlns:a16="http://schemas.microsoft.com/office/drawing/2014/main" id="{241701F0-6387-45E3-8DAA-A6634DB66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8197" y="1334176"/>
            <a:ext cx="3214777" cy="2380039"/>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19D7CF69-84E6-4CBD-BE28-0CE996AB72CB}"/>
              </a:ext>
            </a:extLst>
          </p:cNvPr>
          <p:cNvSpPr txBox="1"/>
          <p:nvPr/>
        </p:nvSpPr>
        <p:spPr>
          <a:xfrm>
            <a:off x="706057" y="4196362"/>
            <a:ext cx="10366331" cy="1251625"/>
          </a:xfrm>
          <a:prstGeom prst="rect">
            <a:avLst/>
          </a:prstGeom>
          <a:noFill/>
        </p:spPr>
        <p:txBody>
          <a:bodyPr wrap="square">
            <a:spAutoFit/>
          </a:bodyPr>
          <a:lstStyle/>
          <a:p>
            <a:pPr marL="85725" algn="just">
              <a:spcBef>
                <a:spcPts val="400"/>
              </a:spcBef>
              <a:buClr>
                <a:srgbClr val="4F81BD"/>
              </a:buClr>
              <a:buSzPct val="68000"/>
              <a:defRPr/>
            </a:pPr>
            <a:r>
              <a:rPr lang="it-IT" altLang="it-IT" dirty="0">
                <a:solidFill>
                  <a:srgbClr val="000090"/>
                </a:solidFill>
                <a:latin typeface="Constantia" pitchFamily="18" charset="0"/>
                <a:ea typeface="MS PGothic" pitchFamily="34" charset="-128"/>
              </a:rPr>
              <a:t> “</a:t>
            </a:r>
            <a:r>
              <a:rPr lang="it-IT" i="1" dirty="0">
                <a:solidFill>
                  <a:srgbClr val="000090"/>
                </a:solidFill>
                <a:latin typeface="Constantia" pitchFamily="18" charset="0"/>
                <a:ea typeface="MS PGothic" pitchFamily="34" charset="-128"/>
              </a:rPr>
              <a:t>data la brevità delle procedure di aggiudicazione degli appalti pubblici, gli organi di ricorso competenti devono in particolare essere abilitati a prendere misure provvisorie per sospendere la procedura di aggiudicazione dell'appalto o l'esecuzione di decisioni eventualmente prese dall'autorità aggiudicatrice</a:t>
            </a:r>
            <a:r>
              <a:rPr lang="it-IT" altLang="it-IT" dirty="0">
                <a:solidFill>
                  <a:srgbClr val="000090"/>
                </a:solidFill>
                <a:latin typeface="Constantia" pitchFamily="18" charset="0"/>
                <a:ea typeface="MS PGothic" pitchFamily="34" charset="-128"/>
              </a:rPr>
              <a:t>”</a:t>
            </a:r>
            <a:r>
              <a:rPr lang="it-IT" dirty="0">
                <a:solidFill>
                  <a:srgbClr val="000090"/>
                </a:solidFill>
                <a:latin typeface="Constantia" pitchFamily="18" charset="0"/>
                <a:ea typeface="MS PGothic" pitchFamily="34" charset="-128"/>
              </a:rPr>
              <a:t> </a:t>
            </a:r>
          </a:p>
          <a:p>
            <a:pPr marL="365125" indent="-255588">
              <a:spcBef>
                <a:spcPts val="400"/>
              </a:spcBef>
              <a:buClr>
                <a:srgbClr val="4F81BD"/>
              </a:buClr>
              <a:buSzPct val="68000"/>
              <a:defRPr/>
            </a:pPr>
            <a:r>
              <a:rPr lang="it-IT" dirty="0">
                <a:solidFill>
                  <a:srgbClr val="000090"/>
                </a:solidFill>
                <a:latin typeface="Constantia" pitchFamily="18" charset="0"/>
                <a:ea typeface="MS PGothic" pitchFamily="34" charset="-128"/>
              </a:rPr>
              <a:t>                                                                                 (5° considerando Dir. 89/665/CE)</a:t>
            </a:r>
            <a:endParaRPr lang="it-IT" dirty="0">
              <a:solidFill>
                <a:prstClr val="black"/>
              </a:solidFill>
              <a:latin typeface="Calibri"/>
            </a:endParaRPr>
          </a:p>
        </p:txBody>
      </p:sp>
    </p:spTree>
    <p:extLst>
      <p:ext uri="{BB962C8B-B14F-4D97-AF65-F5344CB8AC3E}">
        <p14:creationId xmlns:p14="http://schemas.microsoft.com/office/powerpoint/2010/main" val="37110440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579088" y="1338285"/>
            <a:ext cx="8481504" cy="861774"/>
          </a:xfrm>
          <a:prstGeom prst="rect">
            <a:avLst/>
          </a:prstGeom>
          <a:noFill/>
        </p:spPr>
        <p:txBody>
          <a:bodyPr wrap="square" rtlCol="0">
            <a:spAutoFit/>
          </a:bodyPr>
          <a:lstStyle/>
          <a:p>
            <a:pPr algn="just"/>
            <a:endParaRPr lang="it-IT" dirty="0"/>
          </a:p>
          <a:p>
            <a:pPr algn="ctr"/>
            <a:endParaRPr lang="it-IT" sz="1600" b="1" dirty="0">
              <a:solidFill>
                <a:srgbClr val="057F02"/>
              </a:solidFill>
              <a:latin typeface="+mj-lt"/>
            </a:endParaRPr>
          </a:p>
          <a:p>
            <a:pPr algn="just"/>
            <a:endParaRPr lang="it-IT" sz="1600" b="1" dirty="0">
              <a:solidFill>
                <a:srgbClr val="057F02"/>
              </a:solidFill>
              <a:latin typeface="+mj-lt"/>
            </a:endParaRPr>
          </a:p>
        </p:txBody>
      </p:sp>
      <p:sp>
        <p:nvSpPr>
          <p:cNvPr id="4" name="Titolo 3"/>
          <p:cNvSpPr>
            <a:spLocks noGrp="1"/>
          </p:cNvSpPr>
          <p:nvPr>
            <p:ph type="title"/>
          </p:nvPr>
        </p:nvSpPr>
        <p:spPr>
          <a:xfrm>
            <a:off x="1739132" y="487792"/>
            <a:ext cx="7772400" cy="1143000"/>
          </a:xfrm>
        </p:spPr>
        <p:txBody>
          <a:bodyPr/>
          <a:lstStyle/>
          <a:p>
            <a:r>
              <a:rPr lang="it-IT" sz="2800" b="1" dirty="0">
                <a:ln>
                  <a:solidFill>
                    <a:sysClr val="windowText" lastClr="000000"/>
                  </a:solidFill>
                </a:ln>
                <a:solidFill>
                  <a:srgbClr val="D60093"/>
                </a:solidFill>
                <a:latin typeface="Cooper Black" panose="0208090404030B020404" pitchFamily="18" charset="0"/>
                <a:cs typeface="Arial" pitchFamily="34" charset="0"/>
              </a:rPr>
              <a:t>L’effetto sospensivo automatico finisce</a:t>
            </a:r>
            <a:endParaRPr lang="it-IT" sz="2800" b="1" dirty="0">
              <a:ln>
                <a:solidFill>
                  <a:sysClr val="windowText" lastClr="000000"/>
                </a:solidFill>
              </a:ln>
              <a:solidFill>
                <a:srgbClr val="D60093"/>
              </a:solidFill>
              <a:latin typeface="Cooper Black" panose="0208090404030B020404" pitchFamily="18" charset="0"/>
            </a:endParaRPr>
          </a:p>
        </p:txBody>
      </p:sp>
      <p:sp>
        <p:nvSpPr>
          <p:cNvPr id="5" name="Segnaposto numero diapositiva 4">
            <a:extLst>
              <a:ext uri="{FF2B5EF4-FFF2-40B4-BE49-F238E27FC236}">
                <a16:creationId xmlns:a16="http://schemas.microsoft.com/office/drawing/2014/main" id="{953A67CD-480D-4C42-8AF3-47C1F08022A0}"/>
              </a:ext>
            </a:extLst>
          </p:cNvPr>
          <p:cNvSpPr>
            <a:spLocks noGrp="1"/>
          </p:cNvSpPr>
          <p:nvPr>
            <p:ph type="sldNum" sz="quarter" idx="12"/>
          </p:nvPr>
        </p:nvSpPr>
        <p:spPr>
          <a:xfrm>
            <a:off x="10201936" y="6431842"/>
            <a:ext cx="1905000" cy="457200"/>
          </a:xfrm>
        </p:spPr>
        <p:txBody>
          <a:bodyPr/>
          <a:lstStyle/>
          <a:p>
            <a:fld id="{956CD57B-6066-4659-A9FA-42C20EBBF5BF}" type="slidenum">
              <a:rPr lang="it-IT" smtClean="0">
                <a:solidFill>
                  <a:srgbClr val="156013"/>
                </a:solidFill>
              </a:rPr>
              <a:pPr/>
              <a:t>68</a:t>
            </a:fld>
            <a:endParaRPr lang="it-IT" dirty="0">
              <a:solidFill>
                <a:srgbClr val="156013"/>
              </a:solidFill>
            </a:endParaRPr>
          </a:p>
        </p:txBody>
      </p:sp>
      <p:sp>
        <p:nvSpPr>
          <p:cNvPr id="10" name="Rectangle 3">
            <a:extLst>
              <a:ext uri="{FF2B5EF4-FFF2-40B4-BE49-F238E27FC236}">
                <a16:creationId xmlns:a16="http://schemas.microsoft.com/office/drawing/2014/main" id="{6D7A87AB-4F0B-4861-ABFD-354E78E0556F}"/>
              </a:ext>
            </a:extLst>
          </p:cNvPr>
          <p:cNvSpPr txBox="1">
            <a:spLocks noChangeArrowheads="1"/>
          </p:cNvSpPr>
          <p:nvPr/>
        </p:nvSpPr>
        <p:spPr bwMode="auto">
          <a:xfrm>
            <a:off x="302550" y="2685004"/>
            <a:ext cx="9876011" cy="28423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rgbClr val="000090"/>
                </a:solidFill>
                <a:latin typeface="Constantia" pitchFamily="18" charset="0"/>
                <a:ea typeface="MS PGothic" pitchFamily="34" charset="-128"/>
                <a:cs typeface="Constantia" pitchFamily="18" charset="0"/>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rgbClr val="000090"/>
                </a:solidFill>
                <a:latin typeface="Constantia" pitchFamily="18" charset="0"/>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rgbClr val="000090"/>
                </a:solidFill>
                <a:latin typeface="Constantia" pitchFamily="18" charset="0"/>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rgbClr val="000090"/>
                </a:solidFill>
                <a:latin typeface="Constantia" pitchFamily="18" charset="0"/>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rgbClr val="000090"/>
                </a:solidFill>
                <a:latin typeface="Constantia" pitchFamily="18" charset="0"/>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eaLnBrk="1" hangingPunct="1">
              <a:buClr>
                <a:srgbClr val="4F81BD"/>
              </a:buClr>
              <a:defRPr/>
            </a:pPr>
            <a:r>
              <a:rPr lang="it-IT" altLang="ja-JP" sz="2400" dirty="0">
                <a:solidFill>
                  <a:srgbClr val="FFC000"/>
                </a:solidFill>
              </a:rPr>
              <a:t>respinta; </a:t>
            </a:r>
          </a:p>
          <a:p>
            <a:pPr algn="just" eaLnBrk="1" hangingPunct="1">
              <a:buClr>
                <a:srgbClr val="4F81BD"/>
              </a:buClr>
              <a:defRPr/>
            </a:pPr>
            <a:endParaRPr lang="it-IT" altLang="ja-JP" sz="800" dirty="0">
              <a:solidFill>
                <a:srgbClr val="FF0000"/>
              </a:solidFill>
            </a:endParaRPr>
          </a:p>
          <a:p>
            <a:pPr algn="just" eaLnBrk="1" hangingPunct="1">
              <a:buClr>
                <a:srgbClr val="4F81BD"/>
              </a:buClr>
              <a:defRPr/>
            </a:pPr>
            <a:r>
              <a:rPr lang="it-IT" altLang="ja-JP" sz="2400" dirty="0">
                <a:solidFill>
                  <a:srgbClr val="FF0000"/>
                </a:solidFill>
              </a:rPr>
              <a:t>il giudice si dichiari incompetente;</a:t>
            </a:r>
          </a:p>
          <a:p>
            <a:pPr algn="just" eaLnBrk="1" hangingPunct="1">
              <a:buClr>
                <a:srgbClr val="4F81BD"/>
              </a:buClr>
              <a:defRPr/>
            </a:pPr>
            <a:endParaRPr lang="it-IT" altLang="ja-JP" sz="800" dirty="0">
              <a:solidFill>
                <a:srgbClr val="0000FF"/>
              </a:solidFill>
            </a:endParaRPr>
          </a:p>
          <a:p>
            <a:pPr algn="just" eaLnBrk="1" hangingPunct="1">
              <a:buClr>
                <a:srgbClr val="4F81BD"/>
              </a:buClr>
              <a:defRPr/>
            </a:pPr>
            <a:r>
              <a:rPr lang="it-IT" altLang="ja-JP" sz="2400" dirty="0">
                <a:solidFill>
                  <a:srgbClr val="0000FF"/>
                </a:solidFill>
              </a:rPr>
              <a:t>ovvero fissi la trattazione del merito senza concedere la misura cautelare della sospensione; </a:t>
            </a:r>
          </a:p>
          <a:p>
            <a:pPr algn="just" eaLnBrk="1" hangingPunct="1">
              <a:buClr>
                <a:srgbClr val="4F81BD"/>
              </a:buClr>
              <a:defRPr/>
            </a:pPr>
            <a:endParaRPr lang="it-IT" altLang="ja-JP" sz="800" dirty="0">
              <a:solidFill>
                <a:srgbClr val="0000FF"/>
              </a:solidFill>
            </a:endParaRPr>
          </a:p>
          <a:p>
            <a:pPr algn="just" eaLnBrk="1" hangingPunct="1">
              <a:buClr>
                <a:srgbClr val="4F81BD"/>
              </a:buClr>
              <a:defRPr/>
            </a:pPr>
            <a:r>
              <a:rPr lang="it-IT" altLang="ja-JP" sz="2400" dirty="0">
                <a:solidFill>
                  <a:srgbClr val="F79646">
                    <a:lumMod val="50000"/>
                  </a:srgbClr>
                </a:solidFill>
              </a:rPr>
              <a:t>rinvii la trattazione dell’istanza cautelare </a:t>
            </a:r>
            <a:r>
              <a:rPr lang="it-IT" altLang="ja-JP" sz="2400" dirty="0" err="1">
                <a:solidFill>
                  <a:srgbClr val="F79646">
                    <a:lumMod val="50000"/>
                  </a:srgbClr>
                </a:solidFill>
              </a:rPr>
              <a:t>all</a:t>
            </a:r>
            <a:r>
              <a:rPr lang="ja-JP" altLang="it-IT" sz="2400" dirty="0">
                <a:solidFill>
                  <a:srgbClr val="F79646">
                    <a:lumMod val="50000"/>
                  </a:srgbClr>
                </a:solidFill>
              </a:rPr>
              <a:t>’</a:t>
            </a:r>
            <a:r>
              <a:rPr lang="it-IT" altLang="ja-JP" sz="2400" dirty="0">
                <a:solidFill>
                  <a:srgbClr val="F79646">
                    <a:lumMod val="50000"/>
                  </a:srgbClr>
                </a:solidFill>
              </a:rPr>
              <a:t>esame del merito, </a:t>
            </a:r>
            <a:r>
              <a:rPr lang="it-IT" altLang="ja-JP" sz="2400" b="1" dirty="0">
                <a:solidFill>
                  <a:srgbClr val="F79646">
                    <a:lumMod val="50000"/>
                  </a:srgbClr>
                </a:solidFill>
              </a:rPr>
              <a:t>con il consenso delle parti, che è da ritenere come sostanziale rinunzia </a:t>
            </a:r>
            <a:r>
              <a:rPr lang="it-IT" altLang="ja-JP" sz="2400" b="1" dirty="0" err="1">
                <a:solidFill>
                  <a:srgbClr val="F79646">
                    <a:lumMod val="50000"/>
                  </a:srgbClr>
                </a:solidFill>
              </a:rPr>
              <a:t>all</a:t>
            </a:r>
            <a:r>
              <a:rPr lang="it-IT" altLang="ja-JP" sz="2400" b="1" dirty="0">
                <a:solidFill>
                  <a:srgbClr val="F79646">
                    <a:lumMod val="50000"/>
                  </a:srgbClr>
                </a:solidFill>
              </a:rPr>
              <a:t>’esame della domanda cautelare</a:t>
            </a:r>
            <a:endParaRPr lang="it-IT" sz="2400" dirty="0">
              <a:solidFill>
                <a:srgbClr val="F79646">
                  <a:lumMod val="50000"/>
                </a:srgbClr>
              </a:solidFill>
            </a:endParaRPr>
          </a:p>
        </p:txBody>
      </p:sp>
      <p:sp>
        <p:nvSpPr>
          <p:cNvPr id="11" name="CasellaDiTesto 10">
            <a:extLst>
              <a:ext uri="{FF2B5EF4-FFF2-40B4-BE49-F238E27FC236}">
                <a16:creationId xmlns:a16="http://schemas.microsoft.com/office/drawing/2014/main" id="{3E2957E8-803F-4632-B84C-F8A955430D06}"/>
              </a:ext>
            </a:extLst>
          </p:cNvPr>
          <p:cNvSpPr txBox="1"/>
          <p:nvPr/>
        </p:nvSpPr>
        <p:spPr>
          <a:xfrm>
            <a:off x="443620" y="1704469"/>
            <a:ext cx="5947771" cy="369332"/>
          </a:xfrm>
          <a:prstGeom prst="rect">
            <a:avLst/>
          </a:prstGeom>
          <a:noFill/>
        </p:spPr>
        <p:txBody>
          <a:bodyPr wrap="square">
            <a:spAutoFit/>
          </a:bodyPr>
          <a:lstStyle/>
          <a:p>
            <a:pPr algn="just">
              <a:spcBef>
                <a:spcPts val="400"/>
              </a:spcBef>
              <a:buClr>
                <a:srgbClr val="4F81BD"/>
              </a:buClr>
              <a:buSzPct val="68000"/>
              <a:defRPr/>
            </a:pPr>
            <a:r>
              <a:rPr lang="it-IT" altLang="ja-JP" dirty="0">
                <a:solidFill>
                  <a:srgbClr val="000090"/>
                </a:solidFill>
                <a:latin typeface="Constantia" pitchFamily="18" charset="0"/>
                <a:ea typeface="MS PGothic" pitchFamily="34" charset="-128"/>
              </a:rPr>
              <a:t>Se, in sede di esame della domanda cautelare, questa viene</a:t>
            </a:r>
          </a:p>
        </p:txBody>
      </p:sp>
      <p:pic>
        <p:nvPicPr>
          <p:cNvPr id="12" name="Picture 2" descr="Mani che firma contratto casa o appartamento | Vettore Gratis">
            <a:extLst>
              <a:ext uri="{FF2B5EF4-FFF2-40B4-BE49-F238E27FC236}">
                <a16:creationId xmlns:a16="http://schemas.microsoft.com/office/drawing/2014/main" id="{E26B7E14-9F44-42D7-9B62-F0E24F446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1622" y="1338286"/>
            <a:ext cx="3139820" cy="2401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581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579088" y="1338285"/>
            <a:ext cx="8481504" cy="861774"/>
          </a:xfrm>
          <a:prstGeom prst="rect">
            <a:avLst/>
          </a:prstGeom>
          <a:noFill/>
        </p:spPr>
        <p:txBody>
          <a:bodyPr wrap="square" rtlCol="0">
            <a:spAutoFit/>
          </a:bodyPr>
          <a:lstStyle/>
          <a:p>
            <a:pPr algn="just"/>
            <a:endParaRPr lang="it-IT" dirty="0"/>
          </a:p>
          <a:p>
            <a:pPr algn="ctr"/>
            <a:endParaRPr lang="it-IT" sz="1600" b="1" dirty="0">
              <a:solidFill>
                <a:srgbClr val="057F02"/>
              </a:solidFill>
              <a:latin typeface="+mj-lt"/>
            </a:endParaRPr>
          </a:p>
          <a:p>
            <a:pPr algn="just"/>
            <a:endParaRPr lang="it-IT" sz="1600" b="1" dirty="0">
              <a:solidFill>
                <a:srgbClr val="057F02"/>
              </a:solidFill>
              <a:latin typeface="+mj-lt"/>
            </a:endParaRPr>
          </a:p>
        </p:txBody>
      </p:sp>
      <p:sp>
        <p:nvSpPr>
          <p:cNvPr id="4" name="Titolo 3"/>
          <p:cNvSpPr>
            <a:spLocks noGrp="1"/>
          </p:cNvSpPr>
          <p:nvPr>
            <p:ph type="title"/>
          </p:nvPr>
        </p:nvSpPr>
        <p:spPr>
          <a:xfrm>
            <a:off x="1975117" y="460029"/>
            <a:ext cx="8467483" cy="1143000"/>
          </a:xfrm>
        </p:spPr>
        <p:txBody>
          <a:bodyPr/>
          <a:lstStyle/>
          <a:p>
            <a:r>
              <a:rPr lang="it-IT" sz="2600" b="1" dirty="0">
                <a:ln>
                  <a:solidFill>
                    <a:sysClr val="windowText" lastClr="000000"/>
                  </a:solidFill>
                </a:ln>
                <a:solidFill>
                  <a:srgbClr val="D60093"/>
                </a:solidFill>
                <a:latin typeface="Cooper Black" panose="0208090404030B020404" pitchFamily="18" charset="0"/>
                <a:cs typeface="Arial" pitchFamily="34" charset="0"/>
              </a:rPr>
              <a:t>Le conseguenze della violazione dello </a:t>
            </a:r>
            <a:r>
              <a:rPr lang="it-IT" sz="2600" b="1" i="1" dirty="0">
                <a:ln>
                  <a:solidFill>
                    <a:sysClr val="windowText" lastClr="000000"/>
                  </a:solidFill>
                </a:ln>
                <a:solidFill>
                  <a:srgbClr val="D60093"/>
                </a:solidFill>
                <a:latin typeface="Cooper Black" panose="0208090404030B020404" pitchFamily="18" charset="0"/>
                <a:cs typeface="Arial" pitchFamily="34" charset="0"/>
              </a:rPr>
              <a:t>stand </a:t>
            </a:r>
            <a:r>
              <a:rPr lang="it-IT" sz="2600" b="1" i="1" dirty="0" err="1">
                <a:ln>
                  <a:solidFill>
                    <a:sysClr val="windowText" lastClr="000000"/>
                  </a:solidFill>
                </a:ln>
                <a:solidFill>
                  <a:srgbClr val="D60093"/>
                </a:solidFill>
                <a:latin typeface="Cooper Black" panose="0208090404030B020404" pitchFamily="18" charset="0"/>
                <a:cs typeface="Arial" pitchFamily="34" charset="0"/>
              </a:rPr>
              <a:t>still</a:t>
            </a:r>
            <a:endParaRPr lang="it-IT" sz="2600" b="1" dirty="0">
              <a:ln>
                <a:solidFill>
                  <a:sysClr val="windowText" lastClr="000000"/>
                </a:solidFill>
              </a:ln>
              <a:solidFill>
                <a:srgbClr val="D60093"/>
              </a:solidFill>
              <a:latin typeface="Cooper Black" panose="0208090404030B020404" pitchFamily="18" charset="0"/>
            </a:endParaRPr>
          </a:p>
        </p:txBody>
      </p:sp>
      <p:sp>
        <p:nvSpPr>
          <p:cNvPr id="5" name="Segnaposto numero diapositiva 4">
            <a:extLst>
              <a:ext uri="{FF2B5EF4-FFF2-40B4-BE49-F238E27FC236}">
                <a16:creationId xmlns:a16="http://schemas.microsoft.com/office/drawing/2014/main" id="{953A67CD-480D-4C42-8AF3-47C1F08022A0}"/>
              </a:ext>
            </a:extLst>
          </p:cNvPr>
          <p:cNvSpPr>
            <a:spLocks noGrp="1"/>
          </p:cNvSpPr>
          <p:nvPr>
            <p:ph type="sldNum" sz="quarter" idx="12"/>
          </p:nvPr>
        </p:nvSpPr>
        <p:spPr>
          <a:xfrm>
            <a:off x="10170996" y="6400800"/>
            <a:ext cx="1905000" cy="457200"/>
          </a:xfrm>
        </p:spPr>
        <p:txBody>
          <a:bodyPr/>
          <a:lstStyle/>
          <a:p>
            <a:fld id="{956CD57B-6066-4659-A9FA-42C20EBBF5BF}" type="slidenum">
              <a:rPr lang="it-IT" smtClean="0">
                <a:solidFill>
                  <a:srgbClr val="156013"/>
                </a:solidFill>
              </a:rPr>
              <a:pPr/>
              <a:t>69</a:t>
            </a:fld>
            <a:endParaRPr lang="it-IT" dirty="0">
              <a:solidFill>
                <a:srgbClr val="156013"/>
              </a:solidFill>
            </a:endParaRPr>
          </a:p>
        </p:txBody>
      </p:sp>
      <p:sp>
        <p:nvSpPr>
          <p:cNvPr id="10" name="Rectangle 3">
            <a:extLst>
              <a:ext uri="{FF2B5EF4-FFF2-40B4-BE49-F238E27FC236}">
                <a16:creationId xmlns:a16="http://schemas.microsoft.com/office/drawing/2014/main" id="{D13472D3-5367-49F8-AE36-19BF5125129F}"/>
              </a:ext>
            </a:extLst>
          </p:cNvPr>
          <p:cNvSpPr txBox="1">
            <a:spLocks noChangeArrowheads="1"/>
          </p:cNvSpPr>
          <p:nvPr/>
        </p:nvSpPr>
        <p:spPr bwMode="auto">
          <a:xfrm>
            <a:off x="896293" y="1456994"/>
            <a:ext cx="5975643" cy="25025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rgbClr val="000090"/>
                </a:solidFill>
                <a:latin typeface="Constantia" pitchFamily="18" charset="0"/>
                <a:ea typeface="MS PGothic" pitchFamily="34" charset="-128"/>
                <a:cs typeface="Constantia" pitchFamily="18" charset="0"/>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rgbClr val="000090"/>
                </a:solidFill>
                <a:latin typeface="Constantia" pitchFamily="18" charset="0"/>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rgbClr val="000090"/>
                </a:solidFill>
                <a:latin typeface="Constantia" pitchFamily="18" charset="0"/>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rgbClr val="000090"/>
                </a:solidFill>
                <a:latin typeface="Constantia" pitchFamily="18" charset="0"/>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rgbClr val="000090"/>
                </a:solidFill>
                <a:latin typeface="Constantia" pitchFamily="18" charset="0"/>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gn="just" eaLnBrk="1" hangingPunct="1">
              <a:buClr>
                <a:srgbClr val="4F81BD"/>
              </a:buClr>
              <a:buNone/>
              <a:defRPr/>
            </a:pPr>
            <a:r>
              <a:rPr lang="it-IT" altLang="ja-JP" sz="2400" dirty="0"/>
              <a:t>E’ considerata, dall’art. 121 del c.p.a.  </a:t>
            </a:r>
            <a:r>
              <a:rPr lang="it-IT" altLang="ja-JP" sz="2400" b="1" dirty="0">
                <a:solidFill>
                  <a:srgbClr val="FF0000"/>
                </a:solidFill>
              </a:rPr>
              <a:t>fattispecie legittimante la declaratoria di inefficacia del contratto</a:t>
            </a:r>
            <a:r>
              <a:rPr lang="it-IT" altLang="ja-JP" sz="2400" dirty="0">
                <a:solidFill>
                  <a:srgbClr val="984807"/>
                </a:solidFill>
              </a:rPr>
              <a:t> </a:t>
            </a:r>
            <a:r>
              <a:rPr lang="it-IT" altLang="ja-JP" sz="2400" dirty="0"/>
              <a:t>dal giudice che annulla l’aggiudicazione definitiva</a:t>
            </a:r>
          </a:p>
          <a:p>
            <a:pPr marL="0" indent="0" algn="just" eaLnBrk="1" hangingPunct="1">
              <a:lnSpc>
                <a:spcPct val="150000"/>
              </a:lnSpc>
              <a:buClr>
                <a:srgbClr val="4F81BD"/>
              </a:buClr>
              <a:buNone/>
              <a:defRPr/>
            </a:pPr>
            <a:r>
              <a:rPr lang="it-IT" altLang="ja-JP" sz="4400" b="1" dirty="0">
                <a:solidFill>
                  <a:srgbClr val="FF0000"/>
                </a:solidFill>
                <a:latin typeface="Informal Roman" panose="030604020304060B0204" pitchFamily="66" charset="0"/>
              </a:rPr>
              <a:t>			</a:t>
            </a:r>
            <a:r>
              <a:rPr lang="it-IT" altLang="ja-JP" sz="4000" b="1" dirty="0">
                <a:solidFill>
                  <a:srgbClr val="FF0000"/>
                </a:solidFill>
                <a:latin typeface="Ravie" panose="04040805050809020602" pitchFamily="82" charset="0"/>
              </a:rPr>
              <a:t>MA</a:t>
            </a:r>
          </a:p>
        </p:txBody>
      </p:sp>
      <p:pic>
        <p:nvPicPr>
          <p:cNvPr id="11" name="Picture 2" descr="Sezioni Unite Sent. 898/2018: nei contratti bancari monofirma è necessaria  oltre alla firma del cliente anche quella della banca? - Kipling 90">
            <a:extLst>
              <a:ext uri="{FF2B5EF4-FFF2-40B4-BE49-F238E27FC236}">
                <a16:creationId xmlns:a16="http://schemas.microsoft.com/office/drawing/2014/main" id="{8946BD70-B61A-47A7-B85D-E6C40E0186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984"/>
          <a:stretch/>
        </p:blipFill>
        <p:spPr bwMode="auto">
          <a:xfrm>
            <a:off x="7941880" y="1338285"/>
            <a:ext cx="3229075" cy="2760138"/>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a:extLst>
              <a:ext uri="{FF2B5EF4-FFF2-40B4-BE49-F238E27FC236}">
                <a16:creationId xmlns:a16="http://schemas.microsoft.com/office/drawing/2014/main" id="{46BC28A8-DF35-4CDE-B079-6ED54DD8EE9A}"/>
              </a:ext>
            </a:extLst>
          </p:cNvPr>
          <p:cNvSpPr txBox="1"/>
          <p:nvPr/>
        </p:nvSpPr>
        <p:spPr>
          <a:xfrm>
            <a:off x="582439" y="4711936"/>
            <a:ext cx="11027121" cy="1200329"/>
          </a:xfrm>
          <a:prstGeom prst="rect">
            <a:avLst/>
          </a:prstGeom>
          <a:noFill/>
        </p:spPr>
        <p:txBody>
          <a:bodyPr wrap="square">
            <a:spAutoFit/>
          </a:bodyPr>
          <a:lstStyle/>
          <a:p>
            <a:pPr algn="just" fontAlgn="base">
              <a:spcBef>
                <a:spcPts val="400"/>
              </a:spcBef>
              <a:spcAft>
                <a:spcPct val="0"/>
              </a:spcAft>
              <a:buClr>
                <a:srgbClr val="4F81BD"/>
              </a:buClr>
              <a:buSzPct val="68000"/>
              <a:defRPr/>
            </a:pPr>
            <a:r>
              <a:rPr lang="it-IT" altLang="ja-JP" sz="2400" dirty="0">
                <a:solidFill>
                  <a:srgbClr val="000090"/>
                </a:solidFill>
                <a:latin typeface="Constantia" pitchFamily="18" charset="0"/>
                <a:ea typeface="MS PGothic" pitchFamily="34" charset="-128"/>
              </a:rPr>
              <a:t>la </a:t>
            </a:r>
            <a:r>
              <a:rPr lang="it-IT" altLang="ja-JP" sz="2400" b="1" dirty="0">
                <a:solidFill>
                  <a:srgbClr val="000090"/>
                </a:solidFill>
                <a:latin typeface="Constantia" pitchFamily="18" charset="0"/>
                <a:ea typeface="MS PGothic" pitchFamily="34" charset="-128"/>
              </a:rPr>
              <a:t>violazione solo del principio dello </a:t>
            </a:r>
            <a:r>
              <a:rPr lang="ja-JP" altLang="it-IT" sz="2400" b="1" i="1" dirty="0">
                <a:solidFill>
                  <a:srgbClr val="000090"/>
                </a:solidFill>
                <a:latin typeface="Constantia" pitchFamily="18" charset="0"/>
                <a:ea typeface="MS PGothic" pitchFamily="34" charset="-128"/>
              </a:rPr>
              <a:t>“</a:t>
            </a:r>
            <a:r>
              <a:rPr lang="it-IT" altLang="ja-JP" sz="2400" b="1" i="1" dirty="0">
                <a:solidFill>
                  <a:srgbClr val="000090"/>
                </a:solidFill>
                <a:latin typeface="Constantia" pitchFamily="18" charset="0"/>
                <a:ea typeface="MS PGothic" pitchFamily="34" charset="-128"/>
              </a:rPr>
              <a:t>stand </a:t>
            </a:r>
            <a:r>
              <a:rPr lang="it-IT" altLang="ja-JP" sz="2400" b="1" i="1" dirty="0" err="1">
                <a:solidFill>
                  <a:srgbClr val="000090"/>
                </a:solidFill>
                <a:latin typeface="Constantia" pitchFamily="18" charset="0"/>
                <a:ea typeface="MS PGothic" pitchFamily="34" charset="-128"/>
              </a:rPr>
              <a:t>still</a:t>
            </a:r>
            <a:r>
              <a:rPr lang="ja-JP" altLang="it-IT" sz="2400" b="1" i="1" dirty="0">
                <a:solidFill>
                  <a:srgbClr val="000090"/>
                </a:solidFill>
                <a:latin typeface="Constantia" pitchFamily="18" charset="0"/>
                <a:ea typeface="MS PGothic" pitchFamily="34" charset="-128"/>
              </a:rPr>
              <a:t>”</a:t>
            </a:r>
            <a:r>
              <a:rPr lang="it-IT" altLang="ja-JP" sz="2400" i="1" dirty="0">
                <a:solidFill>
                  <a:srgbClr val="000090"/>
                </a:solidFill>
                <a:latin typeface="Constantia" pitchFamily="18" charset="0"/>
                <a:ea typeface="MS PGothic" pitchFamily="34" charset="-128"/>
              </a:rPr>
              <a:t>, </a:t>
            </a:r>
            <a:r>
              <a:rPr lang="it-IT" altLang="ja-JP" sz="2400" dirty="0">
                <a:solidFill>
                  <a:srgbClr val="000090"/>
                </a:solidFill>
                <a:latin typeface="Constantia" pitchFamily="18" charset="0"/>
                <a:ea typeface="MS PGothic" pitchFamily="34" charset="-128"/>
              </a:rPr>
              <a:t>cioè senza vizi propri dell’aggiudica, </a:t>
            </a:r>
            <a:r>
              <a:rPr lang="it-IT" altLang="ja-JP" sz="2400" b="1" dirty="0">
                <a:solidFill>
                  <a:srgbClr val="000090"/>
                </a:solidFill>
                <a:highlight>
                  <a:srgbClr val="FFFF00"/>
                </a:highlight>
                <a:latin typeface="Constantia" pitchFamily="18" charset="0"/>
                <a:ea typeface="MS PGothic" pitchFamily="34" charset="-128"/>
              </a:rPr>
              <a:t>non comporta l’annullamento dell’aggiudicazione medesima o l’inefficacia del contratto</a:t>
            </a:r>
            <a:endParaRPr lang="it-IT" sz="2400" b="1" dirty="0">
              <a:solidFill>
                <a:srgbClr val="000090"/>
              </a:solidFill>
              <a:highlight>
                <a:srgbClr val="FFFF00"/>
              </a:highlight>
              <a:latin typeface="Constantia" pitchFamily="18" charset="0"/>
              <a:ea typeface="MS PGothic" pitchFamily="34" charset="-128"/>
            </a:endParaRPr>
          </a:p>
        </p:txBody>
      </p:sp>
    </p:spTree>
    <p:extLst>
      <p:ext uri="{BB962C8B-B14F-4D97-AF65-F5344CB8AC3E}">
        <p14:creationId xmlns:p14="http://schemas.microsoft.com/office/powerpoint/2010/main" val="2542914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4E43F3-6761-CBB3-A138-43D2C18032BA}"/>
              </a:ext>
            </a:extLst>
          </p:cNvPr>
          <p:cNvSpPr>
            <a:spLocks noGrp="1"/>
          </p:cNvSpPr>
          <p:nvPr>
            <p:ph type="title"/>
          </p:nvPr>
        </p:nvSpPr>
        <p:spPr>
          <a:xfrm>
            <a:off x="1442519" y="691051"/>
            <a:ext cx="8778844" cy="422525"/>
          </a:xfrm>
        </p:spPr>
        <p:txBody>
          <a:bodyPr>
            <a:normAutofit fontScale="90000"/>
          </a:bodyPr>
          <a:lstStyle/>
          <a:p>
            <a:r>
              <a:rPr lang="it-IT" sz="2800" dirty="0">
                <a:solidFill>
                  <a:srgbClr val="000099"/>
                </a:solidFill>
                <a:latin typeface="Cooper Black" panose="0208090404030B020404" pitchFamily="18" charset="0"/>
              </a:rPr>
              <a:t> </a:t>
            </a:r>
          </a:p>
        </p:txBody>
      </p:sp>
      <p:sp>
        <p:nvSpPr>
          <p:cNvPr id="3" name="Segnaposto contenuto 2">
            <a:extLst>
              <a:ext uri="{FF2B5EF4-FFF2-40B4-BE49-F238E27FC236}">
                <a16:creationId xmlns:a16="http://schemas.microsoft.com/office/drawing/2014/main" id="{EEA79BF6-01F7-2E7E-EDE1-51AE953BAD27}"/>
              </a:ext>
            </a:extLst>
          </p:cNvPr>
          <p:cNvSpPr>
            <a:spLocks noGrp="1"/>
          </p:cNvSpPr>
          <p:nvPr>
            <p:ph idx="1"/>
          </p:nvPr>
        </p:nvSpPr>
        <p:spPr>
          <a:xfrm>
            <a:off x="708212" y="1356618"/>
            <a:ext cx="10784541" cy="3726369"/>
          </a:xfrm>
        </p:spPr>
        <p:txBody>
          <a:bodyPr>
            <a:normAutofit fontScale="25000" lnSpcReduction="20000"/>
          </a:bodyPr>
          <a:lstStyle/>
          <a:p>
            <a:pPr marL="0" indent="0" algn="just">
              <a:lnSpc>
                <a:spcPct val="150000"/>
              </a:lnSpc>
              <a:buNone/>
            </a:pPr>
            <a:r>
              <a:rPr lang="it-IT" sz="9600" dirty="0">
                <a:solidFill>
                  <a:srgbClr val="000099"/>
                </a:solidFill>
                <a:latin typeface="Georgia Pro" panose="02040502050405020303" pitchFamily="18" charset="0"/>
              </a:rPr>
              <a:t>V</a:t>
            </a:r>
            <a:r>
              <a:rPr lang="it-IT" sz="9600" b="0" i="0" u="none" strike="noStrike" baseline="0" dirty="0">
                <a:solidFill>
                  <a:srgbClr val="000099"/>
                </a:solidFill>
                <a:latin typeface="Georgia Pro" panose="02040502050405020303" pitchFamily="18" charset="0"/>
              </a:rPr>
              <a:t>iceversa, per consolidato indirizzo giurisprudenziale, rientrano nella giurisdizione ordinaria le controversie relative alla</a:t>
            </a:r>
            <a:r>
              <a:rPr lang="it-IT" sz="9600" b="1" i="0" strike="noStrike" baseline="0" dirty="0">
                <a:solidFill>
                  <a:srgbClr val="000099"/>
                </a:solidFill>
                <a:latin typeface="Georgia Pro" panose="02040502050405020303" pitchFamily="18" charset="0"/>
              </a:rPr>
              <a:t> </a:t>
            </a:r>
            <a:r>
              <a:rPr lang="it-IT" sz="9600" b="1" i="0" strike="noStrike" baseline="0" dirty="0">
                <a:solidFill>
                  <a:srgbClr val="FF0000"/>
                </a:solidFill>
                <a:highlight>
                  <a:srgbClr val="FFFF00"/>
                </a:highlight>
                <a:latin typeface="Georgia Pro" panose="02040502050405020303" pitchFamily="18" charset="0"/>
              </a:rPr>
              <a:t>esecuzione</a:t>
            </a:r>
            <a:r>
              <a:rPr lang="it-IT" sz="9600" b="1" i="0" strike="noStrike" baseline="0" dirty="0">
                <a:solidFill>
                  <a:srgbClr val="000099"/>
                </a:solidFill>
                <a:latin typeface="Georgia Pro" panose="02040502050405020303" pitchFamily="18" charset="0"/>
              </a:rPr>
              <a:t> </a:t>
            </a:r>
            <a:r>
              <a:rPr lang="it-IT" sz="9600" b="0" i="0" u="none" strike="noStrike" baseline="0" dirty="0">
                <a:solidFill>
                  <a:srgbClr val="000099"/>
                </a:solidFill>
                <a:latin typeface="Georgia Pro" panose="02040502050405020303" pitchFamily="18" charset="0"/>
              </a:rPr>
              <a:t>dei contratti, in quanto riguardanti un </a:t>
            </a:r>
            <a:r>
              <a:rPr lang="it-IT" sz="9600" b="0" i="0" u="none" strike="noStrike" baseline="0" dirty="0">
                <a:solidFill>
                  <a:srgbClr val="000099"/>
                </a:solidFill>
                <a:highlight>
                  <a:srgbClr val="FFFF00"/>
                </a:highlight>
                <a:latin typeface="Georgia Pro" panose="02040502050405020303" pitchFamily="18" charset="0"/>
              </a:rPr>
              <a:t>rapporto di natura privatistica caratterizzato dalla posizione di parità delle parti</a:t>
            </a:r>
            <a:r>
              <a:rPr lang="it-IT" sz="9600" b="0" i="0" u="none" strike="noStrike" baseline="0" dirty="0">
                <a:solidFill>
                  <a:srgbClr val="000099"/>
                </a:solidFill>
                <a:latin typeface="Georgia Pro" panose="02040502050405020303" pitchFamily="18" charset="0"/>
              </a:rPr>
              <a:t>, titolari di situazioni soggettive qualificabili come diritti ed obblighi, nonché controversie a contenuto meramente patrimoniale </a:t>
            </a:r>
          </a:p>
          <a:p>
            <a:pPr marL="0" indent="0" algn="r">
              <a:lnSpc>
                <a:spcPct val="150000"/>
              </a:lnSpc>
              <a:buNone/>
            </a:pPr>
            <a:r>
              <a:rPr lang="it-IT" sz="9600" b="0" i="0" u="none" strike="noStrike" baseline="0" dirty="0">
                <a:latin typeface="Georgia Pro" panose="02040502050405020303" pitchFamily="18" charset="0"/>
              </a:rPr>
              <a:t>(Cass. SS.UU., 489/2019, n. 489; 20682/2018)</a:t>
            </a:r>
          </a:p>
          <a:p>
            <a:pPr marL="0" indent="0" algn="just">
              <a:lnSpc>
                <a:spcPct val="150000"/>
              </a:lnSpc>
              <a:buNone/>
            </a:pPr>
            <a:endParaRPr lang="it-IT" sz="3600" dirty="0">
              <a:solidFill>
                <a:srgbClr val="000099"/>
              </a:solidFill>
              <a:latin typeface="Georgia Pro" panose="02040502050405020303" pitchFamily="18" charset="0"/>
            </a:endParaRPr>
          </a:p>
        </p:txBody>
      </p:sp>
      <p:sp>
        <p:nvSpPr>
          <p:cNvPr id="4" name="Segnaposto numero diapositiva 4">
            <a:extLst>
              <a:ext uri="{FF2B5EF4-FFF2-40B4-BE49-F238E27FC236}">
                <a16:creationId xmlns:a16="http://schemas.microsoft.com/office/drawing/2014/main" id="{289783D0-2445-43ED-F302-95F2D990E7EF}"/>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7</a:t>
            </a:fld>
            <a:endParaRPr lang="it-IT" dirty="0">
              <a:solidFill>
                <a:srgbClr val="156013"/>
              </a:solidFill>
            </a:endParaRPr>
          </a:p>
        </p:txBody>
      </p:sp>
    </p:spTree>
    <p:extLst>
      <p:ext uri="{BB962C8B-B14F-4D97-AF65-F5344CB8AC3E}">
        <p14:creationId xmlns:p14="http://schemas.microsoft.com/office/powerpoint/2010/main" val="36713891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B7B187-D6D8-AFF4-1F2A-9EF08AE9D43A}"/>
              </a:ext>
            </a:extLst>
          </p:cNvPr>
          <p:cNvSpPr>
            <a:spLocks noGrp="1"/>
          </p:cNvSpPr>
          <p:nvPr>
            <p:ph type="title"/>
          </p:nvPr>
        </p:nvSpPr>
        <p:spPr>
          <a:xfrm>
            <a:off x="3115234" y="338231"/>
            <a:ext cx="5006789" cy="522382"/>
          </a:xfrm>
        </p:spPr>
        <p:txBody>
          <a:bodyPr>
            <a:normAutofit fontScale="90000"/>
          </a:bodyPr>
          <a:lstStyle/>
          <a:p>
            <a:pPr marL="0" marR="0" lvl="0" indent="0" defTabSz="914400" eaLnBrk="1" fontAlgn="auto" latinLnBrk="0" hangingPunct="1">
              <a:lnSpc>
                <a:spcPct val="100000"/>
              </a:lnSpc>
              <a:spcBef>
                <a:spcPts val="0"/>
              </a:spcBef>
              <a:spcAft>
                <a:spcPts val="0"/>
              </a:spcAft>
              <a:tabLst/>
              <a:defRPr/>
            </a:pPr>
            <a:r>
              <a:rPr kumimoji="0" lang="en-US" sz="2800" b="1" i="0" u="none" strike="noStrike" kern="0" cap="none" spc="0" normalizeH="0" baseline="0" noProof="0" dirty="0" err="1">
                <a:ln>
                  <a:noFill/>
                </a:ln>
                <a:solidFill>
                  <a:srgbClr val="D60093"/>
                </a:solidFill>
                <a:effectLst/>
                <a:uLnTx/>
                <a:uFillTx/>
                <a:latin typeface="Constantia" panose="02030602050306030303" pitchFamily="18" charset="0"/>
              </a:rPr>
              <a:t>C</a:t>
            </a:r>
            <a:r>
              <a:rPr kumimoji="0" lang="en-US" sz="2800" b="1" i="0" u="none" strike="noStrike" kern="0" cap="none" spc="-15" normalizeH="0" baseline="0" noProof="0" dirty="0" err="1">
                <a:ln>
                  <a:noFill/>
                </a:ln>
                <a:solidFill>
                  <a:srgbClr val="D60093"/>
                </a:solidFill>
                <a:effectLst/>
                <a:uLnTx/>
                <a:uFillTx/>
                <a:latin typeface="Constantia" panose="02030602050306030303" pitchFamily="18" charset="0"/>
              </a:rPr>
              <a:t>a</a:t>
            </a:r>
            <a:r>
              <a:rPr kumimoji="0" lang="en-US" sz="2800" b="1" i="0" u="none" strike="noStrike" kern="0" cap="none" spc="0" normalizeH="0" baseline="0" noProof="0" dirty="0" err="1">
                <a:ln>
                  <a:noFill/>
                </a:ln>
                <a:solidFill>
                  <a:srgbClr val="D60093"/>
                </a:solidFill>
                <a:effectLst/>
                <a:uLnTx/>
                <a:uFillTx/>
                <a:latin typeface="Constantia" panose="02030602050306030303" pitchFamily="18" charset="0"/>
              </a:rPr>
              <a:t>r</a:t>
            </a:r>
            <a:r>
              <a:rPr kumimoji="0" lang="en-US" sz="2800" b="1" i="0" u="none" strike="noStrike" kern="0" cap="none" spc="-19" normalizeH="0" baseline="0" noProof="0" dirty="0" err="1">
                <a:ln>
                  <a:noFill/>
                </a:ln>
                <a:solidFill>
                  <a:srgbClr val="D60093"/>
                </a:solidFill>
                <a:effectLst/>
                <a:uLnTx/>
                <a:uFillTx/>
                <a:latin typeface="Constantia" panose="02030602050306030303" pitchFamily="18" charset="0"/>
              </a:rPr>
              <a:t>a</a:t>
            </a:r>
            <a:r>
              <a:rPr kumimoji="0" lang="en-US" sz="2800" b="1" i="0" u="none" strike="noStrike" kern="0" cap="none" spc="-22" normalizeH="0" baseline="0" noProof="0" dirty="0" err="1">
                <a:ln>
                  <a:noFill/>
                </a:ln>
                <a:solidFill>
                  <a:srgbClr val="D60093"/>
                </a:solidFill>
                <a:effectLst/>
                <a:uLnTx/>
                <a:uFillTx/>
                <a:latin typeface="Constantia" panose="02030602050306030303" pitchFamily="18" charset="0"/>
              </a:rPr>
              <a:t>tt</a:t>
            </a:r>
            <a:r>
              <a:rPr kumimoji="0" lang="en-US" sz="2800" b="1" i="0" u="none" strike="noStrike" kern="0" cap="none" spc="-15" normalizeH="0" baseline="0" noProof="0" dirty="0" err="1">
                <a:ln>
                  <a:noFill/>
                </a:ln>
                <a:solidFill>
                  <a:srgbClr val="D60093"/>
                </a:solidFill>
                <a:effectLst/>
                <a:uLnTx/>
                <a:uFillTx/>
                <a:latin typeface="Constantia" panose="02030602050306030303" pitchFamily="18" charset="0"/>
              </a:rPr>
              <a:t>e</a:t>
            </a:r>
            <a:r>
              <a:rPr kumimoji="0" lang="en-US" sz="2800" b="1" i="0" u="none" strike="noStrike" kern="0" cap="none" spc="0" normalizeH="0" baseline="0" noProof="0" dirty="0" err="1">
                <a:ln>
                  <a:noFill/>
                </a:ln>
                <a:solidFill>
                  <a:srgbClr val="D60093"/>
                </a:solidFill>
                <a:effectLst/>
                <a:uLnTx/>
                <a:uFillTx/>
                <a:latin typeface="Constantia" panose="02030602050306030303" pitchFamily="18" charset="0"/>
              </a:rPr>
              <a:t>ris</a:t>
            </a:r>
            <a:r>
              <a:rPr kumimoji="0" lang="en-US" sz="2800" b="1" i="0" u="none" strike="noStrike" kern="0" cap="none" spc="-26" normalizeH="0" baseline="0" noProof="0" dirty="0" err="1">
                <a:ln>
                  <a:noFill/>
                </a:ln>
                <a:solidFill>
                  <a:srgbClr val="D60093"/>
                </a:solidFill>
                <a:effectLst/>
                <a:uLnTx/>
                <a:uFillTx/>
                <a:latin typeface="Constantia" panose="02030602050306030303" pitchFamily="18" charset="0"/>
              </a:rPr>
              <a:t>t</a:t>
            </a:r>
            <a:r>
              <a:rPr kumimoji="0" lang="en-US" sz="2800" b="1" i="0" u="none" strike="noStrike" kern="0" cap="none" spc="0" normalizeH="0" baseline="0" noProof="0" dirty="0" err="1">
                <a:ln>
                  <a:noFill/>
                </a:ln>
                <a:solidFill>
                  <a:srgbClr val="D60093"/>
                </a:solidFill>
                <a:effectLst/>
                <a:uLnTx/>
                <a:uFillTx/>
                <a:latin typeface="Constantia" panose="02030602050306030303" pitchFamily="18" charset="0"/>
              </a:rPr>
              <a:t>ic</a:t>
            </a:r>
            <a:r>
              <a:rPr kumimoji="0" lang="en-US" sz="2800" b="1" i="0" u="none" strike="noStrike" kern="0" cap="none" spc="-19" normalizeH="0" baseline="0" noProof="0" dirty="0" err="1">
                <a:ln>
                  <a:noFill/>
                </a:ln>
                <a:solidFill>
                  <a:srgbClr val="D60093"/>
                </a:solidFill>
                <a:effectLst/>
                <a:uLnTx/>
                <a:uFillTx/>
                <a:latin typeface="Constantia" panose="02030602050306030303" pitchFamily="18" charset="0"/>
              </a:rPr>
              <a:t>h</a:t>
            </a:r>
            <a:r>
              <a:rPr kumimoji="0" lang="en-US" sz="2800" b="1" i="0" u="none" strike="noStrike" kern="0" cap="none" spc="-15" normalizeH="0" baseline="0" noProof="0" dirty="0" err="1">
                <a:ln>
                  <a:noFill/>
                </a:ln>
                <a:solidFill>
                  <a:srgbClr val="D60093"/>
                </a:solidFill>
                <a:effectLst/>
                <a:uLnTx/>
                <a:uFillTx/>
                <a:latin typeface="Constantia" panose="02030602050306030303" pitchFamily="18" charset="0"/>
              </a:rPr>
              <a:t>e</a:t>
            </a:r>
            <a:r>
              <a:rPr kumimoji="0" lang="en-US" sz="2800" b="1" i="0" u="none" strike="noStrike" kern="0" cap="none" spc="0" normalizeH="0" baseline="0" noProof="0" dirty="0">
                <a:ln>
                  <a:noFill/>
                </a:ln>
                <a:solidFill>
                  <a:srgbClr val="D60093"/>
                </a:solidFill>
                <a:effectLst/>
                <a:uLnTx/>
                <a:uFillTx/>
                <a:latin typeface="Constantia" panose="02030602050306030303" pitchFamily="18" charset="0"/>
              </a:rPr>
              <a:t> </a:t>
            </a:r>
            <a:r>
              <a:rPr kumimoji="0" lang="en-US" sz="2800" b="1" i="0" u="none" strike="noStrike" kern="0" cap="none" spc="0" normalizeH="0" baseline="0" noProof="0" dirty="0" err="1">
                <a:ln>
                  <a:noFill/>
                </a:ln>
                <a:solidFill>
                  <a:srgbClr val="D60093"/>
                </a:solidFill>
                <a:effectLst/>
                <a:uLnTx/>
                <a:uFillTx/>
                <a:latin typeface="Constantia" panose="02030602050306030303" pitchFamily="18" charset="0"/>
              </a:rPr>
              <a:t>g</a:t>
            </a:r>
            <a:r>
              <a:rPr kumimoji="0" lang="en-US" sz="2800" b="1" i="0" u="none" strike="noStrike" kern="0" cap="none" spc="-15" normalizeH="0" baseline="0" noProof="0" dirty="0" err="1">
                <a:ln>
                  <a:noFill/>
                </a:ln>
                <a:solidFill>
                  <a:srgbClr val="D60093"/>
                </a:solidFill>
                <a:effectLst/>
                <a:uLnTx/>
                <a:uFillTx/>
                <a:latin typeface="Constantia" panose="02030602050306030303" pitchFamily="18" charset="0"/>
              </a:rPr>
              <a:t>ene</a:t>
            </a:r>
            <a:r>
              <a:rPr kumimoji="0" lang="en-US" sz="2800" b="1" i="0" u="none" strike="noStrike" kern="0" cap="none" spc="0" normalizeH="0" baseline="0" noProof="0" dirty="0" err="1">
                <a:ln>
                  <a:noFill/>
                </a:ln>
                <a:solidFill>
                  <a:srgbClr val="D60093"/>
                </a:solidFill>
                <a:effectLst/>
                <a:uLnTx/>
                <a:uFillTx/>
                <a:latin typeface="Constantia" panose="02030602050306030303" pitchFamily="18" charset="0"/>
              </a:rPr>
              <a:t>r</a:t>
            </a:r>
            <a:r>
              <a:rPr kumimoji="0" lang="en-US" sz="2800" b="1" i="0" u="none" strike="noStrike" kern="0" cap="none" spc="-19" normalizeH="0" baseline="0" noProof="0" dirty="0" err="1">
                <a:ln>
                  <a:noFill/>
                </a:ln>
                <a:solidFill>
                  <a:srgbClr val="D60093"/>
                </a:solidFill>
                <a:effectLst/>
                <a:uLnTx/>
                <a:uFillTx/>
                <a:latin typeface="Constantia" panose="02030602050306030303" pitchFamily="18" charset="0"/>
              </a:rPr>
              <a:t>a</a:t>
            </a:r>
            <a:r>
              <a:rPr kumimoji="0" lang="en-US" sz="2800" b="1" i="0" u="none" strike="noStrike" kern="0" cap="none" spc="0" normalizeH="0" baseline="0" noProof="0" dirty="0" err="1">
                <a:ln>
                  <a:noFill/>
                </a:ln>
                <a:solidFill>
                  <a:srgbClr val="D60093"/>
                </a:solidFill>
                <a:effectLst/>
                <a:uLnTx/>
                <a:uFillTx/>
                <a:latin typeface="Constantia" panose="02030602050306030303" pitchFamily="18" charset="0"/>
              </a:rPr>
              <a:t>li</a:t>
            </a:r>
            <a:r>
              <a:rPr kumimoji="0" lang="en-US" sz="2800" b="1" i="0" u="none" strike="noStrike" kern="0" cap="none" spc="-15" normalizeH="0" baseline="0" noProof="0" dirty="0">
                <a:ln>
                  <a:noFill/>
                </a:ln>
                <a:solidFill>
                  <a:srgbClr val="D60093"/>
                </a:solidFill>
                <a:effectLst/>
                <a:uLnTx/>
                <a:uFillTx/>
                <a:latin typeface="Constantia" panose="02030602050306030303" pitchFamily="18" charset="0"/>
              </a:rPr>
              <a:t> </a:t>
            </a:r>
            <a:r>
              <a:rPr kumimoji="0" lang="en-US" sz="2800" b="1" i="0" u="none" strike="noStrike" kern="0" cap="none" spc="0" normalizeH="0" baseline="0" noProof="0" dirty="0">
                <a:ln>
                  <a:noFill/>
                </a:ln>
                <a:solidFill>
                  <a:srgbClr val="D60093"/>
                </a:solidFill>
                <a:effectLst/>
                <a:uLnTx/>
                <a:uFillTx/>
                <a:latin typeface="Constantia" panose="02030602050306030303" pitchFamily="18" charset="0"/>
              </a:rPr>
              <a:t>del</a:t>
            </a:r>
            <a:r>
              <a:rPr kumimoji="0" lang="en-US" sz="2800" b="1" i="0" u="none" strike="noStrike" kern="0" cap="none" spc="-15" normalizeH="0" baseline="0" noProof="0" dirty="0">
                <a:ln>
                  <a:noFill/>
                </a:ln>
                <a:solidFill>
                  <a:srgbClr val="D60093"/>
                </a:solidFill>
                <a:effectLst/>
                <a:uLnTx/>
                <a:uFillTx/>
                <a:latin typeface="Constantia" panose="02030602050306030303" pitchFamily="18" charset="0"/>
              </a:rPr>
              <a:t> </a:t>
            </a:r>
            <a:r>
              <a:rPr kumimoji="0" lang="en-US" sz="2800" b="1" i="0" u="none" strike="noStrike" kern="0" cap="none" spc="0" normalizeH="0" baseline="0" noProof="0" dirty="0" err="1">
                <a:ln>
                  <a:noFill/>
                </a:ln>
                <a:solidFill>
                  <a:srgbClr val="D60093"/>
                </a:solidFill>
                <a:effectLst/>
                <a:uLnTx/>
                <a:uFillTx/>
                <a:latin typeface="Constantia" panose="02030602050306030303" pitchFamily="18" charset="0"/>
              </a:rPr>
              <a:t>ri</a:t>
            </a:r>
            <a:r>
              <a:rPr kumimoji="0" lang="en-US" sz="2800" b="1" i="0" u="none" strike="noStrike" kern="0" cap="none" spc="-22" normalizeH="0" baseline="0" noProof="0" dirty="0" err="1">
                <a:ln>
                  <a:noFill/>
                </a:ln>
                <a:solidFill>
                  <a:srgbClr val="D60093"/>
                </a:solidFill>
                <a:effectLst/>
                <a:uLnTx/>
                <a:uFillTx/>
                <a:latin typeface="Constantia" panose="02030602050306030303" pitchFamily="18" charset="0"/>
              </a:rPr>
              <a:t>t</a:t>
            </a:r>
            <a:r>
              <a:rPr kumimoji="0" lang="en-US" sz="2800" b="1" i="0" u="none" strike="noStrike" kern="0" cap="none" spc="0" normalizeH="0" baseline="0" noProof="0" dirty="0" err="1">
                <a:ln>
                  <a:noFill/>
                </a:ln>
                <a:solidFill>
                  <a:srgbClr val="D60093"/>
                </a:solidFill>
                <a:effectLst/>
                <a:uLnTx/>
                <a:uFillTx/>
                <a:latin typeface="Constantia" panose="02030602050306030303" pitchFamily="18" charset="0"/>
              </a:rPr>
              <a:t>o</a:t>
            </a:r>
            <a:br>
              <a:rPr kumimoji="0" lang="en-US" sz="2800" b="1" i="0" u="none" strike="noStrike" kern="0" cap="none" spc="0" normalizeH="0" baseline="0" noProof="0" dirty="0">
                <a:ln>
                  <a:noFill/>
                </a:ln>
                <a:solidFill>
                  <a:srgbClr val="D60093"/>
                </a:solidFill>
                <a:effectLst/>
                <a:uLnTx/>
                <a:uFillTx/>
                <a:latin typeface="Constantia" panose="02030602050306030303" pitchFamily="18" charset="0"/>
              </a:rPr>
            </a:br>
            <a:endParaRPr lang="it-IT" sz="3200" b="1" dirty="0">
              <a:solidFill>
                <a:srgbClr val="D60093"/>
              </a:solidFill>
              <a:latin typeface="Constantia" panose="02030602050306030303" pitchFamily="18" charset="0"/>
            </a:endParaRPr>
          </a:p>
        </p:txBody>
      </p:sp>
      <p:sp>
        <p:nvSpPr>
          <p:cNvPr id="4" name="Rectangle 3709">
            <a:extLst>
              <a:ext uri="{FF2B5EF4-FFF2-40B4-BE49-F238E27FC236}">
                <a16:creationId xmlns:a16="http://schemas.microsoft.com/office/drawing/2014/main" id="{FEBEF2ED-AA06-53CA-9101-D117605BE302}"/>
              </a:ext>
            </a:extLst>
          </p:cNvPr>
          <p:cNvSpPr>
            <a:spLocks noGrp="1"/>
          </p:cNvSpPr>
          <p:nvPr>
            <p:ph idx="1"/>
          </p:nvPr>
        </p:nvSpPr>
        <p:spPr>
          <a:xfrm>
            <a:off x="904258" y="865638"/>
            <a:ext cx="5191742" cy="848437"/>
          </a:xfrm>
          <a:prstGeom prst="rect">
            <a:avLst/>
          </a:prstGeom>
        </p:spPr>
        <p:txBody>
          <a:bodyPr wrap="none" lIns="0" tIns="0" rIns="0" bIns="0">
            <a:spAutoFit/>
          </a:bodyPr>
          <a:lstStyle/>
          <a:p>
            <a:pPr marL="0" indent="0">
              <a:buNone/>
            </a:pPr>
            <a:r>
              <a:rPr lang="en-US" sz="2400" b="0" i="0" spc="1108" baseline="0" dirty="0">
                <a:solidFill>
                  <a:srgbClr val="000099"/>
                </a:solidFill>
                <a:latin typeface="Wingdings 3"/>
              </a:rPr>
              <a:t></a:t>
            </a:r>
            <a:r>
              <a:rPr lang="en-US" b="0" i="0" spc="0" baseline="0" dirty="0">
                <a:solidFill>
                  <a:srgbClr val="D60093"/>
                </a:solidFill>
                <a:latin typeface="Constantia" panose="02030602050306030303" pitchFamily="18" charset="0"/>
              </a:rPr>
              <a:t>Ri</a:t>
            </a:r>
            <a:r>
              <a:rPr lang="en-US" b="0" i="0" spc="-11" baseline="0" dirty="0">
                <a:solidFill>
                  <a:srgbClr val="D60093"/>
                </a:solidFill>
                <a:latin typeface="Constantia" panose="02030602050306030303" pitchFamily="18" charset="0"/>
              </a:rPr>
              <a:t>t</a:t>
            </a:r>
            <a:r>
              <a:rPr lang="en-US" b="0" i="0" spc="0" baseline="0" dirty="0">
                <a:solidFill>
                  <a:srgbClr val="D60093"/>
                </a:solidFill>
                <a:latin typeface="Constantia" panose="02030602050306030303" pitchFamily="18" charset="0"/>
              </a:rPr>
              <a:t>o</a:t>
            </a:r>
            <a:r>
              <a:rPr lang="en-US" b="0" i="0" spc="-22" baseline="0" dirty="0">
                <a:solidFill>
                  <a:srgbClr val="D60093"/>
                </a:solidFill>
                <a:latin typeface="Constantia" panose="02030602050306030303" pitchFamily="18" charset="0"/>
              </a:rPr>
              <a:t> </a:t>
            </a:r>
            <a:r>
              <a:rPr lang="en-US" b="0" i="0" spc="0" baseline="0" dirty="0">
                <a:solidFill>
                  <a:srgbClr val="D60093"/>
                </a:solidFill>
                <a:latin typeface="Constantia" panose="02030602050306030303" pitchFamily="18" charset="0"/>
              </a:rPr>
              <a:t>abbre</a:t>
            </a:r>
            <a:r>
              <a:rPr lang="en-US" b="0" i="0" spc="-13" baseline="0" dirty="0">
                <a:solidFill>
                  <a:srgbClr val="D60093"/>
                </a:solidFill>
                <a:latin typeface="Constantia" panose="02030602050306030303" pitchFamily="18" charset="0"/>
              </a:rPr>
              <a:t>v</a:t>
            </a:r>
            <a:r>
              <a:rPr lang="en-US" b="0" i="0" spc="0" baseline="0" dirty="0">
                <a:solidFill>
                  <a:srgbClr val="D60093"/>
                </a:solidFill>
                <a:latin typeface="Constantia" panose="02030602050306030303" pitchFamily="18" charset="0"/>
              </a:rPr>
              <a:t>ia</a:t>
            </a:r>
            <a:r>
              <a:rPr lang="en-US" b="0" i="0" spc="-11" baseline="0" dirty="0">
                <a:solidFill>
                  <a:srgbClr val="D60093"/>
                </a:solidFill>
                <a:latin typeface="Constantia" panose="02030602050306030303" pitchFamily="18" charset="0"/>
              </a:rPr>
              <a:t>t</a:t>
            </a:r>
            <a:r>
              <a:rPr lang="en-US" b="0" i="0" spc="0" baseline="0" dirty="0">
                <a:solidFill>
                  <a:srgbClr val="D60093"/>
                </a:solidFill>
                <a:latin typeface="Constantia" panose="02030602050306030303" pitchFamily="18" charset="0"/>
              </a:rPr>
              <a:t>o</a:t>
            </a:r>
            <a:r>
              <a:rPr lang="en-US" b="0" i="0" spc="-22" baseline="0" dirty="0">
                <a:solidFill>
                  <a:srgbClr val="D60093"/>
                </a:solidFill>
                <a:latin typeface="Constantia" panose="02030602050306030303" pitchFamily="18" charset="0"/>
              </a:rPr>
              <a:t> </a:t>
            </a:r>
            <a:r>
              <a:rPr lang="en-US" b="0" i="0" spc="-65" baseline="0" dirty="0">
                <a:solidFill>
                  <a:srgbClr val="D60093"/>
                </a:solidFill>
                <a:latin typeface="Constantia" panose="02030602050306030303" pitchFamily="18" charset="0"/>
              </a:rPr>
              <a:t>(</a:t>
            </a:r>
            <a:r>
              <a:rPr lang="en-US" b="0" i="0" spc="0" baseline="0" dirty="0">
                <a:solidFill>
                  <a:srgbClr val="D60093"/>
                </a:solidFill>
                <a:latin typeface="Constantia" panose="02030602050306030303" pitchFamily="18" charset="0"/>
              </a:rPr>
              <a:t>119 </a:t>
            </a:r>
            <a:r>
              <a:rPr lang="en-US" b="0" i="0" spc="0" baseline="0" dirty="0" err="1">
                <a:solidFill>
                  <a:srgbClr val="D60093"/>
                </a:solidFill>
                <a:latin typeface="Constantia" panose="02030602050306030303" pitchFamily="18" charset="0"/>
              </a:rPr>
              <a:t>c</a:t>
            </a:r>
            <a:r>
              <a:rPr lang="en-US" b="0" i="0" spc="-19" baseline="0" dirty="0" err="1">
                <a:solidFill>
                  <a:srgbClr val="D60093"/>
                </a:solidFill>
                <a:latin typeface="Constantia" panose="02030602050306030303" pitchFamily="18" charset="0"/>
              </a:rPr>
              <a:t>.</a:t>
            </a:r>
            <a:r>
              <a:rPr lang="en-US" b="0" i="0" spc="0" baseline="0" dirty="0" err="1">
                <a:solidFill>
                  <a:srgbClr val="D60093"/>
                </a:solidFill>
                <a:latin typeface="Constantia" panose="02030602050306030303" pitchFamily="18" charset="0"/>
              </a:rPr>
              <a:t>p</a:t>
            </a:r>
            <a:r>
              <a:rPr lang="en-US" b="0" i="0" spc="-22" baseline="0" dirty="0" err="1">
                <a:solidFill>
                  <a:srgbClr val="D60093"/>
                </a:solidFill>
                <a:latin typeface="Constantia" panose="02030602050306030303" pitchFamily="18" charset="0"/>
              </a:rPr>
              <a:t>.</a:t>
            </a:r>
            <a:r>
              <a:rPr lang="en-US" b="0" i="0" spc="0" baseline="0" dirty="0" err="1">
                <a:solidFill>
                  <a:srgbClr val="D60093"/>
                </a:solidFill>
                <a:latin typeface="Constantia" panose="02030602050306030303" pitchFamily="18" charset="0"/>
              </a:rPr>
              <a:t>a</a:t>
            </a:r>
            <a:r>
              <a:rPr lang="en-US" b="0" i="0" spc="-19" baseline="0" dirty="0" err="1">
                <a:solidFill>
                  <a:srgbClr val="D60093"/>
                </a:solidFill>
                <a:latin typeface="Constantia" panose="02030602050306030303" pitchFamily="18" charset="0"/>
              </a:rPr>
              <a:t>.</a:t>
            </a:r>
            <a:r>
              <a:rPr lang="en-US" b="0" i="0" spc="-19" baseline="0" dirty="0">
                <a:solidFill>
                  <a:srgbClr val="D60093"/>
                </a:solidFill>
                <a:latin typeface="Constantia" panose="02030602050306030303" pitchFamily="18" charset="0"/>
              </a:rPr>
              <a:t> e 120</a:t>
            </a:r>
            <a:r>
              <a:rPr lang="en-US" b="0" i="0" spc="0" baseline="0" dirty="0">
                <a:solidFill>
                  <a:srgbClr val="D60093"/>
                </a:solidFill>
                <a:latin typeface="Constantia" panose="02030602050306030303" pitchFamily="18" charset="0"/>
              </a:rPr>
              <a:t>)</a:t>
            </a:r>
            <a:endParaRPr lang="en-US" sz="2400" b="0" i="0" spc="0" baseline="0" dirty="0">
              <a:solidFill>
                <a:srgbClr val="D60093"/>
              </a:solidFill>
              <a:latin typeface="Constantia" panose="02030602050306030303" pitchFamily="18" charset="0"/>
            </a:endParaRPr>
          </a:p>
          <a:p>
            <a:pPr marL="0"/>
            <a:endParaRPr lang="en-US" sz="2400" b="0" i="0" spc="0" baseline="0" dirty="0">
              <a:solidFill>
                <a:srgbClr val="000099"/>
              </a:solidFill>
              <a:latin typeface="Century Gothic"/>
            </a:endParaRPr>
          </a:p>
        </p:txBody>
      </p:sp>
      <p:sp>
        <p:nvSpPr>
          <p:cNvPr id="5" name="Rectangle 3710">
            <a:extLst>
              <a:ext uri="{FF2B5EF4-FFF2-40B4-BE49-F238E27FC236}">
                <a16:creationId xmlns:a16="http://schemas.microsoft.com/office/drawing/2014/main" id="{75C46AA8-C462-D3BB-5DA5-3166011CF56F}"/>
              </a:ext>
            </a:extLst>
          </p:cNvPr>
          <p:cNvSpPr/>
          <p:nvPr/>
        </p:nvSpPr>
        <p:spPr>
          <a:xfrm>
            <a:off x="1431113" y="1451277"/>
            <a:ext cx="9703052" cy="1061829"/>
          </a:xfrm>
          <a:prstGeom prst="rect">
            <a:avLst/>
          </a:prstGeom>
        </p:spPr>
        <p:txBody>
          <a:bodyPr wrap="square" lIns="0" tIns="0" rIns="0" bIns="0">
            <a:spAutoFit/>
          </a:bodyPr>
          <a:lstStyle/>
          <a:p>
            <a:pPr marL="0" algn="just"/>
            <a:r>
              <a:rPr lang="en-US" b="0" i="0" spc="825" baseline="0" dirty="0">
                <a:solidFill>
                  <a:srgbClr val="000099"/>
                </a:solidFill>
                <a:latin typeface="Wingdings 3"/>
              </a:rPr>
              <a:t></a:t>
            </a:r>
            <a:r>
              <a:rPr lang="en-US" sz="2300" b="0" i="0" spc="0" baseline="0" dirty="0">
                <a:solidFill>
                  <a:srgbClr val="000099"/>
                </a:solidFill>
                <a:latin typeface="Constantia" panose="02030602050306030303" pitchFamily="18" charset="0"/>
              </a:rPr>
              <a:t>Termi</a:t>
            </a:r>
            <a:r>
              <a:rPr lang="en-US" sz="2300" b="0" i="0" spc="-21" baseline="0" dirty="0">
                <a:solidFill>
                  <a:srgbClr val="000099"/>
                </a:solidFill>
                <a:latin typeface="Constantia" panose="02030602050306030303" pitchFamily="18" charset="0"/>
              </a:rPr>
              <a:t>n</a:t>
            </a:r>
            <a:r>
              <a:rPr lang="en-US" sz="2300" b="0" i="0" spc="0" baseline="0" dirty="0">
                <a:solidFill>
                  <a:srgbClr val="000099"/>
                </a:solidFill>
                <a:latin typeface="Constantia" panose="02030602050306030303" pitchFamily="18" charset="0"/>
              </a:rPr>
              <a:t>i</a:t>
            </a:r>
            <a:r>
              <a:rPr lang="en-US" sz="2300" b="0" i="0" spc="-62" baseline="0" dirty="0">
                <a:solidFill>
                  <a:srgbClr val="000099"/>
                </a:solidFill>
                <a:latin typeface="Constantia" panose="02030602050306030303" pitchFamily="18" charset="0"/>
              </a:rPr>
              <a:t> </a:t>
            </a:r>
            <a:r>
              <a:rPr lang="en-US" sz="2300" b="0" i="0" spc="0" baseline="0" dirty="0">
                <a:solidFill>
                  <a:srgbClr val="000099"/>
                </a:solidFill>
                <a:latin typeface="Constantia" panose="02030602050306030303" pitchFamily="18" charset="0"/>
              </a:rPr>
              <a:t>processuali</a:t>
            </a:r>
            <a:r>
              <a:rPr lang="en-US" sz="2300" b="0" i="0" spc="-86" baseline="0" dirty="0">
                <a:solidFill>
                  <a:srgbClr val="000099"/>
                </a:solidFill>
                <a:latin typeface="Constantia" panose="02030602050306030303" pitchFamily="18" charset="0"/>
              </a:rPr>
              <a:t> </a:t>
            </a:r>
            <a:r>
              <a:rPr lang="en-US" sz="2300" b="0" i="0" spc="0" baseline="0" dirty="0">
                <a:solidFill>
                  <a:srgbClr val="000099"/>
                </a:solidFill>
                <a:latin typeface="Constantia" panose="02030602050306030303" pitchFamily="18" charset="0"/>
              </a:rPr>
              <a:t>dime</a:t>
            </a:r>
            <a:r>
              <a:rPr lang="en-US" sz="2300" b="0" i="0" spc="-12" baseline="0" dirty="0">
                <a:solidFill>
                  <a:srgbClr val="000099"/>
                </a:solidFill>
                <a:latin typeface="Constantia" panose="02030602050306030303" pitchFamily="18" charset="0"/>
              </a:rPr>
              <a:t>zz</a:t>
            </a:r>
            <a:r>
              <a:rPr lang="en-US" sz="2300" b="0" i="0" spc="-18" baseline="0" dirty="0">
                <a:solidFill>
                  <a:srgbClr val="000099"/>
                </a:solidFill>
                <a:latin typeface="Constantia" panose="02030602050306030303" pitchFamily="18" charset="0"/>
              </a:rPr>
              <a:t>at</a:t>
            </a:r>
            <a:r>
              <a:rPr lang="en-US" sz="2300" b="0" i="0" spc="0" baseline="0" dirty="0">
                <a:solidFill>
                  <a:srgbClr val="000099"/>
                </a:solidFill>
                <a:latin typeface="Constantia" panose="02030602050306030303" pitchFamily="18" charset="0"/>
              </a:rPr>
              <a:t>i</a:t>
            </a:r>
            <a:r>
              <a:rPr lang="en-US" sz="2300" b="0" i="0" spc="-39" baseline="0" dirty="0">
                <a:solidFill>
                  <a:srgbClr val="000099"/>
                </a:solidFill>
                <a:latin typeface="Constantia" panose="02030602050306030303" pitchFamily="18" charset="0"/>
              </a:rPr>
              <a:t> </a:t>
            </a:r>
            <a:r>
              <a:rPr lang="en-US" sz="2300" b="0" i="0" spc="0" baseline="0" dirty="0">
                <a:solidFill>
                  <a:srgbClr val="000099"/>
                </a:solidFill>
                <a:latin typeface="Constantia" panose="02030602050306030303" pitchFamily="18" charset="0"/>
              </a:rPr>
              <a:t>30</a:t>
            </a:r>
            <a:r>
              <a:rPr lang="en-US" sz="2300" b="0" i="0" spc="-14" baseline="0" dirty="0">
                <a:solidFill>
                  <a:srgbClr val="000099"/>
                </a:solidFill>
                <a:latin typeface="Constantia" panose="02030602050306030303" pitchFamily="18" charset="0"/>
              </a:rPr>
              <a:t> </a:t>
            </a:r>
            <a:r>
              <a:rPr lang="en-US" sz="2300" b="0" i="0" spc="0" baseline="0" dirty="0">
                <a:solidFill>
                  <a:srgbClr val="000099"/>
                </a:solidFill>
                <a:latin typeface="Constantia" panose="02030602050306030303" pitchFamily="18" charset="0"/>
              </a:rPr>
              <a:t>gg</a:t>
            </a:r>
            <a:r>
              <a:rPr lang="en-US" sz="2300" b="0" i="0" spc="-18" baseline="0" dirty="0">
                <a:solidFill>
                  <a:srgbClr val="000099"/>
                </a:solidFill>
                <a:latin typeface="Constantia" panose="02030602050306030303" pitchFamily="18" charset="0"/>
              </a:rPr>
              <a:t>.</a:t>
            </a:r>
            <a:r>
              <a:rPr lang="en-US" sz="2300" b="0" i="0" spc="-13" baseline="0" dirty="0">
                <a:solidFill>
                  <a:srgbClr val="000099"/>
                </a:solidFill>
                <a:latin typeface="Constantia" panose="02030602050306030303" pitchFamily="18" charset="0"/>
              </a:rPr>
              <a:t> </a:t>
            </a:r>
            <a:r>
              <a:rPr lang="en-US" sz="2300" b="0" i="0" spc="0" baseline="0" dirty="0">
                <a:solidFill>
                  <a:srgbClr val="000099"/>
                </a:solidFill>
                <a:latin typeface="Constantia" panose="02030602050306030303" pitchFamily="18" charset="0"/>
              </a:rPr>
              <a:t>(120</a:t>
            </a:r>
            <a:r>
              <a:rPr lang="en-US" sz="2300" b="0" i="0" spc="-17" baseline="0" dirty="0">
                <a:solidFill>
                  <a:srgbClr val="000099"/>
                </a:solidFill>
                <a:latin typeface="Constantia" panose="02030602050306030303" pitchFamily="18" charset="0"/>
              </a:rPr>
              <a:t>,</a:t>
            </a:r>
            <a:r>
              <a:rPr lang="en-US" sz="2300" b="0" i="0" spc="-13" baseline="0" dirty="0">
                <a:solidFill>
                  <a:srgbClr val="000099"/>
                </a:solidFill>
                <a:latin typeface="Constantia" panose="02030602050306030303" pitchFamily="18" charset="0"/>
              </a:rPr>
              <a:t> </a:t>
            </a:r>
            <a:r>
              <a:rPr lang="en-US" sz="2300" b="0" i="0" spc="0" baseline="0" dirty="0">
                <a:solidFill>
                  <a:srgbClr val="000099"/>
                </a:solidFill>
                <a:latin typeface="Constantia" panose="02030602050306030303" pitchFamily="18" charset="0"/>
              </a:rPr>
              <a:t>comma</a:t>
            </a:r>
            <a:r>
              <a:rPr lang="en-US" sz="2300" b="0" i="0" spc="-62" baseline="0" dirty="0">
                <a:solidFill>
                  <a:srgbClr val="000099"/>
                </a:solidFill>
                <a:latin typeface="Constantia" panose="02030602050306030303" pitchFamily="18" charset="0"/>
              </a:rPr>
              <a:t> </a:t>
            </a:r>
            <a:r>
              <a:rPr lang="en-US" sz="2300" b="0" i="0" spc="0" baseline="0" dirty="0">
                <a:solidFill>
                  <a:srgbClr val="000099"/>
                </a:solidFill>
                <a:latin typeface="Constantia" panose="02030602050306030303" pitchFamily="18" charset="0"/>
              </a:rPr>
              <a:t>5) </a:t>
            </a:r>
            <a:r>
              <a:rPr lang="en-US" sz="2300" b="0" i="0" spc="0" baseline="0" dirty="0" err="1">
                <a:solidFill>
                  <a:srgbClr val="000099"/>
                </a:solidFill>
                <a:latin typeface="Constantia" panose="02030602050306030303" pitchFamily="18" charset="0"/>
              </a:rPr>
              <a:t>compresi</a:t>
            </a:r>
            <a:r>
              <a:rPr lang="en-US" sz="2300" b="0" i="0" spc="0" baseline="0" dirty="0">
                <a:solidFill>
                  <a:srgbClr val="000099"/>
                </a:solidFill>
                <a:latin typeface="Constantia" panose="02030602050306030303" pitchFamily="18" charset="0"/>
              </a:rPr>
              <a:t> </a:t>
            </a:r>
            <a:r>
              <a:rPr lang="en-US" sz="2300" b="0" i="0" spc="0" baseline="0" dirty="0" err="1">
                <a:solidFill>
                  <a:srgbClr val="000099"/>
                </a:solidFill>
                <a:latin typeface="Constantia" panose="02030602050306030303" pitchFamily="18" charset="0"/>
              </a:rPr>
              <a:t>quelli</a:t>
            </a:r>
            <a:endParaRPr lang="en-US" sz="2300" b="0" i="0" spc="0" baseline="0" dirty="0">
              <a:solidFill>
                <a:srgbClr val="000099"/>
              </a:solidFill>
              <a:latin typeface="Constantia" panose="02030602050306030303" pitchFamily="18" charset="0"/>
            </a:endParaRPr>
          </a:p>
          <a:p>
            <a:pPr marL="0" algn="just"/>
            <a:r>
              <a:rPr lang="en-US" sz="2300" dirty="0">
                <a:solidFill>
                  <a:srgbClr val="000099"/>
                </a:solidFill>
                <a:latin typeface="Constantia" panose="02030602050306030303" pitchFamily="18" charset="0"/>
              </a:rPr>
              <a:t>    per la </a:t>
            </a:r>
            <a:r>
              <a:rPr lang="en-US" sz="2300" dirty="0" err="1">
                <a:solidFill>
                  <a:srgbClr val="000099"/>
                </a:solidFill>
                <a:latin typeface="Constantia" panose="02030602050306030303" pitchFamily="18" charset="0"/>
              </a:rPr>
              <a:t>notificazione</a:t>
            </a:r>
            <a:r>
              <a:rPr lang="en-US" sz="2300" dirty="0">
                <a:solidFill>
                  <a:srgbClr val="000099"/>
                </a:solidFill>
                <a:latin typeface="Constantia" panose="02030602050306030303" pitchFamily="18" charset="0"/>
              </a:rPr>
              <a:t> di </a:t>
            </a:r>
            <a:r>
              <a:rPr lang="en-US" sz="2300" dirty="0" err="1">
                <a:solidFill>
                  <a:srgbClr val="000099"/>
                </a:solidFill>
                <a:latin typeface="Constantia" panose="02030602050306030303" pitchFamily="18" charset="0"/>
              </a:rPr>
              <a:t>motivi</a:t>
            </a:r>
            <a:r>
              <a:rPr lang="en-US" sz="2300" dirty="0">
                <a:solidFill>
                  <a:srgbClr val="000099"/>
                </a:solidFill>
                <a:latin typeface="Constantia" panose="02030602050306030303" pitchFamily="18" charset="0"/>
              </a:rPr>
              <a:t> </a:t>
            </a:r>
            <a:r>
              <a:rPr lang="en-US" sz="2300" dirty="0" err="1">
                <a:solidFill>
                  <a:srgbClr val="000099"/>
                </a:solidFill>
                <a:latin typeface="Constantia" panose="02030602050306030303" pitchFamily="18" charset="0"/>
              </a:rPr>
              <a:t>aggiunti</a:t>
            </a:r>
            <a:r>
              <a:rPr lang="en-US" sz="2300" dirty="0">
                <a:solidFill>
                  <a:srgbClr val="000099"/>
                </a:solidFill>
                <a:latin typeface="Constantia" panose="02030602050306030303" pitchFamily="18" charset="0"/>
              </a:rPr>
              <a:t> e il </a:t>
            </a:r>
            <a:r>
              <a:rPr lang="en-US" sz="2300" dirty="0" err="1">
                <a:solidFill>
                  <a:srgbClr val="000099"/>
                </a:solidFill>
                <a:latin typeface="Constantia" panose="02030602050306030303" pitchFamily="18" charset="0"/>
              </a:rPr>
              <a:t>ricorso</a:t>
            </a:r>
            <a:r>
              <a:rPr lang="en-US" sz="2300" dirty="0">
                <a:solidFill>
                  <a:srgbClr val="000099"/>
                </a:solidFill>
                <a:latin typeface="Constantia" panose="02030602050306030303" pitchFamily="18" charset="0"/>
              </a:rPr>
              <a:t> </a:t>
            </a:r>
            <a:r>
              <a:rPr lang="en-US" sz="2300" dirty="0" err="1">
                <a:solidFill>
                  <a:srgbClr val="000099"/>
                </a:solidFill>
                <a:latin typeface="Constantia" panose="02030602050306030303" pitchFamily="18" charset="0"/>
              </a:rPr>
              <a:t>incidentale</a:t>
            </a:r>
            <a:r>
              <a:rPr lang="en-US" sz="2300" dirty="0">
                <a:solidFill>
                  <a:srgbClr val="000099"/>
                </a:solidFill>
                <a:latin typeface="Constantia" panose="02030602050306030303" pitchFamily="18" charset="0"/>
              </a:rPr>
              <a:t> e  per</a:t>
            </a:r>
          </a:p>
          <a:p>
            <a:pPr marL="0" algn="just"/>
            <a:r>
              <a:rPr lang="en-US" sz="2300" dirty="0">
                <a:solidFill>
                  <a:srgbClr val="000099"/>
                </a:solidFill>
                <a:latin typeface="Constantia" panose="02030602050306030303" pitchFamily="18" charset="0"/>
              </a:rPr>
              <a:t>    il </a:t>
            </a:r>
            <a:r>
              <a:rPr lang="en-US" sz="2300" dirty="0" err="1">
                <a:solidFill>
                  <a:srgbClr val="000099"/>
                </a:solidFill>
                <a:latin typeface="Constantia" panose="02030602050306030303" pitchFamily="18" charset="0"/>
              </a:rPr>
              <a:t>deposito</a:t>
            </a:r>
            <a:r>
              <a:rPr lang="en-US" sz="2300" dirty="0">
                <a:solidFill>
                  <a:srgbClr val="000099"/>
                </a:solidFill>
                <a:latin typeface="Constantia" panose="02030602050306030303" pitchFamily="18" charset="0"/>
              </a:rPr>
              <a:t> </a:t>
            </a:r>
            <a:r>
              <a:rPr lang="en-US" sz="2300" dirty="0" err="1">
                <a:solidFill>
                  <a:srgbClr val="000099"/>
                </a:solidFill>
                <a:latin typeface="Constantia" panose="02030602050306030303" pitchFamily="18" charset="0"/>
              </a:rPr>
              <a:t>degli</a:t>
            </a:r>
            <a:r>
              <a:rPr lang="en-US" sz="2300" dirty="0">
                <a:solidFill>
                  <a:srgbClr val="000099"/>
                </a:solidFill>
                <a:latin typeface="Constantia" panose="02030602050306030303" pitchFamily="18" charset="0"/>
              </a:rPr>
              <a:t> </a:t>
            </a:r>
            <a:r>
              <a:rPr lang="en-US" sz="2300" dirty="0" err="1">
                <a:solidFill>
                  <a:srgbClr val="000099"/>
                </a:solidFill>
                <a:latin typeface="Constantia" panose="02030602050306030303" pitchFamily="18" charset="0"/>
              </a:rPr>
              <a:t>atti</a:t>
            </a:r>
            <a:r>
              <a:rPr lang="en-US" sz="2300" dirty="0">
                <a:solidFill>
                  <a:srgbClr val="000099"/>
                </a:solidFill>
                <a:latin typeface="Constantia" panose="02030602050306030303" pitchFamily="18" charset="0"/>
              </a:rPr>
              <a:t> in </a:t>
            </a:r>
            <a:r>
              <a:rPr lang="en-US" sz="2300" dirty="0" err="1">
                <a:solidFill>
                  <a:srgbClr val="000099"/>
                </a:solidFill>
                <a:latin typeface="Constantia" panose="02030602050306030303" pitchFamily="18" charset="0"/>
              </a:rPr>
              <a:t>cancelleria</a:t>
            </a:r>
            <a:r>
              <a:rPr lang="en-US" sz="2300" dirty="0">
                <a:solidFill>
                  <a:srgbClr val="000099"/>
                </a:solidFill>
                <a:latin typeface="Constantia" panose="02030602050306030303" pitchFamily="18" charset="0"/>
              </a:rPr>
              <a:t> e </a:t>
            </a:r>
            <a:r>
              <a:rPr lang="en-US" sz="2300" dirty="0" err="1">
                <a:solidFill>
                  <a:srgbClr val="000099"/>
                </a:solidFill>
                <a:latin typeface="Constantia" panose="02030602050306030303" pitchFamily="18" charset="0"/>
              </a:rPr>
              <a:t>quelli</a:t>
            </a:r>
            <a:r>
              <a:rPr lang="en-US" sz="2300" dirty="0">
                <a:solidFill>
                  <a:srgbClr val="000099"/>
                </a:solidFill>
                <a:latin typeface="Constantia" panose="02030602050306030303" pitchFamily="18" charset="0"/>
              </a:rPr>
              <a:t> per il </a:t>
            </a:r>
            <a:r>
              <a:rPr lang="en-US" sz="2300" dirty="0" err="1">
                <a:solidFill>
                  <a:srgbClr val="000099"/>
                </a:solidFill>
                <a:latin typeface="Constantia" panose="02030602050306030303" pitchFamily="18" charset="0"/>
              </a:rPr>
              <a:t>giudizio</a:t>
            </a:r>
            <a:r>
              <a:rPr lang="en-US" sz="2300" dirty="0">
                <a:solidFill>
                  <a:srgbClr val="000099"/>
                </a:solidFill>
                <a:latin typeface="Constantia" panose="02030602050306030303" pitchFamily="18" charset="0"/>
              </a:rPr>
              <a:t> di </a:t>
            </a:r>
            <a:r>
              <a:rPr lang="en-US" sz="2300" dirty="0" err="1">
                <a:solidFill>
                  <a:srgbClr val="000099"/>
                </a:solidFill>
                <a:latin typeface="Constantia" panose="02030602050306030303" pitchFamily="18" charset="0"/>
              </a:rPr>
              <a:t>appello</a:t>
            </a:r>
            <a:endParaRPr lang="en-US" sz="2300" b="0" i="0" spc="0" baseline="0" dirty="0">
              <a:solidFill>
                <a:srgbClr val="000099"/>
              </a:solidFill>
              <a:latin typeface="Constantia" panose="02030602050306030303" pitchFamily="18" charset="0"/>
            </a:endParaRPr>
          </a:p>
        </p:txBody>
      </p:sp>
      <p:sp>
        <p:nvSpPr>
          <p:cNvPr id="6" name="Rectangle 3712">
            <a:extLst>
              <a:ext uri="{FF2B5EF4-FFF2-40B4-BE49-F238E27FC236}">
                <a16:creationId xmlns:a16="http://schemas.microsoft.com/office/drawing/2014/main" id="{3B1001A5-7227-5C52-8ABF-A5056D6252A1}"/>
              </a:ext>
            </a:extLst>
          </p:cNvPr>
          <p:cNvSpPr/>
          <p:nvPr/>
        </p:nvSpPr>
        <p:spPr>
          <a:xfrm>
            <a:off x="1431113" y="2714866"/>
            <a:ext cx="9888070" cy="677108"/>
          </a:xfrm>
          <a:prstGeom prst="rect">
            <a:avLst/>
          </a:prstGeom>
        </p:spPr>
        <p:txBody>
          <a:bodyPr wrap="square" lIns="0" tIns="0" rIns="0" bIns="0">
            <a:spAutoFit/>
          </a:bodyPr>
          <a:lstStyle/>
          <a:p>
            <a:pPr marL="0"/>
            <a:r>
              <a:rPr lang="en-US" sz="2000" b="0" i="0" spc="823" baseline="0" dirty="0">
                <a:solidFill>
                  <a:srgbClr val="000099"/>
                </a:solidFill>
                <a:latin typeface="Wingdings 3"/>
              </a:rPr>
              <a:t></a:t>
            </a:r>
            <a:r>
              <a:rPr lang="en-US" sz="2200" b="0" i="0" spc="0" baseline="0" dirty="0">
                <a:solidFill>
                  <a:srgbClr val="000099"/>
                </a:solidFill>
                <a:latin typeface="Constantia" panose="02030602050306030303" pitchFamily="18" charset="0"/>
              </a:rPr>
              <a:t>Possibili</a:t>
            </a:r>
            <a:r>
              <a:rPr lang="en-US" sz="2200" b="0" i="0" spc="-18" baseline="0" dirty="0">
                <a:solidFill>
                  <a:srgbClr val="000099"/>
                </a:solidFill>
                <a:latin typeface="Constantia" panose="02030602050306030303" pitchFamily="18" charset="0"/>
              </a:rPr>
              <a:t>t</a:t>
            </a:r>
            <a:r>
              <a:rPr lang="en-US" sz="2200" b="0" i="0" spc="0" baseline="0" dirty="0">
                <a:solidFill>
                  <a:srgbClr val="000099"/>
                </a:solidFill>
                <a:latin typeface="Constantia" panose="02030602050306030303" pitchFamily="18" charset="0"/>
              </a:rPr>
              <a:t>à</a:t>
            </a:r>
            <a:r>
              <a:rPr lang="en-US" sz="2200" b="0" i="0" spc="-83" baseline="0" dirty="0">
                <a:solidFill>
                  <a:srgbClr val="000099"/>
                </a:solidFill>
                <a:latin typeface="Constantia" panose="02030602050306030303" pitchFamily="18" charset="0"/>
              </a:rPr>
              <a:t> </a:t>
            </a:r>
            <a:r>
              <a:rPr lang="en-US" sz="2200" b="0" i="0" spc="0" baseline="0" dirty="0">
                <a:solidFill>
                  <a:srgbClr val="000099"/>
                </a:solidFill>
                <a:latin typeface="Constantia" panose="02030602050306030303" pitchFamily="18" charset="0"/>
              </a:rPr>
              <a:t>di</a:t>
            </a:r>
            <a:r>
              <a:rPr lang="en-US" sz="2200" b="0" i="0" spc="-63" baseline="0" dirty="0">
                <a:solidFill>
                  <a:srgbClr val="000099"/>
                </a:solidFill>
                <a:latin typeface="Constantia" panose="02030602050306030303" pitchFamily="18" charset="0"/>
              </a:rPr>
              <a:t> </a:t>
            </a:r>
            <a:r>
              <a:rPr lang="en-US" sz="2200" b="0" i="0" spc="0" baseline="0" dirty="0">
                <a:solidFill>
                  <a:srgbClr val="000099"/>
                </a:solidFill>
                <a:latin typeface="Constantia" panose="02030602050306030303" pitchFamily="18" charset="0"/>
              </a:rPr>
              <a:t>pubblica</a:t>
            </a:r>
            <a:r>
              <a:rPr lang="en-US" sz="2200" b="0" i="0" spc="-33" baseline="0" dirty="0">
                <a:solidFill>
                  <a:srgbClr val="000099"/>
                </a:solidFill>
                <a:latin typeface="Constantia" panose="02030602050306030303" pitchFamily="18" charset="0"/>
              </a:rPr>
              <a:t>z</a:t>
            </a:r>
            <a:r>
              <a:rPr lang="en-US" sz="2200" b="0" i="0" spc="0" baseline="0" dirty="0">
                <a:solidFill>
                  <a:srgbClr val="000099"/>
                </a:solidFill>
                <a:latin typeface="Constantia" panose="02030602050306030303" pitchFamily="18" charset="0"/>
              </a:rPr>
              <a:t>ion</a:t>
            </a:r>
            <a:r>
              <a:rPr lang="en-US" sz="2200" b="0" i="0" spc="-12" baseline="0" dirty="0">
                <a:solidFill>
                  <a:srgbClr val="000099"/>
                </a:solidFill>
                <a:latin typeface="Constantia" panose="02030602050306030303" pitchFamily="18" charset="0"/>
              </a:rPr>
              <a:t>e</a:t>
            </a:r>
            <a:r>
              <a:rPr lang="en-US" sz="2200" b="0" i="0" spc="-86" baseline="0" dirty="0">
                <a:solidFill>
                  <a:srgbClr val="000099"/>
                </a:solidFill>
                <a:latin typeface="Constantia" panose="02030602050306030303" pitchFamily="18" charset="0"/>
              </a:rPr>
              <a:t> </a:t>
            </a:r>
            <a:r>
              <a:rPr lang="en-US" sz="2200" b="0" i="0" spc="0" baseline="0" dirty="0">
                <a:solidFill>
                  <a:srgbClr val="000099"/>
                </a:solidFill>
                <a:latin typeface="Constantia" panose="02030602050306030303" pitchFamily="18" charset="0"/>
              </a:rPr>
              <a:t>an</a:t>
            </a:r>
            <a:r>
              <a:rPr lang="en-US" sz="2200" b="0" i="0" spc="-18" baseline="0" dirty="0">
                <a:solidFill>
                  <a:srgbClr val="000099"/>
                </a:solidFill>
                <a:latin typeface="Constantia" panose="02030602050306030303" pitchFamily="18" charset="0"/>
              </a:rPr>
              <a:t>t</a:t>
            </a:r>
            <a:r>
              <a:rPr lang="en-US" sz="2200" b="0" i="0" spc="0" baseline="0" dirty="0">
                <a:solidFill>
                  <a:srgbClr val="000099"/>
                </a:solidFill>
                <a:latin typeface="Constantia" panose="02030602050306030303" pitchFamily="18" charset="0"/>
              </a:rPr>
              <a:t>ici</a:t>
            </a:r>
            <a:r>
              <a:rPr lang="en-US" sz="2200" b="0" i="0" spc="-18" baseline="0" dirty="0">
                <a:solidFill>
                  <a:srgbClr val="000099"/>
                </a:solidFill>
                <a:latin typeface="Constantia" panose="02030602050306030303" pitchFamily="18" charset="0"/>
              </a:rPr>
              <a:t>p</a:t>
            </a:r>
            <a:r>
              <a:rPr lang="en-US" sz="2200" b="0" i="0" spc="-20" baseline="0" dirty="0">
                <a:solidFill>
                  <a:srgbClr val="000099"/>
                </a:solidFill>
                <a:latin typeface="Constantia" panose="02030602050306030303" pitchFamily="18" charset="0"/>
              </a:rPr>
              <a:t>a</a:t>
            </a:r>
            <a:r>
              <a:rPr lang="en-US" sz="2200" b="0" i="0" spc="-18" baseline="0" dirty="0">
                <a:solidFill>
                  <a:srgbClr val="000099"/>
                </a:solidFill>
                <a:latin typeface="Constantia" panose="02030602050306030303" pitchFamily="18" charset="0"/>
              </a:rPr>
              <a:t>t</a:t>
            </a:r>
            <a:r>
              <a:rPr lang="en-US" sz="2200" b="0" i="0" spc="0" baseline="0" dirty="0">
                <a:solidFill>
                  <a:srgbClr val="000099"/>
                </a:solidFill>
                <a:latin typeface="Constantia" panose="02030602050306030303" pitchFamily="18" charset="0"/>
              </a:rPr>
              <a:t>a</a:t>
            </a:r>
            <a:r>
              <a:rPr lang="en-US" sz="2200" b="0" i="0" spc="-83" baseline="0" dirty="0">
                <a:solidFill>
                  <a:srgbClr val="000099"/>
                </a:solidFill>
                <a:latin typeface="Constantia" panose="02030602050306030303" pitchFamily="18" charset="0"/>
              </a:rPr>
              <a:t> </a:t>
            </a:r>
            <a:r>
              <a:rPr lang="en-US" sz="2200" b="0" i="0" spc="0" baseline="0" dirty="0">
                <a:solidFill>
                  <a:srgbClr val="000099"/>
                </a:solidFill>
                <a:latin typeface="Constantia" panose="02030602050306030303" pitchFamily="18" charset="0"/>
              </a:rPr>
              <a:t>del</a:t>
            </a:r>
            <a:r>
              <a:rPr lang="en-US" sz="2200" b="0" i="0" spc="-63" baseline="0" dirty="0">
                <a:solidFill>
                  <a:srgbClr val="000099"/>
                </a:solidFill>
                <a:latin typeface="Constantia" panose="02030602050306030303" pitchFamily="18" charset="0"/>
              </a:rPr>
              <a:t> </a:t>
            </a:r>
            <a:r>
              <a:rPr lang="en-US" sz="2200" b="0" i="0" spc="0" baseline="0" dirty="0">
                <a:solidFill>
                  <a:srgbClr val="000099"/>
                </a:solidFill>
                <a:latin typeface="Constantia" panose="02030602050306030303" pitchFamily="18" charset="0"/>
              </a:rPr>
              <a:t>disposi</a:t>
            </a:r>
            <a:r>
              <a:rPr lang="en-US" sz="2200" b="0" i="0" spc="-18" baseline="0" dirty="0">
                <a:solidFill>
                  <a:srgbClr val="000099"/>
                </a:solidFill>
                <a:latin typeface="Constantia" panose="02030602050306030303" pitchFamily="18" charset="0"/>
              </a:rPr>
              <a:t>t</a:t>
            </a:r>
            <a:r>
              <a:rPr lang="en-US" sz="2200" b="0" i="0" spc="0" baseline="0" dirty="0">
                <a:solidFill>
                  <a:srgbClr val="000099"/>
                </a:solidFill>
                <a:latin typeface="Constantia" panose="02030602050306030303" pitchFamily="18" charset="0"/>
              </a:rPr>
              <a:t>ivo</a:t>
            </a:r>
            <a:r>
              <a:rPr lang="en-US" sz="2200" b="0" i="0" spc="-89" baseline="0" dirty="0">
                <a:solidFill>
                  <a:srgbClr val="000099"/>
                </a:solidFill>
                <a:latin typeface="Constantia" panose="02030602050306030303" pitchFamily="18" charset="0"/>
              </a:rPr>
              <a:t> </a:t>
            </a:r>
            <a:r>
              <a:rPr lang="en-US" sz="2200" b="0" i="0" spc="0" baseline="0" dirty="0">
                <a:solidFill>
                  <a:srgbClr val="000099"/>
                </a:solidFill>
                <a:latin typeface="Constantia" panose="02030602050306030303" pitchFamily="18" charset="0"/>
              </a:rPr>
              <a:t>rispe</a:t>
            </a:r>
            <a:r>
              <a:rPr lang="en-US" sz="2200" b="0" i="0" spc="-18" baseline="0" dirty="0">
                <a:solidFill>
                  <a:srgbClr val="000099"/>
                </a:solidFill>
                <a:latin typeface="Constantia" panose="02030602050306030303" pitchFamily="18" charset="0"/>
              </a:rPr>
              <a:t>tt</a:t>
            </a:r>
            <a:r>
              <a:rPr lang="en-US" sz="2200" b="0" i="0" spc="0" baseline="0" dirty="0">
                <a:solidFill>
                  <a:srgbClr val="000099"/>
                </a:solidFill>
                <a:latin typeface="Constantia" panose="02030602050306030303" pitchFamily="18" charset="0"/>
              </a:rPr>
              <a:t>o</a:t>
            </a:r>
            <a:r>
              <a:rPr lang="en-US" sz="2200" b="0" i="0" spc="-62" baseline="0" dirty="0">
                <a:solidFill>
                  <a:srgbClr val="000099"/>
                </a:solidFill>
                <a:latin typeface="Constantia" panose="02030602050306030303" pitchFamily="18" charset="0"/>
              </a:rPr>
              <a:t> </a:t>
            </a:r>
            <a:r>
              <a:rPr lang="en-US" sz="2200" b="0" i="0" spc="0" baseline="0" dirty="0" err="1">
                <a:solidFill>
                  <a:srgbClr val="000099"/>
                </a:solidFill>
                <a:latin typeface="Constantia" panose="02030602050306030303" pitchFamily="18" charset="0"/>
              </a:rPr>
              <a:t>all</a:t>
            </a:r>
            <a:r>
              <a:rPr lang="en-US" sz="2200" b="0" i="0" spc="-20" baseline="0" dirty="0" err="1">
                <a:solidFill>
                  <a:srgbClr val="000099"/>
                </a:solidFill>
                <a:latin typeface="Constantia" panose="02030602050306030303" pitchFamily="18" charset="0"/>
              </a:rPr>
              <a:t>a</a:t>
            </a:r>
            <a:r>
              <a:rPr lang="en-US" sz="2200" b="0" i="0" spc="-86" baseline="0" dirty="0">
                <a:solidFill>
                  <a:srgbClr val="000099"/>
                </a:solidFill>
                <a:latin typeface="Constantia" panose="02030602050306030303" pitchFamily="18" charset="0"/>
              </a:rPr>
              <a:t> </a:t>
            </a:r>
            <a:r>
              <a:rPr lang="en-US" sz="2200" b="0" i="0" spc="0" baseline="0" dirty="0" err="1">
                <a:solidFill>
                  <a:srgbClr val="000099"/>
                </a:solidFill>
                <a:latin typeface="Constantia" panose="02030602050306030303" pitchFamily="18" charset="0"/>
              </a:rPr>
              <a:t>sen</a:t>
            </a:r>
            <a:r>
              <a:rPr lang="en-US" sz="2200" b="0" i="0" spc="-17" baseline="0" dirty="0" err="1">
                <a:solidFill>
                  <a:srgbClr val="000099"/>
                </a:solidFill>
                <a:latin typeface="Constantia" panose="02030602050306030303" pitchFamily="18" charset="0"/>
              </a:rPr>
              <a:t>t</a:t>
            </a:r>
            <a:r>
              <a:rPr lang="en-US" sz="2200" b="0" i="0" spc="0" baseline="0" dirty="0" err="1">
                <a:solidFill>
                  <a:srgbClr val="000099"/>
                </a:solidFill>
                <a:latin typeface="Constantia" panose="02030602050306030303" pitchFamily="18" charset="0"/>
              </a:rPr>
              <a:t>en</a:t>
            </a:r>
            <a:r>
              <a:rPr lang="en-US" sz="2200" b="0" i="0" spc="-12" baseline="0" dirty="0" err="1">
                <a:solidFill>
                  <a:srgbClr val="000099"/>
                </a:solidFill>
                <a:latin typeface="Constantia" panose="02030602050306030303" pitchFamily="18" charset="0"/>
              </a:rPr>
              <a:t>z</a:t>
            </a:r>
            <a:r>
              <a:rPr lang="en-US" sz="2200" b="0" i="0" spc="0" baseline="0" dirty="0" err="1">
                <a:solidFill>
                  <a:srgbClr val="000099"/>
                </a:solidFill>
                <a:latin typeface="Constantia" panose="02030602050306030303" pitchFamily="18" charset="0"/>
              </a:rPr>
              <a:t>a</a:t>
            </a:r>
            <a:r>
              <a:rPr lang="en-US" sz="2200" b="0" i="0" spc="0" baseline="0" dirty="0">
                <a:solidFill>
                  <a:srgbClr val="000099"/>
                </a:solidFill>
                <a:latin typeface="Constantia" panose="02030602050306030303" pitchFamily="18" charset="0"/>
              </a:rPr>
              <a:t> </a:t>
            </a:r>
            <a:r>
              <a:rPr lang="en-US" sz="2200" b="0" i="0" spc="0" baseline="0" dirty="0" err="1">
                <a:solidFill>
                  <a:srgbClr val="000099"/>
                </a:solidFill>
                <a:latin typeface="Constantia" panose="02030602050306030303" pitchFamily="18" charset="0"/>
              </a:rPr>
              <a:t>su</a:t>
            </a:r>
            <a:endParaRPr lang="en-US" sz="2200" dirty="0">
              <a:solidFill>
                <a:srgbClr val="000099"/>
              </a:solidFill>
              <a:latin typeface="Constantia" panose="02030602050306030303" pitchFamily="18" charset="0"/>
            </a:endParaRPr>
          </a:p>
          <a:p>
            <a:pPr marL="0"/>
            <a:r>
              <a:rPr lang="en-US" sz="2200" b="0" i="0" spc="0" baseline="0" dirty="0">
                <a:solidFill>
                  <a:srgbClr val="000099"/>
                </a:solidFill>
                <a:latin typeface="Constantia" panose="02030602050306030303" pitchFamily="18" charset="0"/>
              </a:rPr>
              <a:t>     </a:t>
            </a:r>
            <a:r>
              <a:rPr lang="en-US" sz="2200" b="0" i="0" spc="0" baseline="0" dirty="0" err="1">
                <a:solidFill>
                  <a:srgbClr val="000099"/>
                </a:solidFill>
                <a:latin typeface="Constantia" panose="02030602050306030303" pitchFamily="18" charset="0"/>
              </a:rPr>
              <a:t>richiesta</a:t>
            </a:r>
            <a:r>
              <a:rPr lang="en-US" sz="2200" b="0" i="0" spc="0" baseline="0" dirty="0">
                <a:solidFill>
                  <a:srgbClr val="000099"/>
                </a:solidFill>
                <a:latin typeface="Constantia" panose="02030602050306030303" pitchFamily="18" charset="0"/>
              </a:rPr>
              <a:t> di </a:t>
            </a:r>
            <a:r>
              <a:rPr lang="en-US" sz="2200" b="0" i="0" spc="0" baseline="0" dirty="0" err="1">
                <a:solidFill>
                  <a:srgbClr val="000099"/>
                </a:solidFill>
                <a:latin typeface="Constantia" panose="02030602050306030303" pitchFamily="18" charset="0"/>
              </a:rPr>
              <a:t>una</a:t>
            </a:r>
            <a:r>
              <a:rPr lang="en-US" sz="2200" b="0" i="0" spc="0" baseline="0" dirty="0">
                <a:solidFill>
                  <a:srgbClr val="000099"/>
                </a:solidFill>
                <a:latin typeface="Constantia" panose="02030602050306030303" pitchFamily="18" charset="0"/>
              </a:rPr>
              <a:t> delle parti </a:t>
            </a:r>
            <a:r>
              <a:rPr lang="en-US" sz="2200" b="0" i="0" spc="0" baseline="0" dirty="0" err="1">
                <a:solidFill>
                  <a:srgbClr val="000099"/>
                </a:solidFill>
                <a:latin typeface="Constantia" panose="02030602050306030303" pitchFamily="18" charset="0"/>
              </a:rPr>
              <a:t>nell’udienza</a:t>
            </a:r>
            <a:r>
              <a:rPr lang="en-US" sz="2200" b="0" i="0" spc="0" baseline="0" dirty="0">
                <a:solidFill>
                  <a:srgbClr val="000099"/>
                </a:solidFill>
                <a:latin typeface="Constantia" panose="02030602050306030303" pitchFamily="18" charset="0"/>
              </a:rPr>
              <a:t> di </a:t>
            </a:r>
            <a:r>
              <a:rPr lang="en-US" sz="2200" b="0" i="0" spc="0" baseline="0" dirty="0" err="1">
                <a:solidFill>
                  <a:srgbClr val="000099"/>
                </a:solidFill>
                <a:latin typeface="Constantia" panose="02030602050306030303" pitchFamily="18" charset="0"/>
              </a:rPr>
              <a:t>discussione</a:t>
            </a:r>
            <a:endParaRPr lang="en-US" sz="2200" b="0" i="0" spc="0" baseline="0" dirty="0">
              <a:solidFill>
                <a:srgbClr val="000099"/>
              </a:solidFill>
              <a:latin typeface="Constantia" panose="02030602050306030303" pitchFamily="18" charset="0"/>
            </a:endParaRPr>
          </a:p>
        </p:txBody>
      </p:sp>
      <p:sp>
        <p:nvSpPr>
          <p:cNvPr id="8" name="Rectangle 3714">
            <a:extLst>
              <a:ext uri="{FF2B5EF4-FFF2-40B4-BE49-F238E27FC236}">
                <a16:creationId xmlns:a16="http://schemas.microsoft.com/office/drawing/2014/main" id="{E4E79289-D448-75AE-6E3B-8588B0127EF5}"/>
              </a:ext>
            </a:extLst>
          </p:cNvPr>
          <p:cNvSpPr/>
          <p:nvPr/>
        </p:nvSpPr>
        <p:spPr>
          <a:xfrm>
            <a:off x="1717983" y="3560064"/>
            <a:ext cx="9601200" cy="738664"/>
          </a:xfrm>
          <a:prstGeom prst="rect">
            <a:avLst/>
          </a:prstGeom>
        </p:spPr>
        <p:txBody>
          <a:bodyPr wrap="square" lIns="0" tIns="0" rIns="0" bIns="0">
            <a:spAutoFit/>
          </a:bodyPr>
          <a:lstStyle/>
          <a:p>
            <a:pPr marL="268288" indent="-268288"/>
            <a:r>
              <a:rPr lang="en-US" b="0" i="0" spc="559" baseline="0" dirty="0">
                <a:solidFill>
                  <a:srgbClr val="000099"/>
                </a:solidFill>
                <a:latin typeface="Wingdings 3"/>
              </a:rPr>
              <a:t></a:t>
            </a:r>
            <a:r>
              <a:rPr lang="en-US" sz="2400" b="0" i="0" spc="-46" baseline="0" dirty="0">
                <a:solidFill>
                  <a:srgbClr val="000099"/>
                </a:solidFill>
                <a:latin typeface="Constantia" panose="02030602050306030303" pitchFamily="18" charset="0"/>
              </a:rPr>
              <a:t>A</a:t>
            </a:r>
            <a:r>
              <a:rPr lang="en-US" sz="2400" b="0" i="0" spc="0" baseline="0" dirty="0">
                <a:solidFill>
                  <a:srgbClr val="000099"/>
                </a:solidFill>
                <a:latin typeface="Constantia" panose="02030602050306030303" pitchFamily="18" charset="0"/>
              </a:rPr>
              <a:t>ppello avve</a:t>
            </a:r>
            <a:r>
              <a:rPr lang="en-US" sz="2400" b="0" i="0" spc="-12" baseline="0" dirty="0">
                <a:solidFill>
                  <a:srgbClr val="000099"/>
                </a:solidFill>
                <a:latin typeface="Constantia" panose="02030602050306030303" pitchFamily="18" charset="0"/>
              </a:rPr>
              <a:t>r</a:t>
            </a:r>
            <a:r>
              <a:rPr lang="en-US" sz="2400" b="0" i="0" spc="0" baseline="0" dirty="0">
                <a:solidFill>
                  <a:srgbClr val="000099"/>
                </a:solidFill>
                <a:latin typeface="Constantia" panose="02030602050306030303" pitchFamily="18" charset="0"/>
              </a:rPr>
              <a:t>so </a:t>
            </a:r>
            <a:r>
              <a:rPr lang="en-US" sz="2400" b="0" i="0" spc="-16" baseline="0" dirty="0">
                <a:solidFill>
                  <a:srgbClr val="000099"/>
                </a:solidFill>
                <a:latin typeface="Constantia" panose="02030602050306030303" pitchFamily="18" charset="0"/>
              </a:rPr>
              <a:t>i</a:t>
            </a:r>
            <a:r>
              <a:rPr lang="en-US" sz="2400" b="0" i="0" spc="0" baseline="0" dirty="0">
                <a:solidFill>
                  <a:srgbClr val="000099"/>
                </a:solidFill>
                <a:latin typeface="Constantia" panose="02030602050306030303" pitchFamily="18" charset="0"/>
              </a:rPr>
              <a:t>l d</a:t>
            </a:r>
            <a:r>
              <a:rPr lang="en-US" sz="2400" b="0" i="0" spc="-14" baseline="0" dirty="0">
                <a:solidFill>
                  <a:srgbClr val="000099"/>
                </a:solidFill>
                <a:latin typeface="Constantia" panose="02030602050306030303" pitchFamily="18" charset="0"/>
              </a:rPr>
              <a:t>i</a:t>
            </a:r>
            <a:r>
              <a:rPr lang="en-US" sz="2400" b="0" i="0" spc="0" baseline="0" dirty="0">
                <a:solidFill>
                  <a:srgbClr val="000099"/>
                </a:solidFill>
                <a:latin typeface="Constantia" panose="02030602050306030303" pitchFamily="18" charset="0"/>
              </a:rPr>
              <a:t>spos</a:t>
            </a:r>
            <a:r>
              <a:rPr lang="en-US" sz="2400" b="0" i="0" spc="-14" baseline="0" dirty="0">
                <a:solidFill>
                  <a:srgbClr val="000099"/>
                </a:solidFill>
                <a:latin typeface="Constantia" panose="02030602050306030303" pitchFamily="18" charset="0"/>
              </a:rPr>
              <a:t>i</a:t>
            </a:r>
            <a:r>
              <a:rPr lang="en-US" sz="2400" b="0" i="0" spc="-16" baseline="0" dirty="0">
                <a:solidFill>
                  <a:srgbClr val="000099"/>
                </a:solidFill>
                <a:latin typeface="Constantia" panose="02030602050306030303" pitchFamily="18" charset="0"/>
              </a:rPr>
              <a:t>t</a:t>
            </a:r>
            <a:r>
              <a:rPr lang="en-US" sz="2400" b="0" i="0" spc="-14" baseline="0" dirty="0">
                <a:solidFill>
                  <a:srgbClr val="000099"/>
                </a:solidFill>
                <a:latin typeface="Constantia" panose="02030602050306030303" pitchFamily="18" charset="0"/>
              </a:rPr>
              <a:t>i</a:t>
            </a:r>
            <a:r>
              <a:rPr lang="en-US" sz="2400" b="0" i="0" spc="0" baseline="0" dirty="0">
                <a:solidFill>
                  <a:srgbClr val="000099"/>
                </a:solidFill>
                <a:latin typeface="Constantia" panose="02030602050306030303" pitchFamily="18" charset="0"/>
              </a:rPr>
              <a:t>vo con </a:t>
            </a:r>
            <a:r>
              <a:rPr lang="en-US" sz="2400" b="0" i="0" spc="-13" baseline="0" dirty="0">
                <a:solidFill>
                  <a:srgbClr val="000099"/>
                </a:solidFill>
                <a:latin typeface="Constantia" panose="02030602050306030303" pitchFamily="18" charset="0"/>
              </a:rPr>
              <a:t>r</a:t>
            </a:r>
            <a:r>
              <a:rPr lang="en-US" sz="2400" b="0" i="0" spc="-14" baseline="0" dirty="0">
                <a:solidFill>
                  <a:srgbClr val="000099"/>
                </a:solidFill>
                <a:latin typeface="Constantia" panose="02030602050306030303" pitchFamily="18" charset="0"/>
              </a:rPr>
              <a:t>i</a:t>
            </a:r>
            <a:r>
              <a:rPr lang="en-US" sz="2400" b="0" i="0" spc="0" baseline="0" dirty="0">
                <a:solidFill>
                  <a:srgbClr val="000099"/>
                </a:solidFill>
                <a:latin typeface="Constantia" panose="02030602050306030303" pitchFamily="18" charset="0"/>
              </a:rPr>
              <a:t>se</a:t>
            </a:r>
            <a:r>
              <a:rPr lang="en-US" sz="2400" b="0" i="0" spc="-12" baseline="0" dirty="0">
                <a:solidFill>
                  <a:srgbClr val="000099"/>
                </a:solidFill>
                <a:latin typeface="Constantia" panose="02030602050306030303" pitchFamily="18" charset="0"/>
              </a:rPr>
              <a:t>r</a:t>
            </a:r>
            <a:r>
              <a:rPr lang="en-US" sz="2400" b="0" i="0" spc="0" baseline="0" dirty="0">
                <a:solidFill>
                  <a:srgbClr val="000099"/>
                </a:solidFill>
                <a:latin typeface="Constantia" panose="02030602050306030303" pitchFamily="18" charset="0"/>
              </a:rPr>
              <a:t>va d</a:t>
            </a:r>
            <a:r>
              <a:rPr lang="en-US" sz="2400" b="0" i="0" spc="-14" baseline="0" dirty="0">
                <a:solidFill>
                  <a:srgbClr val="000099"/>
                </a:solidFill>
                <a:latin typeface="Constantia" panose="02030602050306030303" pitchFamily="18" charset="0"/>
              </a:rPr>
              <a:t>i</a:t>
            </a:r>
            <a:r>
              <a:rPr lang="en-US" sz="2400" b="0" i="0" spc="0" baseline="0" dirty="0">
                <a:solidFill>
                  <a:srgbClr val="000099"/>
                </a:solidFill>
                <a:latin typeface="Constantia" panose="02030602050306030303" pitchFamily="18" charset="0"/>
              </a:rPr>
              <a:t> </a:t>
            </a:r>
            <a:r>
              <a:rPr lang="en-US" sz="2400" b="0" i="0" spc="-12" baseline="0" dirty="0">
                <a:solidFill>
                  <a:srgbClr val="000099"/>
                </a:solidFill>
                <a:latin typeface="Constantia" panose="02030602050306030303" pitchFamily="18" charset="0"/>
              </a:rPr>
              <a:t>m</a:t>
            </a:r>
            <a:r>
              <a:rPr lang="en-US" sz="2400" b="0" i="0" spc="0" baseline="0" dirty="0">
                <a:solidFill>
                  <a:srgbClr val="000099"/>
                </a:solidFill>
                <a:latin typeface="Constantia" panose="02030602050306030303" pitchFamily="18" charset="0"/>
              </a:rPr>
              <a:t>o</a:t>
            </a:r>
            <a:r>
              <a:rPr lang="en-US" sz="2400" b="0" i="0" spc="-16" baseline="0" dirty="0">
                <a:solidFill>
                  <a:srgbClr val="000099"/>
                </a:solidFill>
                <a:latin typeface="Constantia" panose="02030602050306030303" pitchFamily="18" charset="0"/>
              </a:rPr>
              <a:t>t</a:t>
            </a:r>
            <a:r>
              <a:rPr lang="en-US" sz="2400" b="0" i="0" spc="-14" baseline="0" dirty="0">
                <a:solidFill>
                  <a:srgbClr val="000099"/>
                </a:solidFill>
                <a:latin typeface="Constantia" panose="02030602050306030303" pitchFamily="18" charset="0"/>
              </a:rPr>
              <a:t>i</a:t>
            </a:r>
            <a:r>
              <a:rPr lang="en-US" sz="2400" b="0" i="0" spc="0" baseline="0" dirty="0">
                <a:solidFill>
                  <a:srgbClr val="000099"/>
                </a:solidFill>
                <a:latin typeface="Constantia" panose="02030602050306030303" pitchFamily="18" charset="0"/>
              </a:rPr>
              <a:t>v</a:t>
            </a:r>
            <a:r>
              <a:rPr lang="en-US" sz="2400" b="0" i="0" spc="-19" baseline="0" dirty="0">
                <a:solidFill>
                  <a:srgbClr val="000099"/>
                </a:solidFill>
                <a:latin typeface="Constantia" panose="02030602050306030303" pitchFamily="18" charset="0"/>
              </a:rPr>
              <a:t>i</a:t>
            </a:r>
            <a:r>
              <a:rPr lang="en-US" sz="2400" b="0" i="0" spc="0" baseline="0" dirty="0">
                <a:solidFill>
                  <a:srgbClr val="000099"/>
                </a:solidFill>
                <a:latin typeface="Constantia" panose="02030602050306030303" pitchFamily="18" charset="0"/>
              </a:rPr>
              <a:t> da p</a:t>
            </a:r>
            <a:r>
              <a:rPr lang="en-US" sz="2400" b="0" i="0" spc="-12" baseline="0" dirty="0">
                <a:solidFill>
                  <a:srgbClr val="000099"/>
                </a:solidFill>
                <a:latin typeface="Constantia" panose="02030602050306030303" pitchFamily="18" charset="0"/>
              </a:rPr>
              <a:t>r</a:t>
            </a:r>
            <a:r>
              <a:rPr lang="en-US" sz="2400" b="0" i="0" spc="0" baseline="0" dirty="0">
                <a:solidFill>
                  <a:srgbClr val="000099"/>
                </a:solidFill>
                <a:latin typeface="Constantia" panose="02030602050306030303" pitchFamily="18" charset="0"/>
              </a:rPr>
              <a:t>opo</a:t>
            </a:r>
            <a:r>
              <a:rPr lang="en-US" sz="2400" b="0" i="0" spc="-12" baseline="0" dirty="0">
                <a:solidFill>
                  <a:srgbClr val="000099"/>
                </a:solidFill>
                <a:latin typeface="Constantia" panose="02030602050306030303" pitchFamily="18" charset="0"/>
              </a:rPr>
              <a:t>rr</a:t>
            </a:r>
            <a:r>
              <a:rPr lang="en-US" sz="2400" b="0" i="0" spc="0" baseline="0" dirty="0">
                <a:solidFill>
                  <a:srgbClr val="000099"/>
                </a:solidFill>
                <a:latin typeface="Constantia" panose="02030602050306030303" pitchFamily="18" charset="0"/>
              </a:rPr>
              <a:t>e en</a:t>
            </a:r>
            <a:r>
              <a:rPr lang="en-US" sz="2400" b="0" i="0" spc="-16" baseline="0" dirty="0">
                <a:solidFill>
                  <a:srgbClr val="000099"/>
                </a:solidFill>
                <a:latin typeface="Constantia" panose="02030602050306030303" pitchFamily="18" charset="0"/>
              </a:rPr>
              <a:t>t</a:t>
            </a:r>
            <a:r>
              <a:rPr lang="en-US" sz="2400" b="0" i="0" spc="-12" baseline="0" dirty="0">
                <a:solidFill>
                  <a:srgbClr val="000099"/>
                </a:solidFill>
                <a:latin typeface="Constantia" panose="02030602050306030303" pitchFamily="18" charset="0"/>
              </a:rPr>
              <a:t>r</a:t>
            </a:r>
            <a:r>
              <a:rPr lang="en-US" sz="2400" b="0" i="0" spc="0" baseline="0" dirty="0">
                <a:solidFill>
                  <a:srgbClr val="000099"/>
                </a:solidFill>
                <a:latin typeface="Constantia" panose="02030602050306030303" pitchFamily="18" charset="0"/>
              </a:rPr>
              <a:t>o 30 gg. </a:t>
            </a:r>
            <a:r>
              <a:rPr lang="en-US" sz="2400" dirty="0" err="1">
                <a:solidFill>
                  <a:srgbClr val="000099"/>
                </a:solidFill>
                <a:latin typeface="Constantia" panose="02030602050306030303" pitchFamily="18" charset="0"/>
              </a:rPr>
              <a:t>d</a:t>
            </a:r>
            <a:r>
              <a:rPr lang="en-US" sz="2400" b="0" i="0" spc="0" baseline="0" dirty="0" err="1">
                <a:solidFill>
                  <a:srgbClr val="000099"/>
                </a:solidFill>
                <a:latin typeface="Constantia" panose="02030602050306030303" pitchFamily="18" charset="0"/>
              </a:rPr>
              <a:t>alla</a:t>
            </a:r>
            <a:r>
              <a:rPr lang="en-US" sz="2400" b="0" i="0" spc="0" baseline="0" dirty="0">
                <a:solidFill>
                  <a:srgbClr val="000099"/>
                </a:solidFill>
                <a:latin typeface="Constantia" panose="02030602050306030303" pitchFamily="18" charset="0"/>
              </a:rPr>
              <a:t> </a:t>
            </a:r>
            <a:r>
              <a:rPr lang="en-US" sz="2400" b="0" i="0" spc="-12" baseline="0" dirty="0" err="1">
                <a:solidFill>
                  <a:srgbClr val="000099"/>
                </a:solidFill>
                <a:latin typeface="Constantia" panose="02030602050306030303" pitchFamily="18" charset="0"/>
              </a:rPr>
              <a:t>n</a:t>
            </a:r>
            <a:r>
              <a:rPr lang="en-US" sz="2400" b="0" i="0" spc="0" baseline="0" dirty="0" err="1">
                <a:solidFill>
                  <a:srgbClr val="000099"/>
                </a:solidFill>
                <a:latin typeface="Constantia" panose="02030602050306030303" pitchFamily="18" charset="0"/>
              </a:rPr>
              <a:t>o</a:t>
            </a:r>
            <a:r>
              <a:rPr lang="en-US" sz="2400" b="0" i="0" spc="-19" baseline="0" dirty="0" err="1">
                <a:solidFill>
                  <a:srgbClr val="000099"/>
                </a:solidFill>
                <a:latin typeface="Constantia" panose="02030602050306030303" pitchFamily="18" charset="0"/>
              </a:rPr>
              <a:t>t</a:t>
            </a:r>
            <a:r>
              <a:rPr lang="en-US" sz="2400" b="0" i="0" spc="-16" baseline="0" dirty="0" err="1">
                <a:solidFill>
                  <a:srgbClr val="000099"/>
                </a:solidFill>
                <a:latin typeface="Constantia" panose="02030602050306030303" pitchFamily="18" charset="0"/>
              </a:rPr>
              <a:t>i</a:t>
            </a:r>
            <a:r>
              <a:rPr lang="en-US" sz="2400" b="0" i="0" spc="0" baseline="0" dirty="0" err="1">
                <a:solidFill>
                  <a:srgbClr val="000099"/>
                </a:solidFill>
                <a:latin typeface="Constantia" panose="02030602050306030303" pitchFamily="18" charset="0"/>
              </a:rPr>
              <a:t>f</a:t>
            </a:r>
            <a:r>
              <a:rPr lang="en-US" sz="2400" b="0" i="0" spc="-16" baseline="0" dirty="0" err="1">
                <a:solidFill>
                  <a:srgbClr val="000099"/>
                </a:solidFill>
                <a:latin typeface="Constantia" panose="02030602050306030303" pitchFamily="18" charset="0"/>
              </a:rPr>
              <a:t>i</a:t>
            </a:r>
            <a:r>
              <a:rPr lang="en-US" sz="2400" b="0" i="0" spc="0" baseline="0" dirty="0" err="1">
                <a:solidFill>
                  <a:srgbClr val="000099"/>
                </a:solidFill>
                <a:latin typeface="Constantia" panose="02030602050306030303" pitchFamily="18" charset="0"/>
              </a:rPr>
              <a:t>caz</a:t>
            </a:r>
            <a:r>
              <a:rPr lang="en-US" sz="2400" b="0" i="0" spc="-16" baseline="0" dirty="0" err="1">
                <a:solidFill>
                  <a:srgbClr val="000099"/>
                </a:solidFill>
                <a:latin typeface="Constantia" panose="02030602050306030303" pitchFamily="18" charset="0"/>
              </a:rPr>
              <a:t>i</a:t>
            </a:r>
            <a:r>
              <a:rPr lang="en-US" sz="2400" b="0" i="0" spc="0" baseline="0" dirty="0" err="1">
                <a:solidFill>
                  <a:srgbClr val="000099"/>
                </a:solidFill>
                <a:latin typeface="Constantia" panose="02030602050306030303" pitchFamily="18" charset="0"/>
              </a:rPr>
              <a:t>o</a:t>
            </a:r>
            <a:r>
              <a:rPr lang="en-US" sz="2400" b="0" i="0" spc="-13" baseline="0" dirty="0" err="1">
                <a:solidFill>
                  <a:srgbClr val="000099"/>
                </a:solidFill>
                <a:latin typeface="Constantia" panose="02030602050306030303" pitchFamily="18" charset="0"/>
              </a:rPr>
              <a:t>n</a:t>
            </a:r>
            <a:r>
              <a:rPr lang="en-US" sz="2400" b="0" i="0" spc="0" baseline="0" dirty="0" err="1">
                <a:solidFill>
                  <a:srgbClr val="000099"/>
                </a:solidFill>
                <a:latin typeface="Constantia" panose="02030602050306030303" pitchFamily="18" charset="0"/>
              </a:rPr>
              <a:t>e</a:t>
            </a:r>
            <a:r>
              <a:rPr lang="en-US" sz="2400" b="0" i="0" spc="0" baseline="0" dirty="0">
                <a:solidFill>
                  <a:srgbClr val="000099"/>
                </a:solidFill>
                <a:latin typeface="Constantia" panose="02030602050306030303" pitchFamily="18" charset="0"/>
              </a:rPr>
              <a:t> della</a:t>
            </a:r>
            <a:r>
              <a:rPr lang="en-US" sz="2400" b="0" i="0" spc="-27" baseline="0" dirty="0">
                <a:solidFill>
                  <a:srgbClr val="000099"/>
                </a:solidFill>
                <a:latin typeface="Constantia" panose="02030602050306030303" pitchFamily="18" charset="0"/>
              </a:rPr>
              <a:t> </a:t>
            </a:r>
            <a:r>
              <a:rPr lang="en-US" sz="2400" b="0" i="0" spc="0" baseline="0" dirty="0">
                <a:solidFill>
                  <a:srgbClr val="000099"/>
                </a:solidFill>
                <a:latin typeface="Constantia" panose="02030602050306030303" pitchFamily="18" charset="0"/>
              </a:rPr>
              <a:t>se</a:t>
            </a:r>
            <a:r>
              <a:rPr lang="en-US" sz="2400" b="0" i="0" spc="-12" baseline="0" dirty="0">
                <a:solidFill>
                  <a:srgbClr val="000099"/>
                </a:solidFill>
                <a:latin typeface="Constantia" panose="02030602050306030303" pitchFamily="18" charset="0"/>
              </a:rPr>
              <a:t>n</a:t>
            </a:r>
            <a:r>
              <a:rPr lang="en-US" sz="2400" b="0" i="0" spc="-17" baseline="0" dirty="0">
                <a:solidFill>
                  <a:srgbClr val="000099"/>
                </a:solidFill>
                <a:latin typeface="Constantia" panose="02030602050306030303" pitchFamily="18" charset="0"/>
              </a:rPr>
              <a:t>t</a:t>
            </a:r>
            <a:r>
              <a:rPr lang="en-US" sz="2400" b="0" i="0" spc="0" baseline="0" dirty="0">
                <a:solidFill>
                  <a:srgbClr val="000099"/>
                </a:solidFill>
                <a:latin typeface="Constantia" panose="02030602050306030303" pitchFamily="18" charset="0"/>
              </a:rPr>
              <a:t>e</a:t>
            </a:r>
            <a:r>
              <a:rPr lang="en-US" sz="2400" b="0" i="0" spc="-12" baseline="0" dirty="0">
                <a:solidFill>
                  <a:srgbClr val="000099"/>
                </a:solidFill>
                <a:latin typeface="Constantia" panose="02030602050306030303" pitchFamily="18" charset="0"/>
              </a:rPr>
              <a:t>n</a:t>
            </a:r>
            <a:r>
              <a:rPr lang="en-US" sz="2400" b="0" i="0" spc="0" baseline="0" dirty="0">
                <a:solidFill>
                  <a:srgbClr val="000099"/>
                </a:solidFill>
                <a:latin typeface="Constantia" panose="02030602050306030303" pitchFamily="18" charset="0"/>
              </a:rPr>
              <a:t>za ovve</a:t>
            </a:r>
            <a:r>
              <a:rPr lang="en-US" sz="2400" b="0" i="0" spc="-12" baseline="0" dirty="0">
                <a:solidFill>
                  <a:srgbClr val="000099"/>
                </a:solidFill>
                <a:latin typeface="Constantia" panose="02030602050306030303" pitchFamily="18" charset="0"/>
              </a:rPr>
              <a:t>r</a:t>
            </a:r>
            <a:r>
              <a:rPr lang="en-US" sz="2400" b="0" i="0" spc="0" baseline="0" dirty="0">
                <a:solidFill>
                  <a:srgbClr val="000099"/>
                </a:solidFill>
                <a:latin typeface="Constantia" panose="02030602050306030303" pitchFamily="18" charset="0"/>
              </a:rPr>
              <a:t>o 3 </a:t>
            </a:r>
            <a:r>
              <a:rPr lang="en-US" sz="2400" b="0" i="0" spc="-13" baseline="0" dirty="0">
                <a:solidFill>
                  <a:srgbClr val="000099"/>
                </a:solidFill>
                <a:latin typeface="Constantia" panose="02030602050306030303" pitchFamily="18" charset="0"/>
              </a:rPr>
              <a:t>m</a:t>
            </a:r>
            <a:r>
              <a:rPr lang="en-US" sz="2400" b="0" i="0" spc="0" baseline="0" dirty="0">
                <a:solidFill>
                  <a:srgbClr val="000099"/>
                </a:solidFill>
                <a:latin typeface="Constantia" panose="02030602050306030303" pitchFamily="18" charset="0"/>
              </a:rPr>
              <a:t>es</a:t>
            </a:r>
            <a:r>
              <a:rPr lang="en-US" sz="2400" b="0" i="0" spc="-16" baseline="0" dirty="0">
                <a:solidFill>
                  <a:srgbClr val="000099"/>
                </a:solidFill>
                <a:latin typeface="Constantia" panose="02030602050306030303" pitchFamily="18" charset="0"/>
              </a:rPr>
              <a:t>i</a:t>
            </a:r>
            <a:r>
              <a:rPr lang="en-US" sz="2400" b="0" i="0" spc="0" baseline="0" dirty="0">
                <a:solidFill>
                  <a:srgbClr val="000099"/>
                </a:solidFill>
                <a:latin typeface="Constantia" panose="02030602050306030303" pitchFamily="18" charset="0"/>
              </a:rPr>
              <a:t> dalla pubbl</a:t>
            </a:r>
            <a:r>
              <a:rPr lang="en-US" sz="2400" b="0" i="0" spc="-16" baseline="0" dirty="0">
                <a:solidFill>
                  <a:srgbClr val="000099"/>
                </a:solidFill>
                <a:latin typeface="Constantia" panose="02030602050306030303" pitchFamily="18" charset="0"/>
              </a:rPr>
              <a:t>i</a:t>
            </a:r>
            <a:r>
              <a:rPr lang="en-US" sz="2400" b="0" i="0" spc="0" baseline="0" dirty="0">
                <a:solidFill>
                  <a:srgbClr val="000099"/>
                </a:solidFill>
                <a:latin typeface="Constantia" panose="02030602050306030303" pitchFamily="18" charset="0"/>
              </a:rPr>
              <a:t>caz</a:t>
            </a:r>
            <a:r>
              <a:rPr lang="en-US" sz="2400" b="0" i="0" spc="-16" baseline="0" dirty="0">
                <a:solidFill>
                  <a:srgbClr val="000099"/>
                </a:solidFill>
                <a:latin typeface="Constantia" panose="02030602050306030303" pitchFamily="18" charset="0"/>
              </a:rPr>
              <a:t>i</a:t>
            </a:r>
            <a:r>
              <a:rPr lang="en-US" sz="2400" b="0" i="0" spc="0" baseline="0" dirty="0">
                <a:solidFill>
                  <a:srgbClr val="000099"/>
                </a:solidFill>
                <a:latin typeface="Constantia" panose="02030602050306030303" pitchFamily="18" charset="0"/>
              </a:rPr>
              <a:t>o</a:t>
            </a:r>
            <a:r>
              <a:rPr lang="en-US" sz="2400" b="0" i="0" spc="-13" baseline="0" dirty="0">
                <a:solidFill>
                  <a:srgbClr val="000099"/>
                </a:solidFill>
                <a:latin typeface="Constantia" panose="02030602050306030303" pitchFamily="18" charset="0"/>
              </a:rPr>
              <a:t>n</a:t>
            </a:r>
            <a:r>
              <a:rPr lang="en-US" sz="2400" b="0" i="0" spc="0" baseline="0" dirty="0">
                <a:solidFill>
                  <a:srgbClr val="000099"/>
                </a:solidFill>
                <a:latin typeface="Constantia" panose="02030602050306030303" pitchFamily="18" charset="0"/>
              </a:rPr>
              <a:t>e</a:t>
            </a:r>
          </a:p>
        </p:txBody>
      </p:sp>
      <p:sp>
        <p:nvSpPr>
          <p:cNvPr id="9" name="Rectangle 3715">
            <a:extLst>
              <a:ext uri="{FF2B5EF4-FFF2-40B4-BE49-F238E27FC236}">
                <a16:creationId xmlns:a16="http://schemas.microsoft.com/office/drawing/2014/main" id="{563FD524-A656-01E3-F23A-10733DCDCC42}"/>
              </a:ext>
            </a:extLst>
          </p:cNvPr>
          <p:cNvSpPr/>
          <p:nvPr/>
        </p:nvSpPr>
        <p:spPr>
          <a:xfrm>
            <a:off x="1717983" y="4515501"/>
            <a:ext cx="10142323" cy="1107996"/>
          </a:xfrm>
          <a:prstGeom prst="rect">
            <a:avLst/>
          </a:prstGeom>
        </p:spPr>
        <p:txBody>
          <a:bodyPr wrap="square" lIns="0" tIns="0" rIns="0" bIns="0">
            <a:spAutoFit/>
          </a:bodyPr>
          <a:lstStyle/>
          <a:p>
            <a:pPr marL="268288" indent="-268288"/>
            <a:r>
              <a:rPr lang="en-US" b="0" i="0" spc="559" baseline="0" dirty="0">
                <a:solidFill>
                  <a:srgbClr val="000099"/>
                </a:solidFill>
                <a:latin typeface="Wingdings 3"/>
              </a:rPr>
              <a:t></a:t>
            </a:r>
            <a:r>
              <a:rPr lang="en-US" sz="2400" b="0" i="0" spc="0" baseline="0" dirty="0">
                <a:solidFill>
                  <a:srgbClr val="000099"/>
                </a:solidFill>
                <a:latin typeface="Constantia" panose="02030602050306030303" pitchFamily="18" charset="0"/>
              </a:rPr>
              <a:t>La </a:t>
            </a:r>
            <a:r>
              <a:rPr lang="en-US" sz="2400" b="0" i="0" spc="-12" baseline="0" dirty="0">
                <a:solidFill>
                  <a:srgbClr val="000099"/>
                </a:solidFill>
                <a:latin typeface="Constantia" panose="02030602050306030303" pitchFamily="18" charset="0"/>
              </a:rPr>
              <a:t>m</a:t>
            </a:r>
            <a:r>
              <a:rPr lang="en-US" sz="2400" b="0" i="0" spc="0" baseline="0" dirty="0">
                <a:solidFill>
                  <a:srgbClr val="000099"/>
                </a:solidFill>
                <a:latin typeface="Constantia" panose="02030602050306030303" pitchFamily="18" charset="0"/>
              </a:rPr>
              <a:t>anca</a:t>
            </a:r>
            <a:r>
              <a:rPr lang="en-US" sz="2400" b="0" i="0" spc="-16" baseline="0" dirty="0">
                <a:solidFill>
                  <a:srgbClr val="000099"/>
                </a:solidFill>
                <a:latin typeface="Constantia" panose="02030602050306030303" pitchFamily="18" charset="0"/>
              </a:rPr>
              <a:t>t</a:t>
            </a:r>
            <a:r>
              <a:rPr lang="en-US" sz="2400" b="0" i="0" spc="0" baseline="0" dirty="0">
                <a:solidFill>
                  <a:srgbClr val="000099"/>
                </a:solidFill>
                <a:latin typeface="Constantia" panose="02030602050306030303" pitchFamily="18" charset="0"/>
              </a:rPr>
              <a:t>a </a:t>
            </a:r>
            <a:r>
              <a:rPr lang="en-US" sz="2400" b="0" i="0" spc="-12" baseline="0" dirty="0">
                <a:solidFill>
                  <a:srgbClr val="000099"/>
                </a:solidFill>
                <a:latin typeface="Constantia" panose="02030602050306030303" pitchFamily="18" charset="0"/>
              </a:rPr>
              <a:t>r</a:t>
            </a:r>
            <a:r>
              <a:rPr lang="en-US" sz="2400" b="0" i="0" spc="-14" baseline="0" dirty="0">
                <a:solidFill>
                  <a:srgbClr val="000099"/>
                </a:solidFill>
                <a:latin typeface="Constantia" panose="02030602050306030303" pitchFamily="18" charset="0"/>
              </a:rPr>
              <a:t>i</a:t>
            </a:r>
            <a:r>
              <a:rPr lang="en-US" sz="2400" b="0" i="0" spc="0" baseline="0" dirty="0">
                <a:solidFill>
                  <a:srgbClr val="000099"/>
                </a:solidFill>
                <a:latin typeface="Constantia" panose="02030602050306030303" pitchFamily="18" charset="0"/>
              </a:rPr>
              <a:t>ch</a:t>
            </a:r>
            <a:r>
              <a:rPr lang="en-US" sz="2400" b="0" i="0" spc="-14" baseline="0" dirty="0">
                <a:solidFill>
                  <a:srgbClr val="000099"/>
                </a:solidFill>
                <a:latin typeface="Constantia" panose="02030602050306030303" pitchFamily="18" charset="0"/>
              </a:rPr>
              <a:t>i</a:t>
            </a:r>
            <a:r>
              <a:rPr lang="en-US" sz="2400" b="0" i="0" spc="0" baseline="0" dirty="0">
                <a:solidFill>
                  <a:srgbClr val="000099"/>
                </a:solidFill>
                <a:latin typeface="Constantia" panose="02030602050306030303" pitchFamily="18" charset="0"/>
              </a:rPr>
              <a:t>es</a:t>
            </a:r>
            <a:r>
              <a:rPr lang="en-US" sz="2400" b="0" i="0" spc="-16" baseline="0" dirty="0">
                <a:solidFill>
                  <a:srgbClr val="000099"/>
                </a:solidFill>
                <a:latin typeface="Constantia" panose="02030602050306030303" pitchFamily="18" charset="0"/>
              </a:rPr>
              <a:t>t</a:t>
            </a:r>
            <a:r>
              <a:rPr lang="en-US" sz="2400" b="0" i="0" spc="0" baseline="0" dirty="0">
                <a:solidFill>
                  <a:srgbClr val="000099"/>
                </a:solidFill>
                <a:latin typeface="Constantia" panose="02030602050306030303" pitchFamily="18" charset="0"/>
              </a:rPr>
              <a:t>a d</a:t>
            </a:r>
            <a:r>
              <a:rPr lang="en-US" sz="2400" b="0" i="0" spc="-14" baseline="0" dirty="0">
                <a:solidFill>
                  <a:srgbClr val="000099"/>
                </a:solidFill>
                <a:latin typeface="Constantia" panose="02030602050306030303" pitchFamily="18" charset="0"/>
              </a:rPr>
              <a:t>i</a:t>
            </a:r>
            <a:r>
              <a:rPr lang="en-US" sz="2400" b="0" i="0" spc="0" baseline="0" dirty="0">
                <a:solidFill>
                  <a:srgbClr val="000099"/>
                </a:solidFill>
                <a:latin typeface="Constantia" panose="02030602050306030303" pitchFamily="18" charset="0"/>
              </a:rPr>
              <a:t> sospens</a:t>
            </a:r>
            <a:r>
              <a:rPr lang="en-US" sz="2400" b="0" i="0" spc="-14" baseline="0" dirty="0">
                <a:solidFill>
                  <a:srgbClr val="000099"/>
                </a:solidFill>
                <a:latin typeface="Constantia" panose="02030602050306030303" pitchFamily="18" charset="0"/>
              </a:rPr>
              <a:t>i</a:t>
            </a:r>
            <a:r>
              <a:rPr lang="en-US" sz="2400" b="0" i="0" spc="0" baseline="0" dirty="0">
                <a:solidFill>
                  <a:srgbClr val="000099"/>
                </a:solidFill>
                <a:latin typeface="Constantia" panose="02030602050306030303" pitchFamily="18" charset="0"/>
              </a:rPr>
              <a:t>one</a:t>
            </a:r>
            <a:r>
              <a:rPr lang="en-US" sz="2400" b="0" i="0" spc="-26" baseline="0" dirty="0">
                <a:solidFill>
                  <a:srgbClr val="000099"/>
                </a:solidFill>
                <a:latin typeface="Constantia" panose="02030602050306030303" pitchFamily="18" charset="0"/>
              </a:rPr>
              <a:t> </a:t>
            </a:r>
            <a:r>
              <a:rPr lang="en-US" sz="2400" b="0" i="0" spc="0" baseline="0" dirty="0">
                <a:solidFill>
                  <a:srgbClr val="000099"/>
                </a:solidFill>
                <a:latin typeface="Constantia" panose="02030602050306030303" pitchFamily="18" charset="0"/>
              </a:rPr>
              <a:t>dell’esecu</a:t>
            </a:r>
            <a:r>
              <a:rPr lang="en-US" sz="2400" b="0" i="0" spc="-16" baseline="0" dirty="0">
                <a:solidFill>
                  <a:srgbClr val="000099"/>
                </a:solidFill>
                <a:latin typeface="Constantia" panose="02030602050306030303" pitchFamily="18" charset="0"/>
              </a:rPr>
              <a:t>t</a:t>
            </a:r>
            <a:r>
              <a:rPr lang="en-US" sz="2400" b="0" i="0" spc="-14" baseline="0" dirty="0">
                <a:solidFill>
                  <a:srgbClr val="000099"/>
                </a:solidFill>
                <a:latin typeface="Constantia" panose="02030602050306030303" pitchFamily="18" charset="0"/>
              </a:rPr>
              <a:t>i</a:t>
            </a:r>
            <a:r>
              <a:rPr lang="en-US" sz="2400" b="0" i="0" spc="0" baseline="0" dirty="0">
                <a:solidFill>
                  <a:srgbClr val="000099"/>
                </a:solidFill>
                <a:latin typeface="Constantia" panose="02030602050306030303" pitchFamily="18" charset="0"/>
              </a:rPr>
              <a:t>v</a:t>
            </a:r>
            <a:r>
              <a:rPr lang="en-US" sz="2400" b="0" i="0" spc="-19" baseline="0" dirty="0">
                <a:solidFill>
                  <a:srgbClr val="000099"/>
                </a:solidFill>
                <a:latin typeface="Constantia" panose="02030602050306030303" pitchFamily="18" charset="0"/>
              </a:rPr>
              <a:t>i</a:t>
            </a:r>
            <a:r>
              <a:rPr lang="en-US" sz="2400" b="0" i="0" spc="-16" baseline="0" dirty="0">
                <a:solidFill>
                  <a:srgbClr val="000099"/>
                </a:solidFill>
                <a:latin typeface="Constantia" panose="02030602050306030303" pitchFamily="18" charset="0"/>
              </a:rPr>
              <a:t>t</a:t>
            </a:r>
            <a:r>
              <a:rPr lang="en-US" sz="2400" b="0" i="0" spc="0" baseline="0" dirty="0">
                <a:solidFill>
                  <a:srgbClr val="000099"/>
                </a:solidFill>
                <a:latin typeface="Constantia" panose="02030602050306030303" pitchFamily="18" charset="0"/>
              </a:rPr>
              <a:t>à del d</a:t>
            </a:r>
            <a:r>
              <a:rPr lang="en-US" sz="2400" b="0" i="0" spc="-14" baseline="0" dirty="0">
                <a:solidFill>
                  <a:srgbClr val="000099"/>
                </a:solidFill>
                <a:latin typeface="Constantia" panose="02030602050306030303" pitchFamily="18" charset="0"/>
              </a:rPr>
              <a:t>i</a:t>
            </a:r>
            <a:r>
              <a:rPr lang="en-US" sz="2400" b="0" i="0" spc="0" baseline="0" dirty="0">
                <a:solidFill>
                  <a:srgbClr val="000099"/>
                </a:solidFill>
                <a:latin typeface="Constantia" panose="02030602050306030303" pitchFamily="18" charset="0"/>
              </a:rPr>
              <a:t>spos</a:t>
            </a:r>
            <a:r>
              <a:rPr lang="en-US" sz="2400" b="0" i="0" spc="-14" baseline="0" dirty="0">
                <a:solidFill>
                  <a:srgbClr val="000099"/>
                </a:solidFill>
                <a:latin typeface="Constantia" panose="02030602050306030303" pitchFamily="18" charset="0"/>
              </a:rPr>
              <a:t>i</a:t>
            </a:r>
            <a:r>
              <a:rPr lang="en-US" sz="2400" b="0" i="0" spc="-16" baseline="0" dirty="0">
                <a:solidFill>
                  <a:srgbClr val="000099"/>
                </a:solidFill>
                <a:latin typeface="Constantia" panose="02030602050306030303" pitchFamily="18" charset="0"/>
              </a:rPr>
              <a:t>t</a:t>
            </a:r>
            <a:r>
              <a:rPr lang="en-US" sz="2400" b="0" i="0" spc="-14" baseline="0" dirty="0">
                <a:solidFill>
                  <a:srgbClr val="000099"/>
                </a:solidFill>
                <a:latin typeface="Constantia" panose="02030602050306030303" pitchFamily="18" charset="0"/>
              </a:rPr>
              <a:t>i</a:t>
            </a:r>
            <a:r>
              <a:rPr lang="en-US" sz="2400" b="0" i="0" spc="0" baseline="0" dirty="0">
                <a:solidFill>
                  <a:srgbClr val="000099"/>
                </a:solidFill>
                <a:latin typeface="Constantia" panose="02030602050306030303" pitchFamily="18" charset="0"/>
              </a:rPr>
              <a:t>vo non p</a:t>
            </a:r>
            <a:r>
              <a:rPr lang="en-US" sz="2400" b="0" i="0" spc="-12" baseline="0" dirty="0">
                <a:solidFill>
                  <a:srgbClr val="000099"/>
                </a:solidFill>
                <a:latin typeface="Constantia" panose="02030602050306030303" pitchFamily="18" charset="0"/>
              </a:rPr>
              <a:t>r</a:t>
            </a:r>
            <a:r>
              <a:rPr lang="en-US" sz="2400" b="0" i="0" spc="0" baseline="0" dirty="0">
                <a:solidFill>
                  <a:srgbClr val="000099"/>
                </a:solidFill>
                <a:latin typeface="Constantia" panose="02030602050306030303" pitchFamily="18" charset="0"/>
              </a:rPr>
              <a:t>eclude la </a:t>
            </a:r>
            <a:r>
              <a:rPr lang="en-US" sz="2400" b="0" i="0" spc="0" baseline="0" dirty="0" err="1">
                <a:solidFill>
                  <a:srgbClr val="000099"/>
                </a:solidFill>
                <a:latin typeface="Constantia" panose="02030602050306030303" pitchFamily="18" charset="0"/>
              </a:rPr>
              <a:t>possibilità</a:t>
            </a:r>
            <a:r>
              <a:rPr lang="en-US" sz="2400" b="0" i="0" spc="0" baseline="0" dirty="0">
                <a:solidFill>
                  <a:srgbClr val="000099"/>
                </a:solidFill>
                <a:latin typeface="Constantia" panose="02030602050306030303" pitchFamily="18" charset="0"/>
              </a:rPr>
              <a:t> d</a:t>
            </a:r>
            <a:r>
              <a:rPr lang="en-US" sz="2400" b="0" i="0" spc="-13" baseline="0" dirty="0">
                <a:solidFill>
                  <a:srgbClr val="000099"/>
                </a:solidFill>
                <a:latin typeface="Constantia" panose="02030602050306030303" pitchFamily="18" charset="0"/>
              </a:rPr>
              <a:t>i</a:t>
            </a:r>
            <a:r>
              <a:rPr lang="en-US" sz="2400" b="0" i="0" spc="0" baseline="0" dirty="0">
                <a:solidFill>
                  <a:srgbClr val="000099"/>
                </a:solidFill>
                <a:latin typeface="Constantia" panose="02030602050306030303" pitchFamily="18" charset="0"/>
              </a:rPr>
              <a:t> c</a:t>
            </a:r>
            <a:r>
              <a:rPr lang="en-US" sz="2400" b="0" i="0" spc="-12" baseline="0" dirty="0">
                <a:solidFill>
                  <a:srgbClr val="000099"/>
                </a:solidFill>
                <a:latin typeface="Constantia" panose="02030602050306030303" pitchFamily="18" charset="0"/>
              </a:rPr>
              <a:t>h</a:t>
            </a:r>
            <a:r>
              <a:rPr lang="en-US" sz="2400" b="0" i="0" spc="-16" baseline="0" dirty="0">
                <a:solidFill>
                  <a:srgbClr val="000099"/>
                </a:solidFill>
                <a:latin typeface="Constantia" panose="02030602050306030303" pitchFamily="18" charset="0"/>
              </a:rPr>
              <a:t>i</a:t>
            </a:r>
            <a:r>
              <a:rPr lang="en-US" sz="2400" b="0" i="0" spc="0" baseline="0" dirty="0">
                <a:solidFill>
                  <a:srgbClr val="000099"/>
                </a:solidFill>
                <a:latin typeface="Constantia" panose="02030602050306030303" pitchFamily="18" charset="0"/>
              </a:rPr>
              <a:t>ede</a:t>
            </a:r>
            <a:r>
              <a:rPr lang="en-US" sz="2400" b="0" i="0" spc="-12" baseline="0" dirty="0">
                <a:solidFill>
                  <a:srgbClr val="000099"/>
                </a:solidFill>
                <a:latin typeface="Constantia" panose="02030602050306030303" pitchFamily="18" charset="0"/>
              </a:rPr>
              <a:t>r</a:t>
            </a:r>
            <a:r>
              <a:rPr lang="en-US" sz="2400" b="0" i="0" spc="0" baseline="0" dirty="0">
                <a:solidFill>
                  <a:srgbClr val="000099"/>
                </a:solidFill>
                <a:latin typeface="Constantia" panose="02030602050306030303" pitchFamily="18" charset="0"/>
              </a:rPr>
              <a:t>e la sospe</a:t>
            </a:r>
            <a:r>
              <a:rPr lang="en-US" sz="2400" b="0" i="0" spc="-12" baseline="0" dirty="0">
                <a:solidFill>
                  <a:srgbClr val="000099"/>
                </a:solidFill>
                <a:latin typeface="Constantia" panose="02030602050306030303" pitchFamily="18" charset="0"/>
              </a:rPr>
              <a:t>n</a:t>
            </a:r>
            <a:r>
              <a:rPr lang="en-US" sz="2400" b="0" i="0" spc="0" baseline="0" dirty="0">
                <a:solidFill>
                  <a:srgbClr val="000099"/>
                </a:solidFill>
                <a:latin typeface="Constantia" panose="02030602050306030303" pitchFamily="18" charset="0"/>
              </a:rPr>
              <a:t>s</a:t>
            </a:r>
            <a:r>
              <a:rPr lang="en-US" sz="2400" b="0" i="0" spc="-16" baseline="0" dirty="0">
                <a:solidFill>
                  <a:srgbClr val="000099"/>
                </a:solidFill>
                <a:latin typeface="Constantia" panose="02030602050306030303" pitchFamily="18" charset="0"/>
              </a:rPr>
              <a:t>i</a:t>
            </a:r>
            <a:r>
              <a:rPr lang="en-US" sz="2400" b="0" i="0" spc="0" baseline="0" dirty="0">
                <a:solidFill>
                  <a:srgbClr val="000099"/>
                </a:solidFill>
                <a:latin typeface="Constantia" panose="02030602050306030303" pitchFamily="18" charset="0"/>
              </a:rPr>
              <a:t>o</a:t>
            </a:r>
            <a:r>
              <a:rPr lang="en-US" sz="2400" b="0" i="0" spc="-13" baseline="0" dirty="0">
                <a:solidFill>
                  <a:srgbClr val="000099"/>
                </a:solidFill>
                <a:latin typeface="Constantia" panose="02030602050306030303" pitchFamily="18" charset="0"/>
              </a:rPr>
              <a:t>n</a:t>
            </a:r>
            <a:r>
              <a:rPr lang="en-US" sz="2400" b="0" i="0" spc="0" baseline="0" dirty="0">
                <a:solidFill>
                  <a:srgbClr val="000099"/>
                </a:solidFill>
                <a:latin typeface="Constantia" panose="02030602050306030303" pitchFamily="18" charset="0"/>
              </a:rPr>
              <a:t>e</a:t>
            </a:r>
            <a:r>
              <a:rPr lang="en-US" sz="2400" b="0" i="0" spc="-27" baseline="0" dirty="0">
                <a:solidFill>
                  <a:srgbClr val="000099"/>
                </a:solidFill>
                <a:latin typeface="Constantia" panose="02030602050306030303" pitchFamily="18" charset="0"/>
              </a:rPr>
              <a:t> </a:t>
            </a:r>
            <a:r>
              <a:rPr lang="en-US" sz="2400" b="0" i="0" spc="0" baseline="0" dirty="0">
                <a:solidFill>
                  <a:srgbClr val="000099"/>
                </a:solidFill>
                <a:latin typeface="Constantia" panose="02030602050306030303" pitchFamily="18" charset="0"/>
              </a:rPr>
              <a:t>dell’esecu</a:t>
            </a:r>
            <a:r>
              <a:rPr lang="en-US" sz="2400" b="0" i="0" spc="-17" baseline="0" dirty="0">
                <a:solidFill>
                  <a:srgbClr val="000099"/>
                </a:solidFill>
                <a:latin typeface="Constantia" panose="02030602050306030303" pitchFamily="18" charset="0"/>
              </a:rPr>
              <a:t>t</a:t>
            </a:r>
            <a:r>
              <a:rPr lang="en-US" sz="2400" b="0" i="0" spc="-16" baseline="0" dirty="0">
                <a:solidFill>
                  <a:srgbClr val="000099"/>
                </a:solidFill>
                <a:latin typeface="Constantia" panose="02030602050306030303" pitchFamily="18" charset="0"/>
              </a:rPr>
              <a:t>i</a:t>
            </a:r>
            <a:r>
              <a:rPr lang="en-US" sz="2400" b="0" i="0" spc="0" baseline="0" dirty="0">
                <a:solidFill>
                  <a:srgbClr val="000099"/>
                </a:solidFill>
                <a:latin typeface="Constantia" panose="02030602050306030303" pitchFamily="18" charset="0"/>
              </a:rPr>
              <a:t>v</a:t>
            </a:r>
            <a:r>
              <a:rPr lang="en-US" sz="2400" b="0" i="0" spc="-16" baseline="0" dirty="0">
                <a:solidFill>
                  <a:srgbClr val="000099"/>
                </a:solidFill>
                <a:latin typeface="Constantia" panose="02030602050306030303" pitchFamily="18" charset="0"/>
              </a:rPr>
              <a:t>i</a:t>
            </a:r>
            <a:r>
              <a:rPr lang="en-US" sz="2400" b="0" i="0" spc="-17" baseline="0" dirty="0">
                <a:solidFill>
                  <a:srgbClr val="000099"/>
                </a:solidFill>
                <a:latin typeface="Constantia" panose="02030602050306030303" pitchFamily="18" charset="0"/>
              </a:rPr>
              <a:t>t</a:t>
            </a:r>
            <a:r>
              <a:rPr lang="en-US" sz="2400" b="0" i="0" spc="0" baseline="0" dirty="0">
                <a:solidFill>
                  <a:srgbClr val="000099"/>
                </a:solidFill>
                <a:latin typeface="Constantia" panose="02030602050306030303" pitchFamily="18" charset="0"/>
              </a:rPr>
              <a:t>à della</a:t>
            </a:r>
            <a:r>
              <a:rPr lang="en-US" sz="2400" b="0" i="0" spc="-27" baseline="0" dirty="0">
                <a:solidFill>
                  <a:srgbClr val="000099"/>
                </a:solidFill>
                <a:latin typeface="Constantia" panose="02030602050306030303" pitchFamily="18" charset="0"/>
              </a:rPr>
              <a:t> </a:t>
            </a:r>
            <a:r>
              <a:rPr lang="en-US" sz="2400" b="0" i="0" spc="0" baseline="0" dirty="0">
                <a:solidFill>
                  <a:srgbClr val="000099"/>
                </a:solidFill>
                <a:latin typeface="Constantia" panose="02030602050306030303" pitchFamily="18" charset="0"/>
              </a:rPr>
              <a:t>se</a:t>
            </a:r>
            <a:r>
              <a:rPr lang="en-US" sz="2400" b="0" i="0" spc="-12" baseline="0" dirty="0">
                <a:solidFill>
                  <a:srgbClr val="000099"/>
                </a:solidFill>
                <a:latin typeface="Constantia" panose="02030602050306030303" pitchFamily="18" charset="0"/>
              </a:rPr>
              <a:t>n</a:t>
            </a:r>
            <a:r>
              <a:rPr lang="en-US" sz="2400" b="0" i="0" spc="-17" baseline="0" dirty="0">
                <a:solidFill>
                  <a:srgbClr val="000099"/>
                </a:solidFill>
                <a:latin typeface="Constantia" panose="02030602050306030303" pitchFamily="18" charset="0"/>
              </a:rPr>
              <a:t>t</a:t>
            </a:r>
            <a:r>
              <a:rPr lang="en-US" sz="2400" b="0" i="0" spc="0" baseline="0" dirty="0">
                <a:solidFill>
                  <a:srgbClr val="000099"/>
                </a:solidFill>
                <a:latin typeface="Constantia" panose="02030602050306030303" pitchFamily="18" charset="0"/>
              </a:rPr>
              <a:t>e</a:t>
            </a:r>
            <a:r>
              <a:rPr lang="en-US" sz="2400" b="0" i="0" spc="-12" baseline="0" dirty="0">
                <a:solidFill>
                  <a:srgbClr val="000099"/>
                </a:solidFill>
                <a:latin typeface="Constantia" panose="02030602050306030303" pitchFamily="18" charset="0"/>
              </a:rPr>
              <a:t>n</a:t>
            </a:r>
            <a:r>
              <a:rPr lang="en-US" sz="2400" b="0" i="0" spc="0" baseline="0" dirty="0">
                <a:solidFill>
                  <a:srgbClr val="000099"/>
                </a:solidFill>
                <a:latin typeface="Constantia" panose="02030602050306030303" pitchFamily="18" charset="0"/>
              </a:rPr>
              <a:t>za dopo la </a:t>
            </a:r>
            <a:r>
              <a:rPr lang="en-US" sz="2400" b="0" i="0" spc="0" baseline="0" dirty="0" err="1">
                <a:solidFill>
                  <a:srgbClr val="000099"/>
                </a:solidFill>
                <a:latin typeface="Constantia" panose="02030602050306030303" pitchFamily="18" charset="0"/>
              </a:rPr>
              <a:t>pubblicazione</a:t>
            </a:r>
            <a:r>
              <a:rPr lang="en-US" sz="2400" b="0" i="0" spc="0" baseline="0" dirty="0">
                <a:solidFill>
                  <a:srgbClr val="000099"/>
                </a:solidFill>
                <a:latin typeface="Constantia" panose="02030602050306030303" pitchFamily="18" charset="0"/>
              </a:rPr>
              <a:t> dei </a:t>
            </a:r>
            <a:r>
              <a:rPr lang="en-US" sz="2400" b="0" i="0" spc="0" baseline="0" dirty="0" err="1">
                <a:solidFill>
                  <a:srgbClr val="000099"/>
                </a:solidFill>
                <a:latin typeface="Constantia" panose="02030602050306030303" pitchFamily="18" charset="0"/>
              </a:rPr>
              <a:t>motivi</a:t>
            </a:r>
            <a:endParaRPr lang="en-US" b="0" i="0" spc="0" baseline="0" dirty="0">
              <a:solidFill>
                <a:srgbClr val="000099"/>
              </a:solidFill>
              <a:latin typeface="Constantia" panose="02030602050306030303" pitchFamily="18" charset="0"/>
            </a:endParaRPr>
          </a:p>
        </p:txBody>
      </p:sp>
    </p:spTree>
    <p:extLst>
      <p:ext uri="{BB962C8B-B14F-4D97-AF65-F5344CB8AC3E}">
        <p14:creationId xmlns:p14="http://schemas.microsoft.com/office/powerpoint/2010/main" val="19318009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F85D6C-E773-4E45-D924-9648BFC34E45}"/>
              </a:ext>
            </a:extLst>
          </p:cNvPr>
          <p:cNvSpPr>
            <a:spLocks noGrp="1"/>
          </p:cNvSpPr>
          <p:nvPr>
            <p:ph type="title"/>
          </p:nvPr>
        </p:nvSpPr>
        <p:spPr/>
        <p:txBody>
          <a:bodyPr/>
          <a:lstStyle/>
          <a:p>
            <a:r>
              <a:rPr lang="it-IT" dirty="0"/>
              <a:t>  </a:t>
            </a:r>
          </a:p>
        </p:txBody>
      </p:sp>
      <p:pic>
        <p:nvPicPr>
          <p:cNvPr id="5" name="Segnaposto contenuto 4" descr="Immagine che contiene tavolo&#10;&#10;Descrizione generata automaticamente">
            <a:extLst>
              <a:ext uri="{FF2B5EF4-FFF2-40B4-BE49-F238E27FC236}">
                <a16:creationId xmlns:a16="http://schemas.microsoft.com/office/drawing/2014/main" id="{5F252FC4-4B9F-538F-555B-D4F0C43189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0711" y="830585"/>
            <a:ext cx="9645444" cy="5346378"/>
          </a:xfrm>
        </p:spPr>
      </p:pic>
    </p:spTree>
    <p:extLst>
      <p:ext uri="{BB962C8B-B14F-4D97-AF65-F5344CB8AC3E}">
        <p14:creationId xmlns:p14="http://schemas.microsoft.com/office/powerpoint/2010/main" val="2046509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438A71-7EEA-4767-43BE-B139132B8458}"/>
              </a:ext>
            </a:extLst>
          </p:cNvPr>
          <p:cNvSpPr>
            <a:spLocks noGrp="1"/>
          </p:cNvSpPr>
          <p:nvPr>
            <p:ph type="title"/>
          </p:nvPr>
        </p:nvSpPr>
        <p:spPr>
          <a:xfrm>
            <a:off x="838200" y="247430"/>
            <a:ext cx="10515600" cy="1325563"/>
          </a:xfrm>
        </p:spPr>
        <p:txBody>
          <a:bodyPr>
            <a:noAutofit/>
          </a:bodyPr>
          <a:lstStyle/>
          <a:p>
            <a:pPr marL="0" indent="0" algn="ctr"/>
            <a:br>
              <a:rPr lang="it-IT" sz="2000" b="1" dirty="0">
                <a:solidFill>
                  <a:srgbClr val="000099"/>
                </a:solidFill>
                <a:latin typeface="Times New Roman" panose="02020603050405020304" pitchFamily="18" charset="0"/>
                <a:cs typeface="Times New Roman" panose="02020603050405020304" pitchFamily="18" charset="0"/>
              </a:rPr>
            </a:br>
            <a:br>
              <a:rPr lang="it-IT" sz="2000" b="1" dirty="0">
                <a:solidFill>
                  <a:srgbClr val="000099"/>
                </a:solidFill>
                <a:latin typeface="Times New Roman" panose="02020603050405020304" pitchFamily="18" charset="0"/>
                <a:cs typeface="Times New Roman" panose="02020603050405020304" pitchFamily="18" charset="0"/>
              </a:rPr>
            </a:br>
            <a:r>
              <a:rPr lang="it-IT" sz="2000" b="1" dirty="0">
                <a:solidFill>
                  <a:srgbClr val="000099"/>
                </a:solidFill>
                <a:latin typeface="Times New Roman" panose="02020603050405020304" pitchFamily="18" charset="0"/>
                <a:cs typeface="Times New Roman" panose="02020603050405020304" pitchFamily="18" charset="0"/>
              </a:rPr>
              <a:t>RAPPORTI TRA RICORSO PRINCIPALE </a:t>
            </a:r>
            <a:br>
              <a:rPr lang="it-IT" sz="2000" b="1" dirty="0">
                <a:solidFill>
                  <a:srgbClr val="000099"/>
                </a:solidFill>
                <a:latin typeface="Times New Roman" panose="02020603050405020304" pitchFamily="18" charset="0"/>
                <a:cs typeface="Times New Roman" panose="02020603050405020304" pitchFamily="18" charset="0"/>
              </a:rPr>
            </a:br>
            <a:r>
              <a:rPr lang="it-IT" sz="2000" b="1" dirty="0">
                <a:solidFill>
                  <a:srgbClr val="000099"/>
                </a:solidFill>
                <a:latin typeface="Times New Roman" panose="02020603050405020304" pitchFamily="18" charset="0"/>
                <a:cs typeface="Times New Roman" panose="02020603050405020304" pitchFamily="18" charset="0"/>
              </a:rPr>
              <a:t>E RICORSO INCIDENTALE</a:t>
            </a:r>
            <a:br>
              <a:rPr lang="it-IT" sz="2000" b="1" dirty="0">
                <a:solidFill>
                  <a:srgbClr val="000099"/>
                </a:solidFill>
                <a:latin typeface="Times New Roman" panose="02020603050405020304" pitchFamily="18" charset="0"/>
                <a:cs typeface="Times New Roman" panose="02020603050405020304" pitchFamily="18" charset="0"/>
              </a:rPr>
            </a:br>
            <a:endParaRPr lang="it-IT" sz="2000" dirty="0"/>
          </a:p>
        </p:txBody>
      </p:sp>
      <p:sp>
        <p:nvSpPr>
          <p:cNvPr id="3" name="Segnaposto contenuto 2">
            <a:extLst>
              <a:ext uri="{FF2B5EF4-FFF2-40B4-BE49-F238E27FC236}">
                <a16:creationId xmlns:a16="http://schemas.microsoft.com/office/drawing/2014/main" id="{08952202-001D-7E6F-D93E-A659E0999D56}"/>
              </a:ext>
            </a:extLst>
          </p:cNvPr>
          <p:cNvSpPr>
            <a:spLocks noGrp="1"/>
          </p:cNvSpPr>
          <p:nvPr>
            <p:ph idx="1"/>
          </p:nvPr>
        </p:nvSpPr>
        <p:spPr>
          <a:xfrm>
            <a:off x="887994" y="1690688"/>
            <a:ext cx="10618960" cy="3840979"/>
          </a:xfrm>
        </p:spPr>
        <p:txBody>
          <a:bodyPr>
            <a:normAutofit fontScale="92500"/>
          </a:bodyPr>
          <a:lstStyle/>
          <a:p>
            <a:pPr marL="0" algn="ctr" fontAlgn="t">
              <a:spcBef>
                <a:spcPts val="0"/>
              </a:spcBef>
            </a:pPr>
            <a:r>
              <a:rPr lang="it-IT" sz="2000" b="1" dirty="0">
                <a:latin typeface="Times New Roman" panose="02020603050405020304" pitchFamily="18" charset="0"/>
                <a:cs typeface="Times New Roman" panose="02020603050405020304" pitchFamily="18" charset="0"/>
              </a:rPr>
              <a:t>ARTICOLO 42 C.P.A. </a:t>
            </a:r>
            <a:br>
              <a:rPr lang="it-IT" b="1" dirty="0">
                <a:latin typeface="Times New Roman" panose="02020603050405020304" pitchFamily="18" charset="0"/>
                <a:cs typeface="Times New Roman" panose="02020603050405020304" pitchFamily="18" charset="0"/>
              </a:rPr>
            </a:br>
            <a:r>
              <a:rPr lang="it-IT" sz="1800" b="1" dirty="0">
                <a:latin typeface="Times New Roman" panose="02020603050405020304" pitchFamily="18" charset="0"/>
                <a:cs typeface="Times New Roman" panose="02020603050405020304" pitchFamily="18" charset="0"/>
              </a:rPr>
              <a:t>                                   [«Ricorso incidentale e domanda riconvenzionale»]</a:t>
            </a:r>
            <a:r>
              <a:rPr lang="it-IT" sz="1800" b="1" i="0" u="none" strike="noStrike" kern="1200" dirty="0">
                <a:solidFill>
                  <a:srgbClr val="FFFFFF"/>
                </a:solidFill>
                <a:effectLst/>
                <a:latin typeface="Times New Roman" panose="02020603050405020304" pitchFamily="18" charset="0"/>
                <a:cs typeface="Times New Roman" panose="02020603050405020304" pitchFamily="18" charset="0"/>
              </a:rPr>
              <a:t>TICOLO </a:t>
            </a:r>
            <a:r>
              <a:rPr lang="it-IT" b="1" i="0" u="none" strike="noStrike" kern="1200" dirty="0">
                <a:solidFill>
                  <a:srgbClr val="FFFFFF"/>
                </a:solidFill>
                <a:effectLst/>
                <a:latin typeface="Times New Roman" panose="02020603050405020304" pitchFamily="18" charset="0"/>
                <a:cs typeface="Times New Roman" panose="02020603050405020304" pitchFamily="18" charset="0"/>
              </a:rPr>
              <a:t>42 C.P.A. </a:t>
            </a:r>
            <a:br>
              <a:rPr lang="it-IT" b="1" i="0" u="none" strike="noStrike" kern="1200" dirty="0">
                <a:solidFill>
                  <a:srgbClr val="FFFFFF"/>
                </a:solidFill>
                <a:effectLst/>
                <a:latin typeface="Times New Roman" panose="02020603050405020304" pitchFamily="18" charset="0"/>
                <a:cs typeface="Times New Roman" panose="02020603050405020304" pitchFamily="18" charset="0"/>
              </a:rPr>
            </a:br>
            <a:r>
              <a:rPr lang="it-IT" b="1" i="0" u="none" strike="noStrike" kern="1200" dirty="0">
                <a:solidFill>
                  <a:srgbClr val="FFFFFF"/>
                </a:solidFill>
                <a:effectLst/>
                <a:latin typeface="Times New Roman" panose="02020603050405020304" pitchFamily="18" charset="0"/>
                <a:cs typeface="Times New Roman" panose="02020603050405020304" pitchFamily="18" charset="0"/>
              </a:rPr>
              <a:t>[«Ricorso incidentale e domanda riconvenzionale»]</a:t>
            </a:r>
            <a:endParaRPr lang="it-IT" b="0" i="0" u="none" strike="noStrike" dirty="0">
              <a:effectLst/>
              <a:latin typeface="Arial" panose="020B0604020202020204" pitchFamily="34" charset="0"/>
            </a:endParaRPr>
          </a:p>
          <a:p>
            <a:pPr marL="0" marR="0" indent="0" algn="just" rtl="0" eaLnBrk="1" fontAlgn="auto" latinLnBrk="0" hangingPunct="1">
              <a:spcBef>
                <a:spcPts val="672"/>
              </a:spcBef>
              <a:spcAft>
                <a:spcPts val="0"/>
              </a:spcAft>
            </a:pPr>
            <a:r>
              <a:rPr lang="it-IT" sz="2400" b="0" i="0" u="none" strike="noStrike" kern="1200" spc="0" baseline="0" dirty="0">
                <a:ln>
                  <a:noFill/>
                </a:ln>
                <a:solidFill>
                  <a:srgbClr val="073E87"/>
                </a:solidFill>
                <a:effectLst/>
                <a:latin typeface="Times New Roman" panose="02020603050405020304" pitchFamily="18" charset="0"/>
                <a:cs typeface="Times New Roman" panose="02020603050405020304" pitchFamily="18" charset="0"/>
              </a:rPr>
              <a:t>Le parti resistenti e i controinteressati possono proporre domande </a:t>
            </a:r>
            <a:r>
              <a:rPr lang="it-IT" sz="2400" b="1" i="0" u="sng" strike="noStrike" kern="1200" spc="0" baseline="0" dirty="0">
                <a:ln>
                  <a:noFill/>
                </a:ln>
                <a:solidFill>
                  <a:srgbClr val="073E87"/>
                </a:solidFill>
                <a:effectLst/>
                <a:latin typeface="Times New Roman" panose="02020603050405020304" pitchFamily="18" charset="0"/>
                <a:cs typeface="Times New Roman" panose="02020603050405020304" pitchFamily="18" charset="0"/>
              </a:rPr>
              <a:t>il cui interesse sorge in dipendenza della domanda proposta in via principale</a:t>
            </a:r>
            <a:r>
              <a:rPr lang="it-IT" sz="2400" b="0" i="0" u="none" strike="noStrike" kern="1200" spc="0" baseline="0" dirty="0">
                <a:ln>
                  <a:noFill/>
                </a:ln>
                <a:solidFill>
                  <a:srgbClr val="073E87"/>
                </a:solidFill>
                <a:effectLst/>
                <a:latin typeface="Times New Roman" panose="02020603050405020304" pitchFamily="18" charset="0"/>
                <a:cs typeface="Times New Roman" panose="02020603050405020304" pitchFamily="18" charset="0"/>
              </a:rPr>
              <a:t>, a mezzo di ricorso incidentale</a:t>
            </a:r>
            <a:endParaRPr lang="it-IT" sz="2400" b="0" i="0" u="none" strike="noStrike" dirty="0">
              <a:effectLst/>
              <a:latin typeface="Arial" panose="020B0604020202020204" pitchFamily="34" charset="0"/>
            </a:endParaRPr>
          </a:p>
          <a:p>
            <a:endParaRPr lang="it-IT" dirty="0"/>
          </a:p>
          <a:p>
            <a:pPr marL="0" algn="ctr" fontAlgn="t">
              <a:spcBef>
                <a:spcPts val="0"/>
              </a:spcBef>
            </a:pPr>
            <a:r>
              <a:rPr lang="it-IT" sz="1800" b="1" i="0" u="none" strike="noStrike" kern="1200" dirty="0">
                <a:solidFill>
                  <a:srgbClr val="FFFFFF"/>
                </a:solidFill>
                <a:effectLst/>
                <a:latin typeface="Times New Roman" panose="02020603050405020304" pitchFamily="18" charset="0"/>
                <a:cs typeface="Times New Roman" panose="02020603050405020304" pitchFamily="18" charset="0"/>
              </a:rPr>
              <a:t>ARTICOLO 100 C.P.C. </a:t>
            </a:r>
            <a:br>
              <a:rPr lang="it-IT" sz="1800" b="1" i="0" u="none" strike="noStrike" kern="1200" dirty="0">
                <a:solidFill>
                  <a:srgbClr val="FFFFFF"/>
                </a:solidFill>
                <a:effectLst/>
                <a:latin typeface="Times New Roman" panose="02020603050405020304" pitchFamily="18" charset="0"/>
                <a:cs typeface="Times New Roman" panose="02020603050405020304" pitchFamily="18" charset="0"/>
              </a:rPr>
            </a:br>
            <a:r>
              <a:rPr lang="it-IT" sz="1800" b="1" i="0" u="none" strike="noStrike" kern="1200" dirty="0">
                <a:solidFill>
                  <a:srgbClr val="FFFFFF"/>
                </a:solidFill>
                <a:effectLst/>
                <a:latin typeface="Times New Roman" panose="02020603050405020304" pitchFamily="18" charset="0"/>
                <a:cs typeface="Times New Roman" panose="02020603050405020304" pitchFamily="18" charset="0"/>
              </a:rPr>
              <a:t>[</a:t>
            </a:r>
            <a:r>
              <a:rPr lang="it-IT" sz="2000" b="1" dirty="0">
                <a:latin typeface="Times New Roman" panose="02020603050405020304" pitchFamily="18" charset="0"/>
                <a:cs typeface="Times New Roman" panose="02020603050405020304" pitchFamily="18" charset="0"/>
              </a:rPr>
              <a:t>ARTICOLO 100 C.P.C. </a:t>
            </a:r>
            <a:br>
              <a:rPr lang="it-IT" sz="1800" b="1" dirty="0">
                <a:latin typeface="Times New Roman" panose="02020603050405020304" pitchFamily="18" charset="0"/>
                <a:cs typeface="Times New Roman" panose="02020603050405020304" pitchFamily="18" charset="0"/>
              </a:rPr>
            </a:br>
            <a:r>
              <a:rPr lang="it-IT" sz="1800" b="1" dirty="0">
                <a:latin typeface="Times New Roman" panose="02020603050405020304" pitchFamily="18" charset="0"/>
                <a:cs typeface="Times New Roman" panose="02020603050405020304" pitchFamily="18" charset="0"/>
              </a:rPr>
              <a:t>[“Interesse ad agire”]</a:t>
            </a:r>
            <a:endParaRPr lang="it-IT" sz="1800" dirty="0"/>
          </a:p>
          <a:p>
            <a:pPr marL="0" algn="ctr" rtl="0" eaLnBrk="1" fontAlgn="t" latinLnBrk="0" hangingPunct="1">
              <a:spcBef>
                <a:spcPts val="0"/>
              </a:spcBef>
              <a:spcAft>
                <a:spcPts val="0"/>
              </a:spcAft>
            </a:pPr>
            <a:r>
              <a:rPr lang="it-IT" sz="1800" b="1" i="0" u="none" strike="noStrike" kern="1200" dirty="0">
                <a:solidFill>
                  <a:srgbClr val="FFFFFF"/>
                </a:solidFill>
                <a:effectLst/>
                <a:latin typeface="Times New Roman" panose="02020603050405020304" pitchFamily="18" charset="0"/>
                <a:cs typeface="Times New Roman" panose="02020603050405020304" pitchFamily="18" charset="0"/>
              </a:rPr>
              <a:t> agire”]</a:t>
            </a:r>
            <a:endParaRPr lang="it-IT" sz="1800" b="0" i="0" u="none" strike="noStrike" dirty="0">
              <a:effectLst/>
              <a:latin typeface="Arial" panose="020B0604020202020204" pitchFamily="34" charset="0"/>
            </a:endParaRPr>
          </a:p>
          <a:p>
            <a:pPr marL="0" marR="0" indent="0" algn="just" rtl="0" eaLnBrk="1" fontAlgn="auto" latinLnBrk="0" hangingPunct="1">
              <a:spcBef>
                <a:spcPts val="672"/>
              </a:spcBef>
              <a:spcAft>
                <a:spcPts val="0"/>
              </a:spcAft>
            </a:pPr>
            <a:r>
              <a:rPr lang="it-IT" sz="2400" b="0" i="0" u="none" strike="noStrike" kern="1200" spc="0" baseline="0" dirty="0">
                <a:ln>
                  <a:noFill/>
                </a:ln>
                <a:solidFill>
                  <a:srgbClr val="073E87"/>
                </a:solidFill>
                <a:effectLst/>
                <a:latin typeface="Times New Roman" panose="02020603050405020304" pitchFamily="18" charset="0"/>
                <a:cs typeface="Times New Roman" panose="02020603050405020304" pitchFamily="18" charset="0"/>
              </a:rPr>
              <a:t>Per proporre una domanda o per contraddire alla stessa è necessario </a:t>
            </a:r>
            <a:r>
              <a:rPr lang="it-IT" sz="2400" b="1" i="0" u="sng" strike="noStrike" kern="1200" spc="0" baseline="0" dirty="0">
                <a:ln>
                  <a:noFill/>
                </a:ln>
                <a:solidFill>
                  <a:srgbClr val="073E87"/>
                </a:solidFill>
                <a:effectLst/>
                <a:latin typeface="Times New Roman" panose="02020603050405020304" pitchFamily="18" charset="0"/>
                <a:cs typeface="Times New Roman" panose="02020603050405020304" pitchFamily="18" charset="0"/>
              </a:rPr>
              <a:t>avervi interesse</a:t>
            </a:r>
            <a:endParaRPr lang="it-IT" sz="2400" b="0" i="0" u="none" strike="noStrike" dirty="0">
              <a:effectLst/>
              <a:latin typeface="Arial" panose="020B0604020202020204" pitchFamily="34" charset="0"/>
            </a:endParaRPr>
          </a:p>
          <a:p>
            <a:endParaRPr lang="it-IT" dirty="0"/>
          </a:p>
        </p:txBody>
      </p:sp>
    </p:spTree>
    <p:extLst>
      <p:ext uri="{BB962C8B-B14F-4D97-AF65-F5344CB8AC3E}">
        <p14:creationId xmlns:p14="http://schemas.microsoft.com/office/powerpoint/2010/main" val="22485399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B31895-65FE-2E9B-FF80-A12908C04FE6}"/>
              </a:ext>
            </a:extLst>
          </p:cNvPr>
          <p:cNvSpPr>
            <a:spLocks noGrp="1"/>
          </p:cNvSpPr>
          <p:nvPr>
            <p:ph type="title"/>
          </p:nvPr>
        </p:nvSpPr>
        <p:spPr>
          <a:xfrm>
            <a:off x="3273582" y="175004"/>
            <a:ext cx="4756842" cy="558328"/>
          </a:xfrm>
        </p:spPr>
        <p:txBody>
          <a:bodyPr>
            <a:normAutofit fontScale="90000"/>
          </a:bodyPr>
          <a:lstStyle/>
          <a:p>
            <a:r>
              <a:rPr lang="it-IT" sz="1800" b="1" dirty="0">
                <a:solidFill>
                  <a:srgbClr val="D60093"/>
                </a:solidFill>
                <a:latin typeface="Times New Roman" panose="02020603050405020304" pitchFamily="18" charset="0"/>
                <a:cs typeface="Times New Roman" panose="02020603050405020304" pitchFamily="18" charset="0"/>
              </a:rPr>
              <a:t>ADUNANZA PLENARIA 7 APRILE 2011, N. 4</a:t>
            </a:r>
            <a:endParaRPr lang="it-IT" sz="1800" dirty="0">
              <a:solidFill>
                <a:srgbClr val="D60093"/>
              </a:solidFill>
            </a:endParaRPr>
          </a:p>
        </p:txBody>
      </p:sp>
      <p:sp>
        <p:nvSpPr>
          <p:cNvPr id="3" name="Segnaposto contenuto 2">
            <a:extLst>
              <a:ext uri="{FF2B5EF4-FFF2-40B4-BE49-F238E27FC236}">
                <a16:creationId xmlns:a16="http://schemas.microsoft.com/office/drawing/2014/main" id="{E78B5250-0FAF-036C-D37F-1E716D210A51}"/>
              </a:ext>
            </a:extLst>
          </p:cNvPr>
          <p:cNvSpPr>
            <a:spLocks noGrp="1"/>
          </p:cNvSpPr>
          <p:nvPr>
            <p:ph idx="1"/>
          </p:nvPr>
        </p:nvSpPr>
        <p:spPr>
          <a:xfrm>
            <a:off x="470781" y="848883"/>
            <a:ext cx="11425473" cy="1903370"/>
          </a:xfrm>
        </p:spPr>
        <p:txBody>
          <a:bodyPr>
            <a:normAutofit lnSpcReduction="10000"/>
          </a:bodyPr>
          <a:lstStyle/>
          <a:p>
            <a:pPr marL="0" indent="0" algn="just">
              <a:buNone/>
            </a:pPr>
            <a:r>
              <a:rPr lang="it-IT" sz="1800" dirty="0">
                <a:solidFill>
                  <a:srgbClr val="000099"/>
                </a:solidFill>
                <a:latin typeface="Times New Roman" panose="02020603050405020304" pitchFamily="18" charset="0"/>
                <a:cs typeface="Times New Roman" panose="02020603050405020304" pitchFamily="18" charset="0"/>
              </a:rPr>
              <a:t>“</a:t>
            </a:r>
            <a:r>
              <a:rPr lang="it-IT" sz="1800" i="1" dirty="0">
                <a:solidFill>
                  <a:srgbClr val="000099"/>
                </a:solidFill>
                <a:latin typeface="Times New Roman" panose="02020603050405020304" pitchFamily="18" charset="0"/>
                <a:cs typeface="Times New Roman" panose="02020603050405020304" pitchFamily="18" charset="0"/>
              </a:rPr>
              <a:t>il ricorso incidentale, diretto a contestare la legittimazione del ricorrente principale, mediante la censura della sua ammissione alla procedura di gara, deve essere </a:t>
            </a:r>
            <a:r>
              <a:rPr lang="it-IT" sz="1800" i="1" dirty="0">
                <a:solidFill>
                  <a:srgbClr val="000099"/>
                </a:solidFill>
                <a:highlight>
                  <a:srgbClr val="FFFF00"/>
                </a:highlight>
                <a:latin typeface="Times New Roman" panose="02020603050405020304" pitchFamily="18" charset="0"/>
                <a:cs typeface="Times New Roman" panose="02020603050405020304" pitchFamily="18" charset="0"/>
              </a:rPr>
              <a:t>sempre</a:t>
            </a:r>
            <a:r>
              <a:rPr lang="it-IT" sz="1800" i="1" dirty="0">
                <a:solidFill>
                  <a:srgbClr val="000099"/>
                </a:solidFill>
                <a:latin typeface="Times New Roman" panose="02020603050405020304" pitchFamily="18" charset="0"/>
                <a:cs typeface="Times New Roman" panose="02020603050405020304" pitchFamily="18" charset="0"/>
              </a:rPr>
              <a:t> esaminato  prioritariamente, </a:t>
            </a:r>
            <a:r>
              <a:rPr lang="it-IT" sz="1800" i="1" dirty="0">
                <a:solidFill>
                  <a:srgbClr val="000099"/>
                </a:solidFill>
                <a:highlight>
                  <a:srgbClr val="FFFF00"/>
                </a:highlight>
                <a:latin typeface="Times New Roman" panose="02020603050405020304" pitchFamily="18" charset="0"/>
                <a:cs typeface="Times New Roman" panose="02020603050405020304" pitchFamily="18" charset="0"/>
              </a:rPr>
              <a:t>anche nel caso in cui il ricorrente principale alleghi l’interesse strumentale alla rinnovazione dell’intera procedura</a:t>
            </a:r>
            <a:r>
              <a:rPr lang="it-IT" sz="1800" i="1" dirty="0">
                <a:solidFill>
                  <a:srgbClr val="000099"/>
                </a:solidFill>
                <a:latin typeface="Times New Roman" panose="02020603050405020304" pitchFamily="18" charset="0"/>
                <a:cs typeface="Times New Roman" panose="02020603050405020304" pitchFamily="18" charset="0"/>
              </a:rPr>
              <a:t>.</a:t>
            </a:r>
          </a:p>
          <a:p>
            <a:pPr marL="0" indent="0" algn="just">
              <a:buNone/>
            </a:pPr>
            <a:r>
              <a:rPr lang="it-IT" sz="1800" i="1" dirty="0">
                <a:solidFill>
                  <a:srgbClr val="000099"/>
                </a:solidFill>
                <a:latin typeface="Times New Roman" panose="02020603050405020304" pitchFamily="18" charset="0"/>
                <a:cs typeface="Times New Roman" panose="02020603050405020304" pitchFamily="18" charset="0"/>
              </a:rPr>
              <a:t>Detta priorità logica sussiste indipendentemente dal numero dei partecipanti alla procedura selettiva, dal tipo di censura prospettata dal ricorrente incidentale e dalle richieste formulate dall’amministrazione resistente. L’esame prioritario del ricorso principale è ammesso, per ragioni di economia processuale, qualora sia evidente la sua infondatezza, inammissibilità, irricevibilità o improcedibilità</a:t>
            </a:r>
            <a:r>
              <a:rPr lang="it-IT" sz="1800" dirty="0">
                <a:solidFill>
                  <a:srgbClr val="000099"/>
                </a:solidFill>
                <a:latin typeface="Times New Roman" panose="02020603050405020304" pitchFamily="18" charset="0"/>
                <a:cs typeface="Times New Roman" panose="02020603050405020304" pitchFamily="18" charset="0"/>
              </a:rPr>
              <a:t>”</a:t>
            </a:r>
          </a:p>
          <a:p>
            <a:endParaRPr lang="it-IT" sz="1800" dirty="0">
              <a:solidFill>
                <a:srgbClr val="000099"/>
              </a:solidFill>
            </a:endParaRPr>
          </a:p>
        </p:txBody>
      </p:sp>
      <p:sp>
        <p:nvSpPr>
          <p:cNvPr id="5" name="CasellaDiTesto 4">
            <a:extLst>
              <a:ext uri="{FF2B5EF4-FFF2-40B4-BE49-F238E27FC236}">
                <a16:creationId xmlns:a16="http://schemas.microsoft.com/office/drawing/2014/main" id="{EDF48BE4-7CD2-741E-A6F1-622ADDA3F51E}"/>
              </a:ext>
            </a:extLst>
          </p:cNvPr>
          <p:cNvSpPr txBox="1"/>
          <p:nvPr/>
        </p:nvSpPr>
        <p:spPr>
          <a:xfrm>
            <a:off x="419477" y="2643612"/>
            <a:ext cx="11353045" cy="3462486"/>
          </a:xfrm>
          <a:prstGeom prst="rect">
            <a:avLst/>
          </a:prstGeom>
          <a:noFill/>
        </p:spPr>
        <p:txBody>
          <a:bodyPr wrap="square">
            <a:spAutoFit/>
          </a:bodyPr>
          <a:lstStyle/>
          <a:p>
            <a:pPr marL="0" indent="0" algn="just">
              <a:buNone/>
            </a:pPr>
            <a:r>
              <a:rPr lang="it-IT" sz="1600" b="1" dirty="0">
                <a:solidFill>
                  <a:schemeClr val="accent6">
                    <a:lumMod val="75000"/>
                  </a:schemeClr>
                </a:solidFill>
                <a:latin typeface="Georgia" panose="02040502050405020303" pitchFamily="18" charset="0"/>
                <a:cs typeface="Times New Roman" panose="02020603050405020304" pitchFamily="18" charset="0"/>
              </a:rPr>
              <a:t>Il ricorso incidentale va esaminato in via preliminare onde verificare se ci sono due condizioni preliminari dell’azione</a:t>
            </a:r>
          </a:p>
          <a:p>
            <a:pPr marL="0" lvl="1" algn="just">
              <a:buFont typeface="Wingdings" panose="05000000000000000000" pitchFamily="2" charset="2"/>
              <a:buChar char="Ø"/>
            </a:pPr>
            <a:r>
              <a:rPr lang="it-IT" sz="1600" b="1" u="sng" dirty="0">
                <a:solidFill>
                  <a:schemeClr val="accent6">
                    <a:lumMod val="75000"/>
                  </a:schemeClr>
                </a:solidFill>
                <a:latin typeface="Georgia" panose="02040502050405020303" pitchFamily="18" charset="0"/>
                <a:cs typeface="Times New Roman" panose="02020603050405020304" pitchFamily="18" charset="0"/>
              </a:rPr>
              <a:t> la legittimazione a ricorrere</a:t>
            </a:r>
          </a:p>
          <a:p>
            <a:pPr marL="180975" lvl="1" indent="-180975" algn="just">
              <a:buFont typeface="Wingdings" panose="05000000000000000000" pitchFamily="2" charset="2"/>
              <a:buChar char="Ø"/>
            </a:pPr>
            <a:r>
              <a:rPr lang="it-IT" sz="1600" b="1" u="sng" dirty="0">
                <a:solidFill>
                  <a:schemeClr val="accent6">
                    <a:lumMod val="75000"/>
                  </a:schemeClr>
                </a:solidFill>
                <a:latin typeface="Georgia" panose="02040502050405020303" pitchFamily="18" charset="0"/>
                <a:cs typeface="Times New Roman" panose="02020603050405020304" pitchFamily="18" charset="0"/>
              </a:rPr>
              <a:t>l’interesse a ricorrere del ricorrente principale</a:t>
            </a:r>
          </a:p>
          <a:p>
            <a:pPr marL="180975" lvl="1" indent="-180975" algn="just">
              <a:buFont typeface="Wingdings" panose="05000000000000000000" pitchFamily="2" charset="2"/>
              <a:buChar char="Ø"/>
            </a:pPr>
            <a:endParaRPr lang="it-IT" sz="1500" dirty="0">
              <a:latin typeface="Book Antiqua" panose="02040602050305030304" pitchFamily="18" charset="0"/>
              <a:cs typeface="Times New Roman" panose="02020603050405020304" pitchFamily="18" charset="0"/>
            </a:endParaRPr>
          </a:p>
          <a:p>
            <a:pPr marL="0" indent="0" algn="just">
              <a:buNone/>
            </a:pPr>
            <a:r>
              <a:rPr lang="it-IT" sz="1500" dirty="0">
                <a:solidFill>
                  <a:srgbClr val="000099"/>
                </a:solidFill>
                <a:latin typeface="Book Antiqua" panose="02040602050305030304" pitchFamily="18" charset="0"/>
                <a:cs typeface="Times New Roman" panose="02020603050405020304" pitchFamily="18" charset="0"/>
              </a:rPr>
              <a:t>L’accoglimento del ricorso incidentale ha carattere “paralizzante” nei confronti di quello principale posto che</a:t>
            </a:r>
          </a:p>
          <a:p>
            <a:pPr marL="180975" lvl="0" indent="-180975" algn="just">
              <a:spcBef>
                <a:spcPts val="0"/>
              </a:spcBef>
              <a:spcAft>
                <a:spcPts val="600"/>
              </a:spcAft>
              <a:buFont typeface="Wingdings" panose="05000000000000000000" pitchFamily="2" charset="2"/>
              <a:buChar char="v"/>
            </a:pPr>
            <a:r>
              <a:rPr lang="it-IT" sz="1500" b="1" u="sng" dirty="0">
                <a:solidFill>
                  <a:srgbClr val="D60093"/>
                </a:solidFill>
                <a:latin typeface="Book Antiqua" panose="02040602050305030304" pitchFamily="18" charset="0"/>
                <a:cs typeface="Times New Roman" panose="02020603050405020304" pitchFamily="18" charset="0"/>
              </a:rPr>
              <a:t>viene meno la legittimazione ad agire</a:t>
            </a:r>
            <a:r>
              <a:rPr lang="it-IT" sz="1500" dirty="0">
                <a:solidFill>
                  <a:srgbClr val="D60093"/>
                </a:solidFill>
                <a:latin typeface="Book Antiqua" panose="02040602050305030304" pitchFamily="18" charset="0"/>
                <a:cs typeface="Times New Roman" panose="02020603050405020304" pitchFamily="18" charset="0"/>
              </a:rPr>
              <a:t>: </a:t>
            </a:r>
            <a:r>
              <a:rPr lang="it-IT" sz="1500" dirty="0">
                <a:solidFill>
                  <a:srgbClr val="000099"/>
                </a:solidFill>
                <a:latin typeface="Book Antiqua" panose="02040602050305030304" pitchFamily="18" charset="0"/>
                <a:cs typeface="Times New Roman" panose="02020603050405020304" pitchFamily="18" charset="0"/>
              </a:rPr>
              <a:t>si accerta la carenza dei requisiti di ammissione alla gara del ricorrente principale, con esclusione retroattiva dello stesso dall’iter, con conseguente equiparazione ad un </a:t>
            </a:r>
            <a:r>
              <a:rPr lang="it-IT" sz="1500" i="1" dirty="0" err="1">
                <a:solidFill>
                  <a:srgbClr val="000099"/>
                </a:solidFill>
                <a:latin typeface="Book Antiqua" panose="02040602050305030304" pitchFamily="18" charset="0"/>
                <a:cs typeface="Times New Roman" panose="02020603050405020304" pitchFamily="18" charset="0"/>
              </a:rPr>
              <a:t>quisque</a:t>
            </a:r>
            <a:r>
              <a:rPr lang="it-IT" sz="1500" i="1" dirty="0">
                <a:solidFill>
                  <a:srgbClr val="000099"/>
                </a:solidFill>
                <a:latin typeface="Book Antiqua" panose="02040602050305030304" pitchFamily="18" charset="0"/>
                <a:cs typeface="Times New Roman" panose="02020603050405020304" pitchFamily="18" charset="0"/>
              </a:rPr>
              <a:t> de </a:t>
            </a:r>
            <a:r>
              <a:rPr lang="it-IT" sz="1500" i="1" dirty="0" err="1">
                <a:solidFill>
                  <a:srgbClr val="000099"/>
                </a:solidFill>
                <a:latin typeface="Book Antiqua" panose="02040602050305030304" pitchFamily="18" charset="0"/>
                <a:cs typeface="Times New Roman" panose="02020603050405020304" pitchFamily="18" charset="0"/>
              </a:rPr>
              <a:t>populo</a:t>
            </a:r>
            <a:r>
              <a:rPr lang="it-IT" sz="1500" i="1" dirty="0">
                <a:solidFill>
                  <a:srgbClr val="000099"/>
                </a:solidFill>
                <a:latin typeface="Book Antiqua" panose="02040602050305030304" pitchFamily="18" charset="0"/>
                <a:cs typeface="Times New Roman" panose="02020603050405020304" pitchFamily="18" charset="0"/>
              </a:rPr>
              <a:t> </a:t>
            </a:r>
            <a:r>
              <a:rPr lang="it-IT" sz="1500" dirty="0">
                <a:solidFill>
                  <a:srgbClr val="000099"/>
                </a:solidFill>
                <a:latin typeface="Book Antiqua" panose="02040602050305030304" pitchFamily="18" charset="0"/>
                <a:cs typeface="Times New Roman" panose="02020603050405020304" pitchFamily="18" charset="0"/>
              </a:rPr>
              <a:t>che non vi abbia mai partecipato;</a:t>
            </a:r>
          </a:p>
          <a:p>
            <a:pPr marL="180975" lvl="0" indent="-180975" algn="just">
              <a:spcBef>
                <a:spcPts val="0"/>
              </a:spcBef>
              <a:spcAft>
                <a:spcPts val="600"/>
              </a:spcAft>
              <a:buFont typeface="Wingdings" panose="05000000000000000000" pitchFamily="2" charset="2"/>
              <a:buChar char="v"/>
            </a:pPr>
            <a:r>
              <a:rPr lang="it-IT" sz="1500" b="1" u="sng" dirty="0">
                <a:solidFill>
                  <a:srgbClr val="D60093"/>
                </a:solidFill>
                <a:latin typeface="Book Antiqua" panose="02040602050305030304" pitchFamily="18" charset="0"/>
                <a:cs typeface="Times New Roman" panose="02020603050405020304" pitchFamily="18" charset="0"/>
              </a:rPr>
              <a:t>viene meno l’interesse ad agire</a:t>
            </a:r>
            <a:r>
              <a:rPr lang="it-IT" sz="1500" dirty="0">
                <a:solidFill>
                  <a:srgbClr val="D60093"/>
                </a:solidFill>
                <a:latin typeface="Book Antiqua" panose="02040602050305030304" pitchFamily="18" charset="0"/>
                <a:cs typeface="Times New Roman" panose="02020603050405020304" pitchFamily="18" charset="0"/>
              </a:rPr>
              <a:t> </a:t>
            </a:r>
            <a:r>
              <a:rPr lang="it-IT" sz="1500" dirty="0">
                <a:latin typeface="Book Antiqua" panose="02040602050305030304" pitchFamily="18" charset="0"/>
                <a:cs typeface="Times New Roman" panose="02020603050405020304" pitchFamily="18" charset="0"/>
              </a:rPr>
              <a:t>: </a:t>
            </a:r>
            <a:r>
              <a:rPr lang="it-IT" sz="1500" dirty="0">
                <a:solidFill>
                  <a:srgbClr val="000099"/>
                </a:solidFill>
                <a:latin typeface="Book Antiqua" panose="02040602050305030304" pitchFamily="18" charset="0"/>
                <a:cs typeface="Times New Roman" panose="02020603050405020304" pitchFamily="18" charset="0"/>
              </a:rPr>
              <a:t>l’OE non può più vantare un interesse a conseguire l’aggiudicazione, ma soltanto, un interesse “strumentale” ad ottenere l’annullamento dell’intera gara (, </a:t>
            </a:r>
            <a:r>
              <a:rPr lang="it-IT" sz="1500" b="1" u="sng" dirty="0">
                <a:solidFill>
                  <a:srgbClr val="000099"/>
                </a:solidFill>
                <a:highlight>
                  <a:srgbClr val="FFFF00"/>
                </a:highlight>
                <a:latin typeface="Book Antiqua" panose="02040602050305030304" pitchFamily="18" charset="0"/>
                <a:cs typeface="Times New Roman" panose="02020603050405020304" pitchFamily="18" charset="0"/>
              </a:rPr>
              <a:t>ma si tratta di un interesse non sufficiente a concretare un vero e proprio interesse ad agire, diretto, concreto ed attuale </a:t>
            </a:r>
            <a:r>
              <a:rPr lang="it-IT" sz="1500" dirty="0">
                <a:solidFill>
                  <a:srgbClr val="000099"/>
                </a:solidFill>
                <a:highlight>
                  <a:srgbClr val="FFFF00"/>
                </a:highlight>
                <a:latin typeface="Book Antiqua" panose="02040602050305030304" pitchFamily="18" charset="0"/>
                <a:cs typeface="Times New Roman" panose="02020603050405020304" pitchFamily="18" charset="0"/>
              </a:rPr>
              <a:t>(anche perché, dall’annullamento della gara, deriverebbe soltanto una mera </a:t>
            </a:r>
            <a:r>
              <a:rPr lang="it-IT" sz="1500" i="1" dirty="0">
                <a:solidFill>
                  <a:srgbClr val="000099"/>
                </a:solidFill>
                <a:highlight>
                  <a:srgbClr val="FFFF00"/>
                </a:highlight>
                <a:latin typeface="Book Antiqua" panose="02040602050305030304" pitchFamily="18" charset="0"/>
                <a:cs typeface="Times New Roman" panose="02020603050405020304" pitchFamily="18" charset="0"/>
              </a:rPr>
              <a:t>chance </a:t>
            </a:r>
            <a:r>
              <a:rPr lang="it-IT" sz="1500" dirty="0">
                <a:solidFill>
                  <a:srgbClr val="000099"/>
                </a:solidFill>
                <a:highlight>
                  <a:srgbClr val="FFFF00"/>
                </a:highlight>
                <a:latin typeface="Book Antiqua" panose="02040602050305030304" pitchFamily="18" charset="0"/>
                <a:cs typeface="Times New Roman" panose="02020603050405020304" pitchFamily="18" charset="0"/>
              </a:rPr>
              <a:t>- ma non la certezza - di ripetizione della gara, in quanto la relativa valutazione se ripetere o meno la gara rientrerebbe nella discrezionalità dell’Amministrazione)</a:t>
            </a:r>
          </a:p>
        </p:txBody>
      </p:sp>
    </p:spTree>
    <p:extLst>
      <p:ext uri="{BB962C8B-B14F-4D97-AF65-F5344CB8AC3E}">
        <p14:creationId xmlns:p14="http://schemas.microsoft.com/office/powerpoint/2010/main" val="18646851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26F9BB-AE10-6C8A-A5F6-E44590A33DDF}"/>
              </a:ext>
            </a:extLst>
          </p:cNvPr>
          <p:cNvSpPr>
            <a:spLocks noGrp="1"/>
          </p:cNvSpPr>
          <p:nvPr>
            <p:ph type="title"/>
          </p:nvPr>
        </p:nvSpPr>
        <p:spPr>
          <a:xfrm>
            <a:off x="1403287" y="790639"/>
            <a:ext cx="9026305" cy="1101536"/>
          </a:xfrm>
        </p:spPr>
        <p:txBody>
          <a:bodyPr>
            <a:noAutofit/>
          </a:bodyPr>
          <a:lstStyle/>
          <a:p>
            <a:pPr algn="ctr"/>
            <a:r>
              <a:rPr lang="it-IT" sz="2800" b="1" dirty="0">
                <a:latin typeface="Times New Roman" panose="02020603050405020304" pitchFamily="18" charset="0"/>
                <a:cs typeface="Times New Roman" panose="02020603050405020304" pitchFamily="18" charset="0"/>
              </a:rPr>
              <a:t>CGUE 4 LUGLIO 2013, N. 448 (C‑100/2012) </a:t>
            </a:r>
            <a:br>
              <a:rPr lang="it-IT" sz="2800" b="1" dirty="0">
                <a:latin typeface="Times New Roman" panose="02020603050405020304" pitchFamily="18" charset="0"/>
                <a:cs typeface="Times New Roman" panose="02020603050405020304" pitchFamily="18" charset="0"/>
              </a:rPr>
            </a:br>
            <a:r>
              <a:rPr lang="it-IT" sz="2800" b="1" dirty="0">
                <a:latin typeface="Times New Roman" panose="02020603050405020304" pitchFamily="18" charset="0"/>
                <a:cs typeface="Times New Roman" panose="02020603050405020304" pitchFamily="18" charset="0"/>
              </a:rPr>
              <a:t>SENTENZA FASTWEB </a:t>
            </a:r>
            <a:br>
              <a:rPr lang="it-IT" sz="2800" dirty="0"/>
            </a:br>
            <a:endParaRPr lang="it-IT" sz="2800" dirty="0"/>
          </a:p>
        </p:txBody>
      </p:sp>
      <p:sp>
        <p:nvSpPr>
          <p:cNvPr id="3" name="Segnaposto contenuto 2">
            <a:extLst>
              <a:ext uri="{FF2B5EF4-FFF2-40B4-BE49-F238E27FC236}">
                <a16:creationId xmlns:a16="http://schemas.microsoft.com/office/drawing/2014/main" id="{FB002CBC-3191-70C5-DC78-341BF35B2F83}"/>
              </a:ext>
            </a:extLst>
          </p:cNvPr>
          <p:cNvSpPr>
            <a:spLocks noGrp="1"/>
          </p:cNvSpPr>
          <p:nvPr>
            <p:ph idx="1"/>
          </p:nvPr>
        </p:nvSpPr>
        <p:spPr>
          <a:xfrm>
            <a:off x="722013" y="1716024"/>
            <a:ext cx="10515600" cy="4351338"/>
          </a:xfrm>
        </p:spPr>
        <p:txBody>
          <a:bodyPr>
            <a:normAutofit fontScale="92500" lnSpcReduction="20000"/>
          </a:bodyPr>
          <a:lstStyle/>
          <a:p>
            <a:pPr marL="0" indent="0" algn="just">
              <a:lnSpc>
                <a:spcPct val="150000"/>
              </a:lnSpc>
              <a:buNone/>
            </a:pPr>
            <a:r>
              <a:rPr lang="it-IT" dirty="0">
                <a:latin typeface="Times New Roman" panose="02020603050405020304" pitchFamily="18" charset="0"/>
                <a:cs typeface="Times New Roman" panose="02020603050405020304" pitchFamily="18" charset="0"/>
              </a:rPr>
              <a:t>«</a:t>
            </a:r>
            <a:r>
              <a:rPr lang="it-IT" sz="2400" i="1" dirty="0">
                <a:solidFill>
                  <a:srgbClr val="000099"/>
                </a:solidFill>
                <a:latin typeface="Times New Roman" panose="02020603050405020304" pitchFamily="18" charset="0"/>
                <a:cs typeface="Times New Roman" panose="02020603050405020304" pitchFamily="18" charset="0"/>
              </a:rPr>
              <a:t>Se, in un procedimento di ricorso, l’aggiudicatario che ha ottenuto l’appalto e proposto ricorso incidentale solleva un’eccezione di inammissibilità fondata sul difetto di legittimazione a ricorrere dell’offerente che ha proposto il ricorso, con la motivazione che l’offerta da questi presentata avrebbe dovuto essere esclusa dall’autorità aggiudicatrice </a:t>
            </a:r>
            <a:r>
              <a:rPr lang="it-IT" sz="2400" b="1" i="1" u="sng" dirty="0">
                <a:solidFill>
                  <a:srgbClr val="000099"/>
                </a:solidFill>
                <a:latin typeface="Times New Roman" panose="02020603050405020304" pitchFamily="18" charset="0"/>
                <a:cs typeface="Times New Roman" panose="02020603050405020304" pitchFamily="18" charset="0"/>
              </a:rPr>
              <a:t>per non conformità alle specifiche tecniche indicate nel piano di fabbisogni</a:t>
            </a:r>
            <a:r>
              <a:rPr lang="it-IT" sz="2400" i="1" dirty="0">
                <a:solidFill>
                  <a:srgbClr val="000099"/>
                </a:solidFill>
                <a:latin typeface="Times New Roman" panose="02020603050405020304" pitchFamily="18" charset="0"/>
                <a:cs typeface="Times New Roman" panose="02020603050405020304" pitchFamily="18" charset="0"/>
              </a:rPr>
              <a:t>, tale disposizione </a:t>
            </a:r>
            <a:r>
              <a:rPr lang="it-IT" sz="2400" i="1" dirty="0">
                <a:solidFill>
                  <a:srgbClr val="D60093"/>
                </a:solidFill>
                <a:highlight>
                  <a:srgbClr val="FFFF00"/>
                </a:highlight>
                <a:latin typeface="Times New Roman" panose="02020603050405020304" pitchFamily="18" charset="0"/>
                <a:cs typeface="Times New Roman" panose="02020603050405020304" pitchFamily="18" charset="0"/>
              </a:rPr>
              <a:t>osta al fatto che il suddetto ricorso sia dichiarato inammissibile in conseguenza dell’esame preliminare di tale eccezione di inammissibilità senza pronunciarsi </a:t>
            </a:r>
            <a:r>
              <a:rPr lang="it-IT" sz="2400" b="1" i="1" u="sng" dirty="0">
                <a:solidFill>
                  <a:srgbClr val="D60093"/>
                </a:solidFill>
                <a:highlight>
                  <a:srgbClr val="FFFF00"/>
                </a:highlight>
                <a:latin typeface="Times New Roman" panose="02020603050405020304" pitchFamily="18" charset="0"/>
                <a:cs typeface="Times New Roman" panose="02020603050405020304" pitchFamily="18" charset="0"/>
              </a:rPr>
              <a:t>sulla conformità con le suddette specifiche tecniche </a:t>
            </a:r>
            <a:r>
              <a:rPr lang="it-IT" sz="2400" i="1" dirty="0">
                <a:solidFill>
                  <a:srgbClr val="000099"/>
                </a:solidFill>
                <a:highlight>
                  <a:srgbClr val="FFFF00"/>
                </a:highlight>
                <a:latin typeface="Times New Roman" panose="02020603050405020304" pitchFamily="18" charset="0"/>
                <a:cs typeface="Times New Roman" panose="02020603050405020304" pitchFamily="18" charset="0"/>
              </a:rPr>
              <a:t>sia dell’offerta dell’aggiudicatario che ha ottenuto l’appalto, sia di quella dell’offerente che ha proposto il ricorso principale</a:t>
            </a:r>
            <a:r>
              <a:rPr lang="it-IT" dirty="0">
                <a:latin typeface="Times New Roman" panose="02020603050405020304" pitchFamily="18" charset="0"/>
                <a:cs typeface="Times New Roman" panose="02020603050405020304" pitchFamily="18" charset="0"/>
              </a:rPr>
              <a:t>»</a:t>
            </a:r>
          </a:p>
          <a:p>
            <a:endParaRPr lang="it-IT" dirty="0"/>
          </a:p>
        </p:txBody>
      </p:sp>
    </p:spTree>
    <p:extLst>
      <p:ext uri="{BB962C8B-B14F-4D97-AF65-F5344CB8AC3E}">
        <p14:creationId xmlns:p14="http://schemas.microsoft.com/office/powerpoint/2010/main" val="41139536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F2F7BA-0836-BCA2-A03C-31DC4A80C68D}"/>
              </a:ext>
            </a:extLst>
          </p:cNvPr>
          <p:cNvSpPr>
            <a:spLocks noGrp="1"/>
          </p:cNvSpPr>
          <p:nvPr>
            <p:ph type="title"/>
          </p:nvPr>
        </p:nvSpPr>
        <p:spPr>
          <a:xfrm>
            <a:off x="3083459" y="0"/>
            <a:ext cx="5146141" cy="829932"/>
          </a:xfrm>
        </p:spPr>
        <p:txBody>
          <a:bodyPr>
            <a:normAutofit/>
          </a:bodyPr>
          <a:lstStyle/>
          <a:p>
            <a:r>
              <a:rPr lang="it-IT" sz="3600" b="1" dirty="0">
                <a:solidFill>
                  <a:srgbClr val="D60093"/>
                </a:solidFill>
                <a:latin typeface="Book Antiqua" panose="02040602050305030304" pitchFamily="18" charset="0"/>
              </a:rPr>
              <a:t>La plenaria «tira dritto»</a:t>
            </a:r>
          </a:p>
        </p:txBody>
      </p:sp>
      <p:sp>
        <p:nvSpPr>
          <p:cNvPr id="3" name="Segnaposto contenuto 2">
            <a:extLst>
              <a:ext uri="{FF2B5EF4-FFF2-40B4-BE49-F238E27FC236}">
                <a16:creationId xmlns:a16="http://schemas.microsoft.com/office/drawing/2014/main" id="{DB48C660-3214-A255-C365-40B47B685DDF}"/>
              </a:ext>
            </a:extLst>
          </p:cNvPr>
          <p:cNvSpPr>
            <a:spLocks noGrp="1"/>
          </p:cNvSpPr>
          <p:nvPr>
            <p:ph idx="1"/>
          </p:nvPr>
        </p:nvSpPr>
        <p:spPr>
          <a:xfrm>
            <a:off x="688063" y="829932"/>
            <a:ext cx="10665737" cy="5347031"/>
          </a:xfrm>
        </p:spPr>
        <p:txBody>
          <a:bodyPr>
            <a:normAutofit/>
          </a:bodyPr>
          <a:lstStyle/>
          <a:p>
            <a:pPr marL="0" indent="0" algn="just">
              <a:buNone/>
            </a:pPr>
            <a:r>
              <a:rPr lang="it-IT" i="1" dirty="0">
                <a:solidFill>
                  <a:srgbClr val="000099"/>
                </a:solidFill>
                <a:latin typeface="Times New Roman" panose="02020603050405020304" pitchFamily="18" charset="0"/>
                <a:cs typeface="Times New Roman" panose="02020603050405020304" pitchFamily="18" charset="0"/>
              </a:rPr>
              <a:t>«</a:t>
            </a:r>
            <a:r>
              <a:rPr lang="it-IT" sz="2400" i="1" dirty="0">
                <a:solidFill>
                  <a:srgbClr val="000099"/>
                </a:solidFill>
                <a:latin typeface="Times New Roman" panose="02020603050405020304" pitchFamily="18" charset="0"/>
                <a:cs typeface="Times New Roman" panose="02020603050405020304" pitchFamily="18" charset="0"/>
              </a:rPr>
              <a:t>il giudice ha il dovere di decidere la controversia, ai sensi del combinato disposto degli artt. 76, co. 4, </a:t>
            </a:r>
            <a:r>
              <a:rPr lang="it-IT" sz="2400" i="1" dirty="0" err="1">
                <a:solidFill>
                  <a:srgbClr val="000099"/>
                </a:solidFill>
                <a:latin typeface="Times New Roman" panose="02020603050405020304" pitchFamily="18" charset="0"/>
                <a:cs typeface="Times New Roman" panose="02020603050405020304" pitchFamily="18" charset="0"/>
              </a:rPr>
              <a:t>c.p.a</a:t>
            </a:r>
            <a:r>
              <a:rPr lang="it-IT" sz="2400" i="1" dirty="0">
                <a:solidFill>
                  <a:srgbClr val="000099"/>
                </a:solidFill>
                <a:latin typeface="Times New Roman" panose="02020603050405020304" pitchFamily="18" charset="0"/>
                <a:cs typeface="Times New Roman" panose="02020603050405020304" pitchFamily="18" charset="0"/>
              </a:rPr>
              <a:t>. e 276, co. 2, c.p.c., secondo l’ordine logico che, di regola, pone la priorità della definizione delle questioni di rito rispetto alle questioni di merito </a:t>
            </a:r>
            <a:r>
              <a:rPr lang="it-IT" sz="2400" i="1" dirty="0">
                <a:solidFill>
                  <a:srgbClr val="000099"/>
                </a:solidFill>
                <a:highlight>
                  <a:srgbClr val="FFFF00"/>
                </a:highlight>
                <a:latin typeface="Times New Roman" panose="02020603050405020304" pitchFamily="18" charset="0"/>
                <a:cs typeface="Times New Roman" panose="02020603050405020304" pitchFamily="18" charset="0"/>
              </a:rPr>
              <a:t>e, fra le prime, la priorità dell’accertamento della ricorrenza dei presupposti processuali rispetto alle condizioni dell’azione</a:t>
            </a:r>
            <a:r>
              <a:rPr lang="it-IT" sz="2400" i="1" dirty="0">
                <a:solidFill>
                  <a:srgbClr val="000099"/>
                </a:solidFill>
                <a:latin typeface="Times New Roman" panose="02020603050405020304" pitchFamily="18" charset="0"/>
                <a:cs typeface="Times New Roman" panose="02020603050405020304" pitchFamily="18" charset="0"/>
              </a:rPr>
              <a:t>»;</a:t>
            </a:r>
            <a:endParaRPr lang="it-IT" sz="2400" dirty="0">
              <a:solidFill>
                <a:srgbClr val="000099"/>
              </a:solidFill>
              <a:latin typeface="Times New Roman" panose="02020603050405020304" pitchFamily="18" charset="0"/>
              <a:cs typeface="Times New Roman" panose="02020603050405020304" pitchFamily="18" charset="0"/>
            </a:endParaRPr>
          </a:p>
          <a:p>
            <a:pPr marL="0" indent="0" algn="just">
              <a:buNone/>
            </a:pPr>
            <a:r>
              <a:rPr lang="it-IT" sz="2400" i="1" dirty="0">
                <a:solidFill>
                  <a:srgbClr val="000099"/>
                </a:solidFill>
                <a:latin typeface="Times New Roman" panose="02020603050405020304" pitchFamily="18" charset="0"/>
                <a:cs typeface="Times New Roman" panose="02020603050405020304" pitchFamily="18" charset="0"/>
              </a:rPr>
              <a:t>«nel giudizio di primo grado avente ad oggetto procedure di gara, deve essere esaminato </a:t>
            </a:r>
            <a:r>
              <a:rPr lang="it-IT" sz="2400" b="1" i="1" dirty="0">
                <a:solidFill>
                  <a:srgbClr val="000099"/>
                </a:solidFill>
                <a:latin typeface="Times New Roman" panose="02020603050405020304" pitchFamily="18" charset="0"/>
                <a:cs typeface="Times New Roman" panose="02020603050405020304" pitchFamily="18" charset="0"/>
              </a:rPr>
              <a:t>prioritariamente rispetto al ricorso principale il ricorso incidentale </a:t>
            </a:r>
            <a:r>
              <a:rPr lang="it-IT" sz="2400" b="1" i="1" dirty="0">
                <a:solidFill>
                  <a:srgbClr val="000099"/>
                </a:solidFill>
                <a:highlight>
                  <a:srgbClr val="FFFF00"/>
                </a:highlight>
                <a:latin typeface="Times New Roman" panose="02020603050405020304" pitchFamily="18" charset="0"/>
                <a:cs typeface="Times New Roman" panose="02020603050405020304" pitchFamily="18" charset="0"/>
              </a:rPr>
              <a:t>escludente</a:t>
            </a:r>
            <a:r>
              <a:rPr lang="it-IT" sz="2400" i="1" dirty="0">
                <a:solidFill>
                  <a:srgbClr val="000099"/>
                </a:solidFill>
                <a:latin typeface="Times New Roman" panose="02020603050405020304" pitchFamily="18" charset="0"/>
                <a:cs typeface="Times New Roman" panose="02020603050405020304" pitchFamily="18" charset="0"/>
              </a:rPr>
              <a:t> che sollevi un’eccezione di </a:t>
            </a:r>
            <a:r>
              <a:rPr lang="it-IT" sz="2400" b="1" i="1" dirty="0">
                <a:solidFill>
                  <a:srgbClr val="000099"/>
                </a:solidFill>
                <a:latin typeface="Times New Roman" panose="02020603050405020304" pitchFamily="18" charset="0"/>
                <a:cs typeface="Times New Roman" panose="02020603050405020304" pitchFamily="18" charset="0"/>
              </a:rPr>
              <a:t>carenza di legittimazione del ricorrente principale non aggiudicatario</a:t>
            </a:r>
            <a:r>
              <a:rPr lang="it-IT" sz="2400" i="1" dirty="0">
                <a:solidFill>
                  <a:srgbClr val="000099"/>
                </a:solidFill>
                <a:latin typeface="Times New Roman" panose="02020603050405020304" pitchFamily="18" charset="0"/>
                <a:cs typeface="Times New Roman" panose="02020603050405020304" pitchFamily="18" charset="0"/>
              </a:rPr>
              <a:t>, in quanto soggetto che non ha mai partecipato alla gara, o che vi ha partecipato ma è stato correttamente escluso ovvero che avrebbe dovuto essere escluso ma non lo è stato per un errore dell’amministrazione; tuttavia, l’esame prioritario del ricorso </a:t>
            </a:r>
            <a:r>
              <a:rPr lang="it-IT" sz="2400" b="1" i="1" dirty="0">
                <a:solidFill>
                  <a:srgbClr val="000099"/>
                </a:solidFill>
                <a:latin typeface="Times New Roman" panose="02020603050405020304" pitchFamily="18" charset="0"/>
                <a:cs typeface="Times New Roman" panose="02020603050405020304" pitchFamily="18" charset="0"/>
              </a:rPr>
              <a:t>principale è ammesso, per ragioni di economia processuale, qualora risulti manifestamente infondato, inammissibile, irricevibile o improcedibile</a:t>
            </a:r>
            <a:r>
              <a:rPr lang="it-IT" i="1" dirty="0">
                <a:solidFill>
                  <a:srgbClr val="000099"/>
                </a:solidFill>
                <a:latin typeface="Times New Roman" panose="02020603050405020304" pitchFamily="18" charset="0"/>
                <a:cs typeface="Times New Roman" panose="02020603050405020304" pitchFamily="18" charset="0"/>
              </a:rPr>
              <a:t>»</a:t>
            </a:r>
            <a:endParaRPr lang="it-IT" dirty="0">
              <a:solidFill>
                <a:srgbClr val="000099"/>
              </a:solidFill>
              <a:latin typeface="Times New Roman" panose="02020603050405020304" pitchFamily="18" charset="0"/>
              <a:cs typeface="Times New Roman" panose="02020603050405020304" pitchFamily="18" charset="0"/>
            </a:endParaRPr>
          </a:p>
          <a:p>
            <a:endParaRPr lang="it-IT" dirty="0">
              <a:solidFill>
                <a:srgbClr val="000099"/>
              </a:solidFill>
            </a:endParaRPr>
          </a:p>
        </p:txBody>
      </p:sp>
    </p:spTree>
    <p:extLst>
      <p:ext uri="{BB962C8B-B14F-4D97-AF65-F5344CB8AC3E}">
        <p14:creationId xmlns:p14="http://schemas.microsoft.com/office/powerpoint/2010/main" val="27350893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87E69F-A844-7CE9-B090-E5DABF0A609C}"/>
              </a:ext>
            </a:extLst>
          </p:cNvPr>
          <p:cNvSpPr>
            <a:spLocks noGrp="1"/>
          </p:cNvSpPr>
          <p:nvPr>
            <p:ph type="title"/>
          </p:nvPr>
        </p:nvSpPr>
        <p:spPr>
          <a:xfrm>
            <a:off x="2350128" y="0"/>
            <a:ext cx="10515600" cy="1325563"/>
          </a:xfrm>
        </p:spPr>
        <p:txBody>
          <a:bodyPr/>
          <a:lstStyle/>
          <a:p>
            <a:r>
              <a:rPr lang="it-IT" dirty="0"/>
              <a:t> </a:t>
            </a:r>
          </a:p>
        </p:txBody>
      </p:sp>
      <p:sp>
        <p:nvSpPr>
          <p:cNvPr id="3" name="Segnaposto contenuto 2">
            <a:extLst>
              <a:ext uri="{FF2B5EF4-FFF2-40B4-BE49-F238E27FC236}">
                <a16:creationId xmlns:a16="http://schemas.microsoft.com/office/drawing/2014/main" id="{82136E62-0C45-5A64-4DA9-FC0F97B26423}"/>
              </a:ext>
            </a:extLst>
          </p:cNvPr>
          <p:cNvSpPr>
            <a:spLocks noGrp="1"/>
          </p:cNvSpPr>
          <p:nvPr>
            <p:ph idx="1"/>
          </p:nvPr>
        </p:nvSpPr>
        <p:spPr>
          <a:xfrm>
            <a:off x="588477" y="986827"/>
            <a:ext cx="10963746" cy="4303992"/>
          </a:xfrm>
        </p:spPr>
        <p:txBody>
          <a:bodyPr>
            <a:normAutofit/>
          </a:bodyPr>
          <a:lstStyle/>
          <a:p>
            <a:pPr marL="0" indent="0" algn="just">
              <a:buNone/>
            </a:pPr>
            <a:r>
              <a:rPr lang="it-IT" sz="2400" i="1" dirty="0">
                <a:solidFill>
                  <a:srgbClr val="000099"/>
                </a:solidFill>
                <a:latin typeface="Times New Roman" panose="02020603050405020304" pitchFamily="18" charset="0"/>
                <a:cs typeface="Times New Roman" panose="02020603050405020304" pitchFamily="18" charset="0"/>
              </a:rPr>
              <a:t>«nel giudizio di primo grado avente ad oggetto procedure di gara, il ricorso incidentale non va esaminato prima del ricorso principale </a:t>
            </a:r>
            <a:r>
              <a:rPr lang="it-IT" sz="2400" b="1" i="1" u="sng" dirty="0">
                <a:solidFill>
                  <a:srgbClr val="000099"/>
                </a:solidFill>
                <a:latin typeface="Times New Roman" panose="02020603050405020304" pitchFamily="18" charset="0"/>
                <a:cs typeface="Times New Roman" panose="02020603050405020304" pitchFamily="18" charset="0"/>
              </a:rPr>
              <a:t>allorquando non presenti carattere escludente</a:t>
            </a:r>
            <a:r>
              <a:rPr lang="it-IT" sz="2400" i="1" dirty="0">
                <a:solidFill>
                  <a:srgbClr val="000099"/>
                </a:solidFill>
                <a:latin typeface="Times New Roman" panose="02020603050405020304" pitchFamily="18" charset="0"/>
                <a:cs typeface="Times New Roman" panose="02020603050405020304" pitchFamily="18" charset="0"/>
              </a:rPr>
              <a:t>; tale evenienza si verifica se il ricorso incidentale censuri valutazioni ed operazioni di gara svolte dall’amministrazione nel presupposto della regolare partecipazione alla procedura del ricorrente principale»</a:t>
            </a:r>
          </a:p>
          <a:p>
            <a:pPr marL="0" indent="0" algn="just">
              <a:buNone/>
            </a:pPr>
            <a:endParaRPr lang="it-IT" sz="2400" dirty="0">
              <a:solidFill>
                <a:srgbClr val="000099"/>
              </a:solidFill>
              <a:latin typeface="Times New Roman" panose="02020603050405020304" pitchFamily="18" charset="0"/>
              <a:cs typeface="Times New Roman" panose="02020603050405020304" pitchFamily="18" charset="0"/>
            </a:endParaRPr>
          </a:p>
          <a:p>
            <a:pPr marL="0" indent="0" algn="just">
              <a:buNone/>
            </a:pPr>
            <a:r>
              <a:rPr lang="it-IT" sz="2400" i="1" dirty="0">
                <a:solidFill>
                  <a:srgbClr val="000099"/>
                </a:solidFill>
                <a:latin typeface="Times New Roman" panose="02020603050405020304" pitchFamily="18" charset="0"/>
                <a:cs typeface="Times New Roman" panose="02020603050405020304" pitchFamily="18" charset="0"/>
              </a:rPr>
              <a:t>«nel giudizio di primo grado avente ad oggetto procedure di gara, sussiste la legittimazione del ricorrente in via principale - estromesso per atto dell’Amministrazione ovvero nel corso del giudizio, a seguito dell’accoglimento del ricorso incidentale - ad impugnare l’aggiudicazione disposta a favore del solo concorrente rimasto in gara, </a:t>
            </a:r>
            <a:r>
              <a:rPr lang="it-IT" sz="2400" b="1" i="1" u="sng" dirty="0">
                <a:solidFill>
                  <a:srgbClr val="000099"/>
                </a:solidFill>
                <a:latin typeface="Times New Roman" panose="02020603050405020304" pitchFamily="18" charset="0"/>
                <a:cs typeface="Times New Roman" panose="02020603050405020304" pitchFamily="18" charset="0"/>
              </a:rPr>
              <a:t>esclusivamente quando le due offerte siano affette da vizio afferente la medesima fase procedimentale</a:t>
            </a:r>
            <a:r>
              <a:rPr lang="it-IT" sz="2400" i="1" dirty="0">
                <a:solidFill>
                  <a:srgbClr val="000099"/>
                </a:solidFill>
                <a:latin typeface="Times New Roman" panose="02020603050405020304" pitchFamily="18" charset="0"/>
                <a:cs typeface="Times New Roman" panose="02020603050405020304" pitchFamily="18" charset="0"/>
              </a:rPr>
              <a:t> come precisato in motivazione»</a:t>
            </a:r>
            <a:endParaRPr lang="it-IT" sz="2400" dirty="0">
              <a:solidFill>
                <a:srgbClr val="000099"/>
              </a:solidFill>
              <a:latin typeface="Times New Roman" panose="02020603050405020304" pitchFamily="18" charset="0"/>
              <a:cs typeface="Times New Roman" panose="02020603050405020304" pitchFamily="18" charset="0"/>
            </a:endParaRPr>
          </a:p>
          <a:p>
            <a:endParaRPr lang="it-IT" sz="2400" dirty="0">
              <a:solidFill>
                <a:srgbClr val="000099"/>
              </a:solidFill>
            </a:endParaRPr>
          </a:p>
        </p:txBody>
      </p:sp>
      <p:sp>
        <p:nvSpPr>
          <p:cNvPr id="5" name="CasellaDiTesto 4">
            <a:extLst>
              <a:ext uri="{FF2B5EF4-FFF2-40B4-BE49-F238E27FC236}">
                <a16:creationId xmlns:a16="http://schemas.microsoft.com/office/drawing/2014/main" id="{490FC095-4531-3E7D-42DA-5F6E7BE9A9A3}"/>
              </a:ext>
            </a:extLst>
          </p:cNvPr>
          <p:cNvSpPr txBox="1"/>
          <p:nvPr/>
        </p:nvSpPr>
        <p:spPr>
          <a:xfrm>
            <a:off x="6348743" y="5627658"/>
            <a:ext cx="5203480" cy="369332"/>
          </a:xfrm>
          <a:prstGeom prst="rect">
            <a:avLst/>
          </a:prstGeom>
          <a:noFill/>
        </p:spPr>
        <p:txBody>
          <a:bodyPr wrap="square">
            <a:spAutoFit/>
          </a:bodyPr>
          <a:lstStyle/>
          <a:p>
            <a:r>
              <a:rPr lang="it-IT" sz="1800" b="1" dirty="0">
                <a:latin typeface="Times New Roman" panose="02020603050405020304" pitchFamily="18" charset="0"/>
                <a:cs typeface="Times New Roman" panose="02020603050405020304" pitchFamily="18" charset="0"/>
              </a:rPr>
              <a:t>ADUNANZA PLENARIA 3 MAGGIO 2014, N. 9</a:t>
            </a:r>
            <a:endParaRPr lang="it-IT" dirty="0"/>
          </a:p>
        </p:txBody>
      </p:sp>
    </p:spTree>
    <p:extLst>
      <p:ext uri="{BB962C8B-B14F-4D97-AF65-F5344CB8AC3E}">
        <p14:creationId xmlns:p14="http://schemas.microsoft.com/office/powerpoint/2010/main" val="5611937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504450" y="1491952"/>
            <a:ext cx="8477751" cy="861774"/>
          </a:xfrm>
          <a:prstGeom prst="rect">
            <a:avLst/>
          </a:prstGeom>
          <a:noFill/>
        </p:spPr>
        <p:txBody>
          <a:bodyPr wrap="square" rtlCol="0">
            <a:spAutoFit/>
          </a:bodyPr>
          <a:lstStyle/>
          <a:p>
            <a:pPr algn="just"/>
            <a:endParaRPr lang="it-IT" dirty="0"/>
          </a:p>
          <a:p>
            <a:pPr algn="ctr"/>
            <a:endParaRPr lang="it-IT" sz="1600" b="1" dirty="0">
              <a:solidFill>
                <a:srgbClr val="057F02"/>
              </a:solidFill>
              <a:latin typeface="+mj-lt"/>
            </a:endParaRPr>
          </a:p>
          <a:p>
            <a:pPr algn="just"/>
            <a:endParaRPr lang="it-IT" sz="1600" b="1" dirty="0">
              <a:solidFill>
                <a:srgbClr val="057F02"/>
              </a:solidFill>
              <a:latin typeface="+mj-lt"/>
            </a:endParaRPr>
          </a:p>
        </p:txBody>
      </p:sp>
      <p:sp>
        <p:nvSpPr>
          <p:cNvPr id="4" name="Titolo 3"/>
          <p:cNvSpPr>
            <a:spLocks noGrp="1"/>
          </p:cNvSpPr>
          <p:nvPr>
            <p:ph type="title"/>
          </p:nvPr>
        </p:nvSpPr>
        <p:spPr>
          <a:xfrm>
            <a:off x="3359696" y="214471"/>
            <a:ext cx="5616624" cy="589987"/>
          </a:xfrm>
        </p:spPr>
        <p:txBody>
          <a:bodyPr/>
          <a:lstStyle/>
          <a:p>
            <a:r>
              <a:rPr lang="it-IT" sz="3200" dirty="0">
                <a:ln>
                  <a:solidFill>
                    <a:sysClr val="windowText" lastClr="000000"/>
                  </a:solidFill>
                </a:ln>
                <a:solidFill>
                  <a:schemeClr val="bg1"/>
                </a:solidFill>
                <a:latin typeface="Cooper Black" panose="0208090404030B020404" pitchFamily="18" charset="0"/>
              </a:rPr>
              <a:t>Con il semplificazioni</a:t>
            </a:r>
          </a:p>
        </p:txBody>
      </p:sp>
      <p:sp>
        <p:nvSpPr>
          <p:cNvPr id="5" name="Segnaposto numero diapositiva 4">
            <a:extLst>
              <a:ext uri="{FF2B5EF4-FFF2-40B4-BE49-F238E27FC236}">
                <a16:creationId xmlns:a16="http://schemas.microsoft.com/office/drawing/2014/main" id="{953A67CD-480D-4C42-8AF3-47C1F08022A0}"/>
              </a:ext>
            </a:extLst>
          </p:cNvPr>
          <p:cNvSpPr>
            <a:spLocks noGrp="1"/>
          </p:cNvSpPr>
          <p:nvPr>
            <p:ph type="sldNum" sz="quarter" idx="12"/>
          </p:nvPr>
        </p:nvSpPr>
        <p:spPr>
          <a:xfrm>
            <a:off x="10287000" y="6400800"/>
            <a:ext cx="1905000" cy="457200"/>
          </a:xfrm>
        </p:spPr>
        <p:txBody>
          <a:bodyPr/>
          <a:lstStyle/>
          <a:p>
            <a:fld id="{956CD57B-6066-4659-A9FA-42C20EBBF5BF}" type="slidenum">
              <a:rPr lang="it-IT" smtClean="0">
                <a:solidFill>
                  <a:srgbClr val="156013"/>
                </a:solidFill>
              </a:rPr>
              <a:pPr/>
              <a:t>77</a:t>
            </a:fld>
            <a:endParaRPr lang="it-IT" dirty="0">
              <a:solidFill>
                <a:srgbClr val="156013"/>
              </a:solidFill>
            </a:endParaRPr>
          </a:p>
        </p:txBody>
      </p:sp>
      <p:sp>
        <p:nvSpPr>
          <p:cNvPr id="10" name="Decagono 9">
            <a:extLst>
              <a:ext uri="{FF2B5EF4-FFF2-40B4-BE49-F238E27FC236}">
                <a16:creationId xmlns:a16="http://schemas.microsoft.com/office/drawing/2014/main" id="{0A9E2AC9-851E-47D7-B6D4-38DF8FB9A611}"/>
              </a:ext>
            </a:extLst>
          </p:cNvPr>
          <p:cNvSpPr/>
          <p:nvPr/>
        </p:nvSpPr>
        <p:spPr>
          <a:xfrm>
            <a:off x="1287822" y="997957"/>
            <a:ext cx="3430904" cy="1953496"/>
          </a:xfrm>
          <a:prstGeom prst="decagon">
            <a:avLst/>
          </a:prstGeom>
          <a:solidFill>
            <a:srgbClr val="15601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it-IT" sz="1700" b="1" kern="0" dirty="0">
                <a:solidFill>
                  <a:schemeClr val="bg1"/>
                </a:solidFill>
                <a:latin typeface="Constantia" pitchFamily="18" charset="0"/>
              </a:rPr>
              <a:t>Il giudizio è di norma definito ad esito dell’udienza cautelare ove ne ricorrano i presupposti</a:t>
            </a:r>
            <a:endParaRPr lang="it-IT" sz="1700" b="1" kern="0" dirty="0">
              <a:solidFill>
                <a:schemeClr val="bg1"/>
              </a:solidFill>
              <a:latin typeface="Calibri"/>
            </a:endParaRPr>
          </a:p>
        </p:txBody>
      </p:sp>
      <p:sp>
        <p:nvSpPr>
          <p:cNvPr id="11" name="Freccia a destra 10">
            <a:extLst>
              <a:ext uri="{FF2B5EF4-FFF2-40B4-BE49-F238E27FC236}">
                <a16:creationId xmlns:a16="http://schemas.microsoft.com/office/drawing/2014/main" id="{96D267B0-2AF4-4D60-B6F2-8C4163270746}"/>
              </a:ext>
            </a:extLst>
          </p:cNvPr>
          <p:cNvSpPr/>
          <p:nvPr/>
        </p:nvSpPr>
        <p:spPr>
          <a:xfrm rot="1065929">
            <a:off x="5016223" y="1937320"/>
            <a:ext cx="1795023" cy="484632"/>
          </a:xfrm>
          <a:prstGeom prst="rightArrow">
            <a:avLst/>
          </a:prstGeom>
          <a:solidFill>
            <a:schemeClr val="accent2">
              <a:lumMod val="40000"/>
              <a:lumOff val="60000"/>
            </a:schemeClr>
          </a:solidFill>
          <a:ln w="9525" cap="flat" cmpd="sng" algn="ctr">
            <a:solidFill>
              <a:srgbClr val="4F81BD">
                <a:shade val="50000"/>
              </a:srgbClr>
            </a:solidFill>
            <a:prstDash val="solid"/>
          </a:ln>
          <a:effectLst/>
        </p:spPr>
        <p:txBody>
          <a:bodyPr rtlCol="0" anchor="ctr"/>
          <a:lstStyle/>
          <a:p>
            <a:pPr algn="ctr">
              <a:defRPr/>
            </a:pPr>
            <a:endParaRPr lang="it-IT" kern="0">
              <a:solidFill>
                <a:prstClr val="white"/>
              </a:solidFill>
              <a:latin typeface="Calibri"/>
            </a:endParaRPr>
          </a:p>
        </p:txBody>
      </p:sp>
      <p:sp>
        <p:nvSpPr>
          <p:cNvPr id="12" name="Ovale 11">
            <a:extLst>
              <a:ext uri="{FF2B5EF4-FFF2-40B4-BE49-F238E27FC236}">
                <a16:creationId xmlns:a16="http://schemas.microsoft.com/office/drawing/2014/main" id="{B2E148F7-BE52-43E2-BA8A-8A14E037E85F}"/>
              </a:ext>
            </a:extLst>
          </p:cNvPr>
          <p:cNvSpPr/>
          <p:nvPr/>
        </p:nvSpPr>
        <p:spPr>
          <a:xfrm>
            <a:off x="300612" y="4001632"/>
            <a:ext cx="4454749" cy="2105601"/>
          </a:xfrm>
          <a:prstGeom prst="ellipse">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it-IT" sz="2000" kern="0" dirty="0">
                <a:solidFill>
                  <a:srgbClr val="0000CC"/>
                </a:solidFill>
                <a:latin typeface="Constantia" panose="02030602050306030303" pitchFamily="18" charset="0"/>
              </a:rPr>
              <a:t>In mancanza viene definito con sentenza in forma semplificata ad un’udienza fissata entro </a:t>
            </a:r>
          </a:p>
          <a:p>
            <a:pPr algn="ctr">
              <a:defRPr/>
            </a:pPr>
            <a:r>
              <a:rPr lang="it-IT" sz="2000" kern="0" dirty="0">
                <a:solidFill>
                  <a:srgbClr val="FF0000"/>
                </a:solidFill>
                <a:latin typeface="Constantia" panose="02030602050306030303" pitchFamily="18" charset="0"/>
              </a:rPr>
              <a:t>45 giorni</a:t>
            </a:r>
            <a:endParaRPr lang="it-IT" sz="2000" kern="0" dirty="0">
              <a:solidFill>
                <a:srgbClr val="0000CC"/>
              </a:solidFill>
              <a:latin typeface="Constantia" panose="02030602050306030303" pitchFamily="18" charset="0"/>
            </a:endParaRPr>
          </a:p>
        </p:txBody>
      </p:sp>
      <p:sp>
        <p:nvSpPr>
          <p:cNvPr id="13" name="Scorrimento orizzontale 12">
            <a:extLst>
              <a:ext uri="{FF2B5EF4-FFF2-40B4-BE49-F238E27FC236}">
                <a16:creationId xmlns:a16="http://schemas.microsoft.com/office/drawing/2014/main" id="{F943C77D-ABEE-4760-91E7-174643CD086D}"/>
              </a:ext>
            </a:extLst>
          </p:cNvPr>
          <p:cNvSpPr/>
          <p:nvPr/>
        </p:nvSpPr>
        <p:spPr>
          <a:xfrm>
            <a:off x="7437351" y="804458"/>
            <a:ext cx="3430904" cy="2826962"/>
          </a:xfrm>
          <a:prstGeom prst="horizontalScroll">
            <a:avLst/>
          </a:prstGeom>
          <a:blipFill>
            <a:blip r:embed="rId3"/>
            <a:tile tx="0" ty="0" sx="100000" sy="100000" flip="none" algn="tl"/>
          </a:blipFill>
          <a:ln w="9525" cap="flat" cmpd="sng" algn="ctr">
            <a:solidFill>
              <a:srgbClr val="4F81BD">
                <a:shade val="50000"/>
              </a:srgbClr>
            </a:solidFill>
            <a:prstDash val="solid"/>
          </a:ln>
          <a:effectLst/>
        </p:spPr>
        <p:txBody>
          <a:bodyPr rtlCol="0" anchor="ctr"/>
          <a:lstStyle/>
          <a:p>
            <a:pPr algn="ctr">
              <a:defRPr/>
            </a:pPr>
            <a:r>
              <a:rPr lang="it-IT" b="1" kern="0" dirty="0">
                <a:solidFill>
                  <a:srgbClr val="0000CC"/>
                </a:solidFill>
                <a:latin typeface="Constantia" pitchFamily="18" charset="0"/>
              </a:rPr>
              <a:t>Il giudice deposita la sentenza con la quale definisce il giudizio entro </a:t>
            </a:r>
            <a:r>
              <a:rPr lang="it-IT" b="1" kern="0" dirty="0">
                <a:solidFill>
                  <a:srgbClr val="FF0000"/>
                </a:solidFill>
                <a:latin typeface="Constantia" pitchFamily="18" charset="0"/>
              </a:rPr>
              <a:t>15 giorni</a:t>
            </a:r>
            <a:r>
              <a:rPr lang="it-IT" b="1" kern="0" dirty="0">
                <a:solidFill>
                  <a:srgbClr val="0000CC"/>
                </a:solidFill>
                <a:latin typeface="Constantia" pitchFamily="18" charset="0"/>
              </a:rPr>
              <a:t> </a:t>
            </a:r>
            <a:endParaRPr lang="it-IT" b="1" kern="0" dirty="0">
              <a:solidFill>
                <a:prstClr val="white"/>
              </a:solidFill>
              <a:latin typeface="Calibri"/>
            </a:endParaRPr>
          </a:p>
          <a:p>
            <a:pPr algn="ctr">
              <a:defRPr/>
            </a:pPr>
            <a:endParaRPr lang="it-IT" kern="0" dirty="0">
              <a:solidFill>
                <a:prstClr val="white"/>
              </a:solidFill>
              <a:latin typeface="Calibri"/>
            </a:endParaRPr>
          </a:p>
        </p:txBody>
      </p:sp>
      <p:sp>
        <p:nvSpPr>
          <p:cNvPr id="14" name="Freccia a destra 13">
            <a:extLst>
              <a:ext uri="{FF2B5EF4-FFF2-40B4-BE49-F238E27FC236}">
                <a16:creationId xmlns:a16="http://schemas.microsoft.com/office/drawing/2014/main" id="{C63BD23D-E2FE-46FD-AC95-17EBBFF69F6A}"/>
              </a:ext>
            </a:extLst>
          </p:cNvPr>
          <p:cNvSpPr/>
          <p:nvPr/>
        </p:nvSpPr>
        <p:spPr>
          <a:xfrm rot="19732708">
            <a:off x="4731476" y="3518989"/>
            <a:ext cx="2072270" cy="484632"/>
          </a:xfrm>
          <a:prstGeom prst="rightArrow">
            <a:avLst/>
          </a:prstGeom>
          <a:solidFill>
            <a:schemeClr val="accent2">
              <a:lumMod val="40000"/>
              <a:lumOff val="60000"/>
            </a:schemeClr>
          </a:solidFill>
          <a:ln w="9525" cap="flat" cmpd="sng" algn="ctr">
            <a:solidFill>
              <a:srgbClr val="4F81BD">
                <a:shade val="50000"/>
              </a:srgbClr>
            </a:solidFill>
            <a:prstDash val="solid"/>
          </a:ln>
          <a:effectLst/>
        </p:spPr>
        <p:txBody>
          <a:bodyPr rtlCol="0" anchor="ctr"/>
          <a:lstStyle/>
          <a:p>
            <a:pPr algn="ctr">
              <a:defRPr/>
            </a:pPr>
            <a:endParaRPr lang="it-IT" kern="0">
              <a:solidFill>
                <a:prstClr val="white"/>
              </a:solidFill>
              <a:latin typeface="Calibri"/>
            </a:endParaRPr>
          </a:p>
        </p:txBody>
      </p:sp>
      <p:sp>
        <p:nvSpPr>
          <p:cNvPr id="15" name="Callout: freccia in su 14">
            <a:extLst>
              <a:ext uri="{FF2B5EF4-FFF2-40B4-BE49-F238E27FC236}">
                <a16:creationId xmlns:a16="http://schemas.microsoft.com/office/drawing/2014/main" id="{2F4785AF-2C3E-497D-B79C-9C8074075F63}"/>
              </a:ext>
            </a:extLst>
          </p:cNvPr>
          <p:cNvSpPr/>
          <p:nvPr/>
        </p:nvSpPr>
        <p:spPr>
          <a:xfrm>
            <a:off x="7132802" y="3849071"/>
            <a:ext cx="4003436" cy="2105601"/>
          </a:xfrm>
          <a:prstGeom prst="upArrowCallout">
            <a:avLst/>
          </a:prstGeom>
          <a:solidFill>
            <a:sysClr val="window" lastClr="FFFFFF"/>
          </a:solidFill>
          <a:ln w="9525" cap="flat" cmpd="sng" algn="ctr">
            <a:solidFill>
              <a:srgbClr val="4F81BD">
                <a:shade val="50000"/>
              </a:srgbClr>
            </a:solidFill>
            <a:prstDash val="solid"/>
          </a:ln>
          <a:effectLst/>
        </p:spPr>
        <p:txBody>
          <a:bodyPr rtlCol="0" anchor="ctr"/>
          <a:lstStyle/>
          <a:p>
            <a:pPr algn="ctr">
              <a:defRPr/>
            </a:pPr>
            <a:r>
              <a:rPr lang="it-IT" sz="1600" kern="0" dirty="0">
                <a:solidFill>
                  <a:srgbClr val="0000CC"/>
                </a:solidFill>
                <a:latin typeface="Constantia" pitchFamily="18" charset="0"/>
              </a:rPr>
              <a:t>Se la motivazione è particolarmente complessa, il giudice pubblica </a:t>
            </a:r>
            <a:r>
              <a:rPr lang="it-IT" sz="1600" kern="0" dirty="0">
                <a:solidFill>
                  <a:srgbClr val="FF0000"/>
                </a:solidFill>
                <a:latin typeface="Constantia" pitchFamily="18" charset="0"/>
              </a:rPr>
              <a:t>il dispositivo entro 15 giorni </a:t>
            </a:r>
            <a:r>
              <a:rPr lang="it-IT" sz="1600" kern="0" dirty="0">
                <a:solidFill>
                  <a:srgbClr val="0000CC"/>
                </a:solidFill>
                <a:latin typeface="Constantia" pitchFamily="18" charset="0"/>
              </a:rPr>
              <a:t>e deposita la sentenza </a:t>
            </a:r>
          </a:p>
          <a:p>
            <a:pPr algn="ctr">
              <a:defRPr/>
            </a:pPr>
            <a:r>
              <a:rPr lang="it-IT" sz="1600" kern="0" dirty="0">
                <a:solidFill>
                  <a:srgbClr val="0000CC"/>
                </a:solidFill>
                <a:latin typeface="Constantia" pitchFamily="18" charset="0"/>
              </a:rPr>
              <a:t>entro </a:t>
            </a:r>
            <a:r>
              <a:rPr lang="it-IT" sz="1600" kern="0" dirty="0">
                <a:solidFill>
                  <a:srgbClr val="FF0000"/>
                </a:solidFill>
                <a:latin typeface="Constantia" pitchFamily="18" charset="0"/>
              </a:rPr>
              <a:t>30 giorni</a:t>
            </a:r>
            <a:r>
              <a:rPr lang="it-IT" sz="1600" kern="0" dirty="0">
                <a:solidFill>
                  <a:srgbClr val="0000CC"/>
                </a:solidFill>
                <a:latin typeface="Constantia" pitchFamily="18" charset="0"/>
              </a:rPr>
              <a:t> dall’udienza</a:t>
            </a:r>
            <a:endParaRPr lang="it-IT" sz="1600" kern="0" dirty="0">
              <a:solidFill>
                <a:srgbClr val="FF0000"/>
              </a:solidFill>
              <a:latin typeface="Constantia" pitchFamily="18" charset="0"/>
            </a:endParaRPr>
          </a:p>
        </p:txBody>
      </p:sp>
      <p:cxnSp>
        <p:nvCxnSpPr>
          <p:cNvPr id="16" name="Connettore a gomito 15">
            <a:extLst>
              <a:ext uri="{FF2B5EF4-FFF2-40B4-BE49-F238E27FC236}">
                <a16:creationId xmlns:a16="http://schemas.microsoft.com/office/drawing/2014/main" id="{4355B242-66DD-402F-AAA0-A1B73F967B67}"/>
              </a:ext>
            </a:extLst>
          </p:cNvPr>
          <p:cNvCxnSpPr>
            <a:cxnSpLocks/>
            <a:stCxn id="10" idx="5"/>
          </p:cNvCxnSpPr>
          <p:nvPr/>
        </p:nvCxnSpPr>
        <p:spPr>
          <a:xfrm rot="10800000" flipH="1" flipV="1">
            <a:off x="1615443" y="2578366"/>
            <a:ext cx="439693" cy="1356385"/>
          </a:xfrm>
          <a:prstGeom prst="bentConnector4">
            <a:avLst>
              <a:gd name="adj1" fmla="val -51991"/>
              <a:gd name="adj2" fmla="val 63753"/>
            </a:avLst>
          </a:prstGeom>
          <a:noFill/>
          <a:ln w="9525" cap="flat" cmpd="sng" algn="ctr">
            <a:solidFill>
              <a:srgbClr val="4F81BD">
                <a:shade val="95000"/>
                <a:satMod val="105000"/>
              </a:srgbClr>
            </a:solidFill>
            <a:prstDash val="solid"/>
            <a:tailEnd type="triangle"/>
          </a:ln>
          <a:effectLst/>
        </p:spPr>
      </p:cxnSp>
    </p:spTree>
    <p:extLst>
      <p:ext uri="{BB962C8B-B14F-4D97-AF65-F5344CB8AC3E}">
        <p14:creationId xmlns:p14="http://schemas.microsoft.com/office/powerpoint/2010/main" val="7356911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F95A15-8A26-DFA2-0F55-4A126E002660}"/>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0908EBA5-FBC2-947D-C592-EB5B8BA8FA35}"/>
              </a:ext>
            </a:extLst>
          </p:cNvPr>
          <p:cNvSpPr>
            <a:spLocks noGrp="1"/>
          </p:cNvSpPr>
          <p:nvPr>
            <p:ph idx="1"/>
          </p:nvPr>
        </p:nvSpPr>
        <p:spPr/>
        <p:txBody>
          <a:bodyPr/>
          <a:lstStyle/>
          <a:p>
            <a:pPr marL="0" indent="0" algn="ctr">
              <a:buNone/>
            </a:pPr>
            <a:r>
              <a:rPr lang="it-IT" sz="4800" dirty="0">
                <a:solidFill>
                  <a:srgbClr val="000099"/>
                </a:solidFill>
                <a:latin typeface="Cooper Black" panose="0208090404030B020404" pitchFamily="18" charset="0"/>
              </a:rPr>
              <a:t>Grazie per l’attenzione</a:t>
            </a:r>
          </a:p>
          <a:p>
            <a:endParaRPr lang="it-IT" dirty="0"/>
          </a:p>
        </p:txBody>
      </p:sp>
      <p:sp>
        <p:nvSpPr>
          <p:cNvPr id="5" name="CasellaDiTesto 4">
            <a:extLst>
              <a:ext uri="{FF2B5EF4-FFF2-40B4-BE49-F238E27FC236}">
                <a16:creationId xmlns:a16="http://schemas.microsoft.com/office/drawing/2014/main" id="{A19B054F-B7E2-D1C0-88B8-B44BF059976A}"/>
              </a:ext>
            </a:extLst>
          </p:cNvPr>
          <p:cNvSpPr txBox="1"/>
          <p:nvPr/>
        </p:nvSpPr>
        <p:spPr>
          <a:xfrm>
            <a:off x="3048000" y="5038182"/>
            <a:ext cx="6096000" cy="923330"/>
          </a:xfrm>
          <a:prstGeom prst="rect">
            <a:avLst/>
          </a:prstGeom>
          <a:noFill/>
        </p:spPr>
        <p:txBody>
          <a:bodyPr wrap="square">
            <a:spAutoFit/>
          </a:bodyPr>
          <a:lstStyle/>
          <a:p>
            <a:pPr algn="ctr"/>
            <a:r>
              <a:rPr lang="it-IT" b="1" dirty="0">
                <a:solidFill>
                  <a:srgbClr val="000099"/>
                </a:solidFill>
                <a:latin typeface="Book Antiqua" panose="02040602050305030304" pitchFamily="18" charset="0"/>
              </a:rPr>
              <a:t>Studio legale Di Ienno</a:t>
            </a:r>
          </a:p>
          <a:p>
            <a:pPr algn="ctr"/>
            <a:r>
              <a:rPr lang="it-IT" dirty="0">
                <a:solidFill>
                  <a:srgbClr val="000099"/>
                </a:solidFill>
                <a:latin typeface="Book Antiqua" panose="02040602050305030304" pitchFamily="18" charset="0"/>
              </a:rPr>
              <a:t>Viale Giuseppe Mazzini 33 – 00195 Roma</a:t>
            </a:r>
          </a:p>
          <a:p>
            <a:pPr algn="ctr"/>
            <a:r>
              <a:rPr lang="it-IT" dirty="0">
                <a:solidFill>
                  <a:srgbClr val="000099"/>
                </a:solidFill>
                <a:latin typeface="Book Antiqua" panose="02040602050305030304" pitchFamily="18" charset="0"/>
                <a:hlinkClick r:id="rId2">
                  <a:extLst>
                    <a:ext uri="{A12FA001-AC4F-418D-AE19-62706E023703}">
                      <ahyp:hlinkClr xmlns:ahyp="http://schemas.microsoft.com/office/drawing/2018/hyperlinkcolor" val="tx"/>
                    </a:ext>
                  </a:extLst>
                </a:hlinkClick>
              </a:rPr>
              <a:t>www.studiodiienno.com</a:t>
            </a:r>
            <a:r>
              <a:rPr lang="it-IT" dirty="0">
                <a:solidFill>
                  <a:srgbClr val="000099"/>
                </a:solidFill>
                <a:latin typeface="Book Antiqua" panose="02040602050305030304" pitchFamily="18" charset="0"/>
              </a:rPr>
              <a:t>  – </a:t>
            </a:r>
            <a:r>
              <a:rPr lang="it-IT" dirty="0">
                <a:solidFill>
                  <a:srgbClr val="000099"/>
                </a:solidFill>
                <a:latin typeface="Book Antiqua" panose="02040602050305030304" pitchFamily="18" charset="0"/>
                <a:hlinkClick r:id="rId3">
                  <a:extLst>
                    <a:ext uri="{A12FA001-AC4F-418D-AE19-62706E023703}">
                      <ahyp:hlinkClr xmlns:ahyp="http://schemas.microsoft.com/office/drawing/2018/hyperlinkcolor" val="tx"/>
                    </a:ext>
                  </a:extLst>
                </a:hlinkClick>
              </a:rPr>
              <a:t>posta@studiodiienno.com</a:t>
            </a:r>
            <a:r>
              <a:rPr lang="it-IT" dirty="0">
                <a:solidFill>
                  <a:srgbClr val="000099"/>
                </a:solidFill>
                <a:latin typeface="Book Antiqua" panose="02040602050305030304" pitchFamily="18" charset="0"/>
              </a:rPr>
              <a:t> </a:t>
            </a:r>
          </a:p>
        </p:txBody>
      </p:sp>
    </p:spTree>
    <p:extLst>
      <p:ext uri="{BB962C8B-B14F-4D97-AF65-F5344CB8AC3E}">
        <p14:creationId xmlns:p14="http://schemas.microsoft.com/office/powerpoint/2010/main" val="2664567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4E43F3-6761-CBB3-A138-43D2C18032BA}"/>
              </a:ext>
            </a:extLst>
          </p:cNvPr>
          <p:cNvSpPr>
            <a:spLocks noGrp="1"/>
          </p:cNvSpPr>
          <p:nvPr>
            <p:ph type="title"/>
          </p:nvPr>
        </p:nvSpPr>
        <p:spPr>
          <a:xfrm>
            <a:off x="1442518" y="691051"/>
            <a:ext cx="9306963" cy="793717"/>
          </a:xfrm>
        </p:spPr>
        <p:txBody>
          <a:bodyPr>
            <a:normAutofit fontScale="90000"/>
          </a:bodyPr>
          <a:lstStyle/>
          <a:p>
            <a:r>
              <a:rPr lang="it-IT" sz="2800" dirty="0">
                <a:solidFill>
                  <a:srgbClr val="D60093"/>
                </a:solidFill>
                <a:latin typeface="Cooper Black" panose="0208090404030B020404" pitchFamily="18" charset="0"/>
              </a:rPr>
              <a:t>L’art. 133 lett. c) del Codice del processo amministrativo</a:t>
            </a:r>
          </a:p>
        </p:txBody>
      </p:sp>
      <p:sp>
        <p:nvSpPr>
          <p:cNvPr id="3" name="Segnaposto contenuto 2">
            <a:extLst>
              <a:ext uri="{FF2B5EF4-FFF2-40B4-BE49-F238E27FC236}">
                <a16:creationId xmlns:a16="http://schemas.microsoft.com/office/drawing/2014/main" id="{EEA79BF6-01F7-2E7E-EDE1-51AE953BAD27}"/>
              </a:ext>
            </a:extLst>
          </p:cNvPr>
          <p:cNvSpPr>
            <a:spLocks noGrp="1"/>
          </p:cNvSpPr>
          <p:nvPr>
            <p:ph idx="1"/>
          </p:nvPr>
        </p:nvSpPr>
        <p:spPr>
          <a:xfrm>
            <a:off x="321110" y="1374882"/>
            <a:ext cx="11420192" cy="4108236"/>
          </a:xfrm>
        </p:spPr>
        <p:txBody>
          <a:bodyPr>
            <a:normAutofit/>
          </a:bodyPr>
          <a:lstStyle/>
          <a:p>
            <a:pPr marL="0" indent="0" algn="ctr">
              <a:lnSpc>
                <a:spcPct val="150000"/>
              </a:lnSpc>
              <a:buNone/>
            </a:pPr>
            <a:r>
              <a:rPr lang="it-IT" sz="1800" b="0" i="0" u="none" strike="noStrike" baseline="0" dirty="0">
                <a:solidFill>
                  <a:srgbClr val="000099"/>
                </a:solidFill>
                <a:latin typeface="Georgia Pro" panose="02040502050405020303" pitchFamily="18" charset="0"/>
              </a:rPr>
              <a:t>Sulle concessioni</a:t>
            </a:r>
          </a:p>
          <a:p>
            <a:pPr marL="0" indent="0" algn="just">
              <a:lnSpc>
                <a:spcPct val="150000"/>
              </a:lnSpc>
              <a:buNone/>
            </a:pPr>
            <a:endParaRPr lang="it-IT" sz="1800" b="0" i="0" u="none" strike="noStrike" baseline="0" dirty="0">
              <a:solidFill>
                <a:srgbClr val="000099"/>
              </a:solidFill>
              <a:latin typeface="Georgia Pro" panose="02040502050405020303" pitchFamily="18" charset="0"/>
            </a:endParaRPr>
          </a:p>
          <a:p>
            <a:pPr marL="0" indent="0" algn="just">
              <a:lnSpc>
                <a:spcPct val="150000"/>
              </a:lnSpc>
              <a:buNone/>
            </a:pPr>
            <a:r>
              <a:rPr lang="it-IT" sz="1800" b="0" i="0" u="none" strike="noStrike" baseline="0" dirty="0">
                <a:solidFill>
                  <a:srgbClr val="000099"/>
                </a:solidFill>
                <a:latin typeface="Georgia Pro" panose="02040502050405020303" pitchFamily="18" charset="0"/>
              </a:rPr>
              <a:t>devolve alla giurisdizione esclusiva del Giudice amministrativo </a:t>
            </a:r>
          </a:p>
          <a:p>
            <a:pPr marL="0" indent="0" algn="just">
              <a:lnSpc>
                <a:spcPts val="2700"/>
              </a:lnSpc>
              <a:buNone/>
            </a:pPr>
            <a:r>
              <a:rPr lang="it-IT" sz="2000" b="0" i="0" u="none" strike="noStrike" baseline="0" dirty="0">
                <a:solidFill>
                  <a:srgbClr val="C00000"/>
                </a:solidFill>
                <a:latin typeface="Georgia Pro" panose="02040502050405020303" pitchFamily="18" charset="0"/>
              </a:rPr>
              <a:t>“</a:t>
            </a:r>
            <a:r>
              <a:rPr lang="it-IT" sz="2000" i="1" u="none" strike="noStrike" baseline="0" dirty="0">
                <a:solidFill>
                  <a:srgbClr val="C00000"/>
                </a:solidFill>
                <a:latin typeface="Georgia Pro" panose="02040502050405020303" pitchFamily="18" charset="0"/>
              </a:rPr>
              <a:t>le controversie in materia </a:t>
            </a:r>
            <a:r>
              <a:rPr lang="it-IT" sz="2000" b="1" i="1" u="sng" strike="noStrike" baseline="0" dirty="0">
                <a:solidFill>
                  <a:srgbClr val="C00000"/>
                </a:solidFill>
                <a:latin typeface="Georgia Pro" panose="02040502050405020303" pitchFamily="18" charset="0"/>
              </a:rPr>
              <a:t>di pubblici servizi relative </a:t>
            </a:r>
            <a:r>
              <a:rPr lang="it-IT" sz="2000" b="1" i="1" u="sng" strike="noStrike" baseline="0" dirty="0">
                <a:solidFill>
                  <a:srgbClr val="C00000"/>
                </a:solidFill>
                <a:highlight>
                  <a:srgbClr val="FFFF00"/>
                </a:highlight>
                <a:latin typeface="Georgia Pro" panose="02040502050405020303" pitchFamily="18" charset="0"/>
              </a:rPr>
              <a:t>a concessioni </a:t>
            </a:r>
            <a:r>
              <a:rPr lang="it-IT" sz="2000" b="1" i="1" u="sng" strike="noStrike" baseline="0" dirty="0">
                <a:solidFill>
                  <a:srgbClr val="C00000"/>
                </a:solidFill>
                <a:latin typeface="Georgia Pro" panose="02040502050405020303" pitchFamily="18" charset="0"/>
              </a:rPr>
              <a:t>di pubblici servizi</a:t>
            </a:r>
            <a:r>
              <a:rPr lang="it-IT" sz="2000" i="1" u="none" strike="noStrike" baseline="0" dirty="0">
                <a:solidFill>
                  <a:srgbClr val="C00000"/>
                </a:solidFill>
                <a:latin typeface="Georgia Pro" panose="02040502050405020303" pitchFamily="18" charset="0"/>
              </a:rPr>
              <a:t>, </a:t>
            </a:r>
            <a:r>
              <a:rPr lang="it-IT" sz="2000" b="1" i="1" u="none" strike="noStrike" baseline="0" dirty="0">
                <a:solidFill>
                  <a:schemeClr val="tx1">
                    <a:lumMod val="95000"/>
                    <a:lumOff val="5000"/>
                  </a:schemeClr>
                </a:solidFill>
                <a:highlight>
                  <a:srgbClr val="FFFF00"/>
                </a:highlight>
                <a:latin typeface="Georgia Pro" panose="02040502050405020303" pitchFamily="18" charset="0"/>
              </a:rPr>
              <a:t>escluse quelle concernenti indennità, canoni ed altri corrispettivi</a:t>
            </a:r>
            <a:r>
              <a:rPr lang="it-IT" sz="2000" i="1" u="none" strike="noStrike" baseline="0" dirty="0">
                <a:solidFill>
                  <a:srgbClr val="C00000"/>
                </a:solidFill>
                <a:highlight>
                  <a:srgbClr val="FFFF00"/>
                </a:highlight>
                <a:latin typeface="Georgia Pro" panose="02040502050405020303" pitchFamily="18" charset="0"/>
              </a:rPr>
              <a:t>,</a:t>
            </a:r>
            <a:r>
              <a:rPr lang="it-IT" sz="2000" i="1" u="none" strike="noStrike" baseline="0" dirty="0">
                <a:solidFill>
                  <a:srgbClr val="C00000"/>
                </a:solidFill>
                <a:latin typeface="Georgia Pro" panose="02040502050405020303" pitchFamily="18" charset="0"/>
              </a:rPr>
              <a:t> ovvero relative a provvedimenti adottati dalla pubblica amministrazione o dal gestore di un pubblico servizio in un </a:t>
            </a:r>
            <a:r>
              <a:rPr lang="it-IT" sz="2000" i="1" u="sng" strike="noStrike" baseline="0" dirty="0">
                <a:solidFill>
                  <a:srgbClr val="C00000"/>
                </a:solidFill>
                <a:latin typeface="Georgia Pro" panose="02040502050405020303" pitchFamily="18" charset="0"/>
              </a:rPr>
              <a:t>procedimento amministrativo</a:t>
            </a:r>
            <a:r>
              <a:rPr lang="it-IT" sz="2000" i="1" u="none" strike="noStrike" baseline="0" dirty="0">
                <a:solidFill>
                  <a:srgbClr val="C00000"/>
                </a:solidFill>
                <a:latin typeface="Georgia Pro" panose="02040502050405020303" pitchFamily="18" charset="0"/>
              </a:rPr>
              <a:t>, ovvero ancora relative </a:t>
            </a:r>
            <a:r>
              <a:rPr lang="it-IT" sz="2000" b="1" i="1" u="sng" strike="noStrike" baseline="0" dirty="0">
                <a:solidFill>
                  <a:srgbClr val="C00000"/>
                </a:solidFill>
                <a:latin typeface="Georgia Pro" panose="02040502050405020303" pitchFamily="18" charset="0"/>
              </a:rPr>
              <a:t>all'affidamento di un pubblico servizio, ed alla vigilanza e controllo nei confronti del gestore, </a:t>
            </a:r>
            <a:r>
              <a:rPr lang="it-IT" sz="2000" i="1" u="none" strike="noStrike" baseline="0" dirty="0">
                <a:solidFill>
                  <a:srgbClr val="C00000"/>
                </a:solidFill>
                <a:latin typeface="Georgia Pro" panose="02040502050405020303" pitchFamily="18" charset="0"/>
              </a:rPr>
              <a:t>nonché afferenti alla vigilanza sul credito, sulle assicurazioni e sul mercato mobiliare, al servizio farmaceutico, ai trasporti, alle telecomunicazioni e ai servizi di pubblica utilità</a:t>
            </a:r>
            <a:r>
              <a:rPr lang="it-IT" sz="1800" b="0" i="0" u="none" strike="noStrike" baseline="0" dirty="0">
                <a:solidFill>
                  <a:srgbClr val="C00000"/>
                </a:solidFill>
                <a:latin typeface="Georgia Pro" panose="02040502050405020303" pitchFamily="18" charset="0"/>
              </a:rPr>
              <a:t>”</a:t>
            </a:r>
            <a:endParaRPr lang="it-IT" dirty="0">
              <a:solidFill>
                <a:srgbClr val="C00000"/>
              </a:solidFill>
              <a:latin typeface="Georgia Pro" panose="02040502050405020303" pitchFamily="18" charset="0"/>
            </a:endParaRPr>
          </a:p>
        </p:txBody>
      </p:sp>
      <p:sp>
        <p:nvSpPr>
          <p:cNvPr id="4" name="Segnaposto numero diapositiva 4">
            <a:extLst>
              <a:ext uri="{FF2B5EF4-FFF2-40B4-BE49-F238E27FC236}">
                <a16:creationId xmlns:a16="http://schemas.microsoft.com/office/drawing/2014/main" id="{437B3753-D7D3-32CC-0F6B-C992BE8E833E}"/>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8</a:t>
            </a:fld>
            <a:endParaRPr lang="it-IT" dirty="0">
              <a:solidFill>
                <a:srgbClr val="156013"/>
              </a:solidFill>
            </a:endParaRPr>
          </a:p>
        </p:txBody>
      </p:sp>
    </p:spTree>
    <p:extLst>
      <p:ext uri="{BB962C8B-B14F-4D97-AF65-F5344CB8AC3E}">
        <p14:creationId xmlns:p14="http://schemas.microsoft.com/office/powerpoint/2010/main" val="4189620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4E43F3-6761-CBB3-A138-43D2C18032BA}"/>
              </a:ext>
            </a:extLst>
          </p:cNvPr>
          <p:cNvSpPr>
            <a:spLocks noGrp="1"/>
          </p:cNvSpPr>
          <p:nvPr>
            <p:ph type="title"/>
          </p:nvPr>
        </p:nvSpPr>
        <p:spPr>
          <a:xfrm>
            <a:off x="1442519" y="691051"/>
            <a:ext cx="8778844" cy="422525"/>
          </a:xfrm>
        </p:spPr>
        <p:txBody>
          <a:bodyPr>
            <a:normAutofit fontScale="90000"/>
          </a:bodyPr>
          <a:lstStyle/>
          <a:p>
            <a:r>
              <a:rPr lang="it-IT" sz="2800" dirty="0">
                <a:solidFill>
                  <a:srgbClr val="000099"/>
                </a:solidFill>
                <a:latin typeface="Cooper Black" panose="0208090404030B020404" pitchFamily="18" charset="0"/>
              </a:rPr>
              <a:t> </a:t>
            </a:r>
          </a:p>
        </p:txBody>
      </p:sp>
      <p:sp>
        <p:nvSpPr>
          <p:cNvPr id="3" name="Segnaposto contenuto 2">
            <a:extLst>
              <a:ext uri="{FF2B5EF4-FFF2-40B4-BE49-F238E27FC236}">
                <a16:creationId xmlns:a16="http://schemas.microsoft.com/office/drawing/2014/main" id="{EEA79BF6-01F7-2E7E-EDE1-51AE953BAD27}"/>
              </a:ext>
            </a:extLst>
          </p:cNvPr>
          <p:cNvSpPr>
            <a:spLocks noGrp="1"/>
          </p:cNvSpPr>
          <p:nvPr>
            <p:ph idx="1"/>
          </p:nvPr>
        </p:nvSpPr>
        <p:spPr>
          <a:xfrm>
            <a:off x="733331" y="1276876"/>
            <a:ext cx="10800784" cy="4304247"/>
          </a:xfrm>
        </p:spPr>
        <p:txBody>
          <a:bodyPr>
            <a:normAutofit fontScale="25000" lnSpcReduction="20000"/>
          </a:bodyPr>
          <a:lstStyle/>
          <a:p>
            <a:pPr marL="0" indent="0" algn="just">
              <a:lnSpc>
                <a:spcPct val="150000"/>
              </a:lnSpc>
              <a:buNone/>
            </a:pPr>
            <a:endParaRPr lang="it-IT" sz="3600" dirty="0">
              <a:solidFill>
                <a:srgbClr val="000099"/>
              </a:solidFill>
              <a:latin typeface="Georgia Pro" panose="02040502050405020303" pitchFamily="18" charset="0"/>
            </a:endParaRPr>
          </a:p>
          <a:p>
            <a:pPr marL="0" indent="0" algn="just">
              <a:lnSpc>
                <a:spcPct val="150000"/>
              </a:lnSpc>
              <a:buNone/>
            </a:pPr>
            <a:r>
              <a:rPr lang="it-IT" sz="8000" dirty="0">
                <a:solidFill>
                  <a:srgbClr val="000099"/>
                </a:solidFill>
                <a:latin typeface="Georgia Pro" panose="02040502050405020303" pitchFamily="18" charset="0"/>
              </a:rPr>
              <a:t>La Corte di Cassazione a Sezioni Unite (sentenza 12.1.2021 n. 254) ha precisato che </a:t>
            </a:r>
          </a:p>
          <a:p>
            <a:pPr marL="0" indent="0" algn="just">
              <a:lnSpc>
                <a:spcPct val="150000"/>
              </a:lnSpc>
              <a:buNone/>
            </a:pPr>
            <a:r>
              <a:rPr lang="it-IT" sz="8000" dirty="0">
                <a:solidFill>
                  <a:srgbClr val="000099"/>
                </a:solidFill>
                <a:latin typeface="Georgia Pro" panose="02040502050405020303" pitchFamily="18" charset="0"/>
              </a:rPr>
              <a:t>«</a:t>
            </a:r>
            <a:r>
              <a:rPr lang="it-IT" sz="8000" i="1" dirty="0">
                <a:solidFill>
                  <a:srgbClr val="000099"/>
                </a:solidFill>
                <a:latin typeface="Georgia Pro" panose="02040502050405020303" pitchFamily="18" charset="0"/>
              </a:rPr>
              <a:t>Ai sensi dell'art. 133, comma 1, lett. c), cod. proc. </a:t>
            </a:r>
            <a:r>
              <a:rPr lang="it-IT" sz="8000" i="1" dirty="0" err="1">
                <a:solidFill>
                  <a:srgbClr val="000099"/>
                </a:solidFill>
                <a:latin typeface="Georgia Pro" panose="02040502050405020303" pitchFamily="18" charset="0"/>
              </a:rPr>
              <a:t>amm</a:t>
            </a:r>
            <a:r>
              <a:rPr lang="it-IT" sz="8000" i="1" dirty="0">
                <a:solidFill>
                  <a:srgbClr val="000099"/>
                </a:solidFill>
                <a:latin typeface="Georgia Pro" panose="02040502050405020303" pitchFamily="18" charset="0"/>
              </a:rPr>
              <a:t>., le controversie devolute al giudice amministrativo, non sono tutte quelle interferenti con la materia delle concessioni di servizi pubblici, </a:t>
            </a:r>
            <a:r>
              <a:rPr lang="it-IT" sz="8000" b="1" i="1" dirty="0">
                <a:solidFill>
                  <a:srgbClr val="000099"/>
                </a:solidFill>
                <a:highlight>
                  <a:srgbClr val="FFFF00"/>
                </a:highlight>
                <a:latin typeface="Georgia Pro" panose="02040502050405020303" pitchFamily="18" charset="0"/>
              </a:rPr>
              <a:t>ma quelle nelle quali sia contestato in concreto il non corretto esercizio del potere regolatorio che compete all'autorità amministrativa</a:t>
            </a:r>
            <a:r>
              <a:rPr lang="it-IT" sz="8000" i="1" dirty="0">
                <a:solidFill>
                  <a:srgbClr val="000099"/>
                </a:solidFill>
                <a:highlight>
                  <a:srgbClr val="FFFF00"/>
                </a:highlight>
                <a:latin typeface="Georgia Pro" panose="02040502050405020303" pitchFamily="18" charset="0"/>
              </a:rPr>
              <a:t>.</a:t>
            </a:r>
            <a:r>
              <a:rPr lang="it-IT" sz="8000" i="1" dirty="0">
                <a:solidFill>
                  <a:srgbClr val="000099"/>
                </a:solidFill>
                <a:latin typeface="Georgia Pro" panose="02040502050405020303" pitchFamily="18" charset="0"/>
              </a:rPr>
              <a:t> Conseguentemente sono </a:t>
            </a:r>
            <a:r>
              <a:rPr lang="it-IT" sz="8000" b="1" i="1" dirty="0">
                <a:solidFill>
                  <a:srgbClr val="000099"/>
                </a:solidFill>
                <a:latin typeface="Georgia Pro" panose="02040502050405020303" pitchFamily="18" charset="0"/>
              </a:rPr>
              <a:t>escluse</a:t>
            </a:r>
            <a:r>
              <a:rPr lang="it-IT" sz="8000" i="1" dirty="0">
                <a:solidFill>
                  <a:srgbClr val="000099"/>
                </a:solidFill>
                <a:latin typeface="Georgia Pro" panose="02040502050405020303" pitchFamily="18" charset="0"/>
              </a:rPr>
              <a:t> quelle in </a:t>
            </a:r>
            <a:r>
              <a:rPr lang="it-IT" sz="8000" b="1" i="1" u="sng" dirty="0">
                <a:solidFill>
                  <a:srgbClr val="000099"/>
                </a:solidFill>
                <a:latin typeface="Georgia Pro" panose="02040502050405020303" pitchFamily="18" charset="0"/>
              </a:rPr>
              <a:t>tema di indennità, canoni e altri corrispettivi, tra le quali anche le  questioni relative all'adempimento e l'inadempimento delle parti alle obbligazioni assunte</a:t>
            </a:r>
            <a:r>
              <a:rPr lang="it-IT" sz="8000" i="1" dirty="0">
                <a:solidFill>
                  <a:srgbClr val="000099"/>
                </a:solidFill>
                <a:latin typeface="Georgia Pro" panose="02040502050405020303" pitchFamily="18" charset="0"/>
              </a:rPr>
              <a:t>, nonché le conseguenze indennitarie, trattandosi di un rapporto giuridico convenzionale a </a:t>
            </a:r>
            <a:r>
              <a:rPr lang="it-IT" sz="8000" b="1" i="1" dirty="0">
                <a:solidFill>
                  <a:srgbClr val="000099"/>
                </a:solidFill>
                <a:highlight>
                  <a:srgbClr val="FFFF00"/>
                </a:highlight>
                <a:latin typeface="Georgia Pro" panose="02040502050405020303" pitchFamily="18" charset="0"/>
              </a:rPr>
              <a:t>carattere paritetico tra le parti </a:t>
            </a:r>
            <a:r>
              <a:rPr lang="it-IT" sz="8000" i="1" dirty="0">
                <a:solidFill>
                  <a:srgbClr val="000099"/>
                </a:solidFill>
                <a:latin typeface="Georgia Pro" panose="02040502050405020303" pitchFamily="18" charset="0"/>
              </a:rPr>
              <a:t>sottoposto alla giurisdizione del giudice ordinario</a:t>
            </a:r>
            <a:r>
              <a:rPr lang="it-IT" sz="7200" dirty="0">
                <a:solidFill>
                  <a:srgbClr val="000099"/>
                </a:solidFill>
                <a:latin typeface="Georgia Pro" panose="02040502050405020303" pitchFamily="18" charset="0"/>
              </a:rPr>
              <a:t>»</a:t>
            </a:r>
          </a:p>
        </p:txBody>
      </p:sp>
      <p:sp>
        <p:nvSpPr>
          <p:cNvPr id="4" name="Titolo 1">
            <a:extLst>
              <a:ext uri="{FF2B5EF4-FFF2-40B4-BE49-F238E27FC236}">
                <a16:creationId xmlns:a16="http://schemas.microsoft.com/office/drawing/2014/main" id="{17B09880-D57E-2257-4327-A03F7ECAE681}"/>
              </a:ext>
            </a:extLst>
          </p:cNvPr>
          <p:cNvSpPr txBox="1">
            <a:spLocks/>
          </p:cNvSpPr>
          <p:nvPr/>
        </p:nvSpPr>
        <p:spPr>
          <a:xfrm>
            <a:off x="3019330" y="630710"/>
            <a:ext cx="6569799" cy="7937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solidFill>
                  <a:srgbClr val="D60093"/>
                </a:solidFill>
                <a:latin typeface="Cooper Black" panose="0208090404030B020404" pitchFamily="18" charset="0"/>
              </a:rPr>
              <a:t>Anche riguardo alle concessioni</a:t>
            </a:r>
          </a:p>
        </p:txBody>
      </p:sp>
      <p:sp>
        <p:nvSpPr>
          <p:cNvPr id="5" name="Segnaposto numero diapositiva 4">
            <a:extLst>
              <a:ext uri="{FF2B5EF4-FFF2-40B4-BE49-F238E27FC236}">
                <a16:creationId xmlns:a16="http://schemas.microsoft.com/office/drawing/2014/main" id="{9E065CDC-32C3-FF15-43E4-675CDEB57C90}"/>
              </a:ext>
            </a:extLst>
          </p:cNvPr>
          <p:cNvSpPr>
            <a:spLocks noGrp="1"/>
          </p:cNvSpPr>
          <p:nvPr>
            <p:ph type="sldNum" sz="quarter" idx="12"/>
          </p:nvPr>
        </p:nvSpPr>
        <p:spPr bwMode="auto">
          <a:xfrm>
            <a:off x="10697266" y="6515100"/>
            <a:ext cx="1428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it-IT"/>
            </a:defPPr>
            <a:lvl1pPr algn="r" rtl="0" eaLnBrk="0" fontAlgn="base" hangingPunct="0">
              <a:spcBef>
                <a:spcPct val="0"/>
              </a:spcBef>
              <a:spcAft>
                <a:spcPct val="0"/>
              </a:spcAft>
              <a:defRPr sz="1050" kern="1200">
                <a:solidFill>
                  <a:schemeClr val="tx1"/>
                </a:solidFill>
                <a:latin typeface="Arial" charset="0"/>
                <a:ea typeface="ＭＳ Ｐゴシック" pitchFamily="28" charset="-128"/>
                <a:cs typeface="+mn-cs"/>
              </a:defRPr>
            </a:lvl1pPr>
            <a:lvl2pPr marL="342892"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2pPr>
            <a:lvl3pPr marL="685783"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3pPr>
            <a:lvl4pPr marL="1028675"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4pPr>
            <a:lvl5pPr marL="1371566" algn="l" rtl="0" eaLnBrk="0" fontAlgn="base" hangingPunct="0">
              <a:spcBef>
                <a:spcPct val="0"/>
              </a:spcBef>
              <a:spcAft>
                <a:spcPct val="0"/>
              </a:spcAft>
              <a:defRPr sz="1800" kern="1200">
                <a:solidFill>
                  <a:schemeClr val="tx1"/>
                </a:solidFill>
                <a:latin typeface="Arial" charset="0"/>
                <a:ea typeface="ＭＳ Ｐゴシック" pitchFamily="28" charset="-128"/>
                <a:cs typeface="+mn-cs"/>
              </a:defRPr>
            </a:lvl5pPr>
            <a:lvl6pPr marL="1714457" algn="l" defTabSz="685783" rtl="0" eaLnBrk="1" latinLnBrk="0" hangingPunct="1">
              <a:defRPr sz="1800" kern="1200">
                <a:solidFill>
                  <a:schemeClr val="tx1"/>
                </a:solidFill>
                <a:latin typeface="Arial" charset="0"/>
                <a:ea typeface="ＭＳ Ｐゴシック" pitchFamily="28" charset="-128"/>
                <a:cs typeface="+mn-cs"/>
              </a:defRPr>
            </a:lvl6pPr>
            <a:lvl7pPr marL="2057348" algn="l" defTabSz="685783" rtl="0" eaLnBrk="1" latinLnBrk="0" hangingPunct="1">
              <a:defRPr sz="1800" kern="1200">
                <a:solidFill>
                  <a:schemeClr val="tx1"/>
                </a:solidFill>
                <a:latin typeface="Arial" charset="0"/>
                <a:ea typeface="ＭＳ Ｐゴシック" pitchFamily="28" charset="-128"/>
                <a:cs typeface="+mn-cs"/>
              </a:defRPr>
            </a:lvl7pPr>
            <a:lvl8pPr marL="2400240" algn="l" defTabSz="685783" rtl="0" eaLnBrk="1" latinLnBrk="0" hangingPunct="1">
              <a:defRPr sz="1800" kern="1200">
                <a:solidFill>
                  <a:schemeClr val="tx1"/>
                </a:solidFill>
                <a:latin typeface="Arial" charset="0"/>
                <a:ea typeface="ＭＳ Ｐゴシック" pitchFamily="28" charset="-128"/>
                <a:cs typeface="+mn-cs"/>
              </a:defRPr>
            </a:lvl8pPr>
            <a:lvl9pPr marL="2743132" algn="l" defTabSz="685783" rtl="0" eaLnBrk="1" latinLnBrk="0" hangingPunct="1">
              <a:defRPr sz="1800" kern="1200">
                <a:solidFill>
                  <a:schemeClr val="tx1"/>
                </a:solidFill>
                <a:latin typeface="Arial" charset="0"/>
                <a:ea typeface="ＭＳ Ｐゴシック" pitchFamily="28" charset="-128"/>
                <a:cs typeface="+mn-cs"/>
              </a:defRPr>
            </a:lvl9pPr>
          </a:lstStyle>
          <a:p>
            <a:fld id="{956CD57B-6066-4659-A9FA-42C20EBBF5BF}" type="slidenum">
              <a:rPr lang="it-IT">
                <a:solidFill>
                  <a:srgbClr val="706F6F"/>
                </a:solidFill>
              </a:rPr>
              <a:pPr/>
              <a:t>9</a:t>
            </a:fld>
            <a:endParaRPr lang="it-IT" dirty="0">
              <a:solidFill>
                <a:srgbClr val="156013"/>
              </a:solidFill>
            </a:endParaRPr>
          </a:p>
        </p:txBody>
      </p:sp>
    </p:spTree>
    <p:extLst>
      <p:ext uri="{BB962C8B-B14F-4D97-AF65-F5344CB8AC3E}">
        <p14:creationId xmlns:p14="http://schemas.microsoft.com/office/powerpoint/2010/main" val="153136109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3837</TotalTime>
  <Words>11166</Words>
  <Application>Microsoft Office PowerPoint</Application>
  <PresentationFormat>Widescreen</PresentationFormat>
  <Paragraphs>687</Paragraphs>
  <Slides>78</Slides>
  <Notes>20</Notes>
  <HiddenSlides>0</HiddenSlides>
  <MMClips>0</MMClips>
  <ScaleCrop>false</ScaleCrop>
  <HeadingPairs>
    <vt:vector size="6" baseType="variant">
      <vt:variant>
        <vt:lpstr>Caratteri utilizzati</vt:lpstr>
      </vt:variant>
      <vt:variant>
        <vt:i4>31</vt:i4>
      </vt:variant>
      <vt:variant>
        <vt:lpstr>Tema</vt:lpstr>
      </vt:variant>
      <vt:variant>
        <vt:i4>2</vt:i4>
      </vt:variant>
      <vt:variant>
        <vt:lpstr>Titoli diapositive</vt:lpstr>
      </vt:variant>
      <vt:variant>
        <vt:i4>78</vt:i4>
      </vt:variant>
    </vt:vector>
  </HeadingPairs>
  <TitlesOfParts>
    <vt:vector size="111" baseType="lpstr">
      <vt:lpstr>Arial</vt:lpstr>
      <vt:lpstr>Arial Black</vt:lpstr>
      <vt:lpstr>Baskerville Old Face</vt:lpstr>
      <vt:lpstr>Bodoni MT Black</vt:lpstr>
      <vt:lpstr>Book Antiqua</vt:lpstr>
      <vt:lpstr>Bookman Old Style</vt:lpstr>
      <vt:lpstr>Calibri</vt:lpstr>
      <vt:lpstr>Calibri Light</vt:lpstr>
      <vt:lpstr>Calibri-Bold</vt:lpstr>
      <vt:lpstr>Calibri-Italic</vt:lpstr>
      <vt:lpstr>Century Gothic</vt:lpstr>
      <vt:lpstr>Chalkduster</vt:lpstr>
      <vt:lpstr>Constantia</vt:lpstr>
      <vt:lpstr>Cooper Black</vt:lpstr>
      <vt:lpstr>Forte</vt:lpstr>
      <vt:lpstr>Franklin Gothic Book</vt:lpstr>
      <vt:lpstr>Garamond</vt:lpstr>
      <vt:lpstr>Georgia</vt:lpstr>
      <vt:lpstr>Georgia Pro</vt:lpstr>
      <vt:lpstr>Georgia Pro Black</vt:lpstr>
      <vt:lpstr>Goudy Old Style</vt:lpstr>
      <vt:lpstr>Informal Roman</vt:lpstr>
      <vt:lpstr>LuissSans-Bold</vt:lpstr>
      <vt:lpstr>LuissSans-Regular</vt:lpstr>
      <vt:lpstr>Matura MT Script Capitals</vt:lpstr>
      <vt:lpstr>Modern Love Grunge</vt:lpstr>
      <vt:lpstr>Ravie</vt:lpstr>
      <vt:lpstr>Times New Roman</vt:lpstr>
      <vt:lpstr>Verdana</vt:lpstr>
      <vt:lpstr>Wingdings</vt:lpstr>
      <vt:lpstr>Wingdings 3</vt:lpstr>
      <vt:lpstr>Tema di Office</vt:lpstr>
      <vt:lpstr>Personalizza struttura</vt:lpstr>
      <vt:lpstr>Le cause di contenzioso nelle procedure di affidamento</vt:lpstr>
      <vt:lpstr>Presentazione standard di PowerPoint</vt:lpstr>
      <vt:lpstr>Presentazione standard di PowerPoint</vt:lpstr>
      <vt:lpstr> Chi può fare ricorso? </vt:lpstr>
      <vt:lpstr> Chi può fare ricorso? </vt:lpstr>
      <vt:lpstr>L’art. 133 lett. e) del Codice del processo amministrativo</vt:lpstr>
      <vt:lpstr> </vt:lpstr>
      <vt:lpstr>L’art. 133 lett. c) del Codice del processo amministrativo</vt:lpstr>
      <vt:lpstr> </vt:lpstr>
      <vt:lpstr> </vt:lpstr>
      <vt:lpstr> </vt:lpstr>
      <vt:lpstr> Innanzi al Giudice amministrativo</vt:lpstr>
      <vt:lpstr>Innanzi al Giudice ordinario</vt:lpstr>
      <vt:lpstr>Esercitazione</vt:lpstr>
      <vt:lpstr>Il problema della  revisione prezzi</vt:lpstr>
      <vt:lpstr>Il problema della  revisione prezzi</vt:lpstr>
      <vt:lpstr>Il problema della  revisione prezzi</vt:lpstr>
      <vt:lpstr>Il problema della  revisione prezzi</vt:lpstr>
      <vt:lpstr>Il problema della  revisione prezzi</vt:lpstr>
      <vt:lpstr>Il problema della  revisione prezzi</vt:lpstr>
      <vt:lpstr>Il problema della  revisione prezzi</vt:lpstr>
      <vt:lpstr> </vt:lpstr>
      <vt:lpstr> </vt:lpstr>
      <vt:lpstr> </vt:lpstr>
      <vt:lpstr> </vt:lpstr>
      <vt:lpstr> </vt:lpstr>
      <vt:lpstr> </vt:lpstr>
      <vt:lpstr> </vt:lpstr>
      <vt:lpstr> Casistica </vt:lpstr>
      <vt:lpstr> Casistica </vt:lpstr>
      <vt:lpstr>Presentazione standard di PowerPoint</vt:lpstr>
      <vt:lpstr>Presentazione standard di PowerPoint</vt:lpstr>
      <vt:lpstr> </vt:lpstr>
      <vt:lpstr> </vt:lpstr>
      <vt:lpstr> </vt:lpstr>
      <vt:lpstr> </vt:lpstr>
      <vt:lpstr> </vt:lpstr>
      <vt:lpstr> </vt:lpstr>
      <vt:lpstr> </vt:lpstr>
      <vt:lpstr> </vt:lpstr>
      <vt:lpstr> </vt:lpstr>
      <vt:lpstr> </vt:lpstr>
      <vt:lpstr> </vt:lpstr>
      <vt:lpstr> </vt:lpstr>
      <vt:lpstr> </vt:lpstr>
      <vt:lpstr> </vt:lpstr>
      <vt:lpstr>Avvalimento premiale</vt:lpstr>
      <vt:lpstr>Costi oneri di sicurezza Tar  To 77/2023</vt:lpstr>
      <vt:lpstr>Presentazione standard di PowerPoint</vt:lpstr>
      <vt:lpstr>Presentazione standard di PowerPoint</vt:lpstr>
      <vt:lpstr> </vt:lpstr>
      <vt:lpstr> </vt:lpstr>
      <vt:lpstr> </vt:lpstr>
      <vt:lpstr>Presentazione standard di PowerPoint</vt:lpstr>
      <vt:lpstr>Presentazione standard di PowerPoint</vt:lpstr>
      <vt:lpstr> </vt:lpstr>
      <vt:lpstr> </vt:lpstr>
      <vt:lpstr>Presentazione standard di PowerPoint</vt:lpstr>
      <vt:lpstr>Presentazione standard di PowerPoint</vt:lpstr>
      <vt:lpstr> </vt:lpstr>
      <vt:lpstr> </vt:lpstr>
      <vt:lpstr>Eccezioni  (ordinarie)</vt:lpstr>
      <vt:lpstr>Ricordiamoci che col «Semplificazioni» è stato modificato l’art. 32   </vt:lpstr>
      <vt:lpstr>Sempre l’art. 32</vt:lpstr>
      <vt:lpstr> </vt:lpstr>
      <vt:lpstr>Se è proposto ricorso con istanza cautelare</vt:lpstr>
      <vt:lpstr>Tutela cautelare</vt:lpstr>
      <vt:lpstr>L’effetto sospensivo automatico finisce</vt:lpstr>
      <vt:lpstr>Le conseguenze della violazione dello stand still</vt:lpstr>
      <vt:lpstr>Caratteristiche generali del rito </vt:lpstr>
      <vt:lpstr>  </vt:lpstr>
      <vt:lpstr>  RAPPORTI TRA RICORSO PRINCIPALE  E RICORSO INCIDENTALE </vt:lpstr>
      <vt:lpstr>ADUNANZA PLENARIA 7 APRILE 2011, N. 4</vt:lpstr>
      <vt:lpstr>CGUE 4 LUGLIO 2013, N. 448 (C‑100/2012)  SENTENZA FASTWEB  </vt:lpstr>
      <vt:lpstr>La plenaria «tira dritto»</vt:lpstr>
      <vt:lpstr> </vt:lpstr>
      <vt:lpstr>Con il semplificazioni</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Promopa Fondazione</dc:creator>
  <cp:lastModifiedBy>Enrico Di Ienno</cp:lastModifiedBy>
  <cp:revision>76</cp:revision>
  <dcterms:created xsi:type="dcterms:W3CDTF">2023-01-17T08:49:31Z</dcterms:created>
  <dcterms:modified xsi:type="dcterms:W3CDTF">2023-02-28T11:26:55Z</dcterms:modified>
</cp:coreProperties>
</file>