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38"/>
  </p:notesMasterIdLst>
  <p:sldIdLst>
    <p:sldId id="258" r:id="rId2"/>
    <p:sldId id="409" r:id="rId3"/>
    <p:sldId id="436" r:id="rId4"/>
    <p:sldId id="423" r:id="rId5"/>
    <p:sldId id="424" r:id="rId6"/>
    <p:sldId id="425" r:id="rId7"/>
    <p:sldId id="426" r:id="rId8"/>
    <p:sldId id="437" r:id="rId9"/>
    <p:sldId id="427" r:id="rId10"/>
    <p:sldId id="428" r:id="rId11"/>
    <p:sldId id="429" r:id="rId12"/>
    <p:sldId id="430" r:id="rId13"/>
    <p:sldId id="431" r:id="rId14"/>
    <p:sldId id="432" r:id="rId15"/>
    <p:sldId id="433" r:id="rId16"/>
    <p:sldId id="434" r:id="rId17"/>
    <p:sldId id="435" r:id="rId18"/>
    <p:sldId id="438" r:id="rId19"/>
    <p:sldId id="420" r:id="rId20"/>
    <p:sldId id="439" r:id="rId21"/>
    <p:sldId id="441" r:id="rId22"/>
    <p:sldId id="440" r:id="rId23"/>
    <p:sldId id="421" r:id="rId24"/>
    <p:sldId id="442" r:id="rId25"/>
    <p:sldId id="443" r:id="rId26"/>
    <p:sldId id="444" r:id="rId27"/>
    <p:sldId id="445" r:id="rId28"/>
    <p:sldId id="447" r:id="rId29"/>
    <p:sldId id="448" r:id="rId30"/>
    <p:sldId id="449" r:id="rId31"/>
    <p:sldId id="450" r:id="rId32"/>
    <p:sldId id="451" r:id="rId33"/>
    <p:sldId id="452" r:id="rId34"/>
    <p:sldId id="454" r:id="rId35"/>
    <p:sldId id="455" r:id="rId36"/>
    <p:sldId id="408" r:id="rId37"/>
  </p:sldIdLst>
  <p:sldSz cx="12192000" cy="6858000"/>
  <p:notesSz cx="9944100" cy="6805613"/>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5" d="100"/>
          <a:sy n="105" d="100"/>
        </p:scale>
        <p:origin x="798" y="7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4308475" cy="341313"/>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5632450" y="0"/>
            <a:ext cx="4310063" cy="341313"/>
          </a:xfrm>
          <a:prstGeom prst="rect">
            <a:avLst/>
          </a:prstGeom>
        </p:spPr>
        <p:txBody>
          <a:bodyPr vert="horz" lIns="91440" tIns="45720" rIns="91440" bIns="45720" rtlCol="0"/>
          <a:lstStyle>
            <a:lvl1pPr algn="r">
              <a:defRPr sz="1200"/>
            </a:lvl1pPr>
          </a:lstStyle>
          <a:p>
            <a:fld id="{E2115C7E-F564-4988-A665-DBC936908B31}" type="datetimeFigureOut">
              <a:rPr lang="it-IT" smtClean="0"/>
              <a:t>08/04/2026</a:t>
            </a:fld>
            <a:endParaRPr lang="it-IT"/>
          </a:p>
        </p:txBody>
      </p:sp>
      <p:sp>
        <p:nvSpPr>
          <p:cNvPr id="4" name="Segnaposto immagine diapositiva 3"/>
          <p:cNvSpPr>
            <a:spLocks noGrp="1" noRot="1" noChangeAspect="1"/>
          </p:cNvSpPr>
          <p:nvPr>
            <p:ph type="sldImg" idx="2"/>
          </p:nvPr>
        </p:nvSpPr>
        <p:spPr>
          <a:xfrm>
            <a:off x="2930525" y="850900"/>
            <a:ext cx="4083050" cy="2297113"/>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993775" y="3275013"/>
            <a:ext cx="7956550" cy="267970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6464300"/>
            <a:ext cx="4308475" cy="341313"/>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5632450" y="6464300"/>
            <a:ext cx="4310063" cy="341313"/>
          </a:xfrm>
          <a:prstGeom prst="rect">
            <a:avLst/>
          </a:prstGeom>
        </p:spPr>
        <p:txBody>
          <a:bodyPr vert="horz" lIns="91440" tIns="45720" rIns="91440" bIns="45720" rtlCol="0" anchor="b"/>
          <a:lstStyle>
            <a:lvl1pPr algn="r">
              <a:defRPr sz="1200"/>
            </a:lvl1pPr>
          </a:lstStyle>
          <a:p>
            <a:fld id="{10FF650D-4325-43C0-BEE8-C7E38566C35D}" type="slidenum">
              <a:rPr lang="it-IT" smtClean="0"/>
              <a:t>‹N›</a:t>
            </a:fld>
            <a:endParaRPr lang="it-IT"/>
          </a:p>
        </p:txBody>
      </p:sp>
    </p:spTree>
    <p:extLst>
      <p:ext uri="{BB962C8B-B14F-4D97-AF65-F5344CB8AC3E}">
        <p14:creationId xmlns:p14="http://schemas.microsoft.com/office/powerpoint/2010/main" val="5441018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jpg"/></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sz="3200" b="1" i="0">
                <a:solidFill>
                  <a:srgbClr val="00449E"/>
                </a:solidFill>
                <a:latin typeface="Trebuchet MS"/>
                <a:cs typeface="Trebuchet MS"/>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sz="1800" b="0" i="0">
                <a:solidFill>
                  <a:schemeClr val="tx1"/>
                </a:solidFill>
                <a:latin typeface="Lucida Sans Unicode"/>
                <a:cs typeface="Lucida Sans Unicode"/>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9068B42D-1323-458B-A9C7-F369FEF9D5E5}" type="datetime1">
              <a:rPr lang="en-US" smtClean="0"/>
              <a:t>4/8/2026</a:t>
            </a:fld>
            <a:endParaRPr lang="en-US"/>
          </a:p>
        </p:txBody>
      </p:sp>
      <p:sp>
        <p:nvSpPr>
          <p:cNvPr id="6" name="Holder 6"/>
          <p:cNvSpPr>
            <a:spLocks noGrp="1"/>
          </p:cNvSpPr>
          <p:nvPr>
            <p:ph type="sldNum" sz="quarter" idx="7"/>
          </p:nvPr>
        </p:nvSpPr>
        <p:spPr/>
        <p:txBody>
          <a:bodyPr lIns="0" tIns="0" rIns="0" bIns="0"/>
          <a:lstStyle>
            <a:lvl1pPr>
              <a:defRPr sz="1400" b="1" i="0">
                <a:solidFill>
                  <a:srgbClr val="00449E"/>
                </a:solidFill>
                <a:latin typeface="Trebuchet MS"/>
                <a:cs typeface="Trebuchet MS"/>
              </a:defRPr>
            </a:lvl1pPr>
          </a:lstStyle>
          <a:p>
            <a:pPr marL="38100">
              <a:lnSpc>
                <a:spcPct val="100000"/>
              </a:lnSpc>
              <a:spcBef>
                <a:spcPts val="290"/>
              </a:spcBef>
            </a:pPr>
            <a:fld id="{81D60167-4931-47E6-BA6A-407CBD079E47}" type="slidenum">
              <a:rPr spc="-25" dirty="0">
                <a:solidFill>
                  <a:srgbClr val="FFFFFF"/>
                </a:solidFill>
              </a:rPr>
              <a:t>‹N›</a:t>
            </a:fld>
            <a:endParaRPr spc="-25" dirty="0">
              <a:solidFill>
                <a:srgbClr val="FFFFFF"/>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rgbClr val="00449E"/>
                </a:solidFill>
                <a:latin typeface="Trebuchet MS"/>
                <a:cs typeface="Trebuchet MS"/>
              </a:defRPr>
            </a:lvl1pPr>
          </a:lstStyle>
          <a:p>
            <a:endParaRPr/>
          </a:p>
        </p:txBody>
      </p:sp>
      <p:sp>
        <p:nvSpPr>
          <p:cNvPr id="3" name="Holder 3"/>
          <p:cNvSpPr>
            <a:spLocks noGrp="1"/>
          </p:cNvSpPr>
          <p:nvPr>
            <p:ph type="body" idx="1"/>
          </p:nvPr>
        </p:nvSpPr>
        <p:spPr/>
        <p:txBody>
          <a:bodyPr lIns="0" tIns="0" rIns="0" bIns="0"/>
          <a:lstStyle>
            <a:lvl1pPr>
              <a:defRPr sz="1800" b="0" i="0">
                <a:solidFill>
                  <a:schemeClr val="tx1"/>
                </a:solidFill>
                <a:latin typeface="Lucida Sans Unicode"/>
                <a:cs typeface="Lucida Sans Unicode"/>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D5972CBF-EB14-43E1-89F1-8C9B0CA2F64B}" type="datetime1">
              <a:rPr lang="en-US" smtClean="0"/>
              <a:t>4/8/2026</a:t>
            </a:fld>
            <a:endParaRPr lang="en-US"/>
          </a:p>
        </p:txBody>
      </p:sp>
      <p:sp>
        <p:nvSpPr>
          <p:cNvPr id="6" name="Holder 6"/>
          <p:cNvSpPr>
            <a:spLocks noGrp="1"/>
          </p:cNvSpPr>
          <p:nvPr>
            <p:ph type="sldNum" sz="quarter" idx="7"/>
          </p:nvPr>
        </p:nvSpPr>
        <p:spPr/>
        <p:txBody>
          <a:bodyPr lIns="0" tIns="0" rIns="0" bIns="0"/>
          <a:lstStyle>
            <a:lvl1pPr>
              <a:defRPr sz="1400" b="1" i="0">
                <a:solidFill>
                  <a:srgbClr val="00449E"/>
                </a:solidFill>
                <a:latin typeface="Trebuchet MS"/>
                <a:cs typeface="Trebuchet MS"/>
              </a:defRPr>
            </a:lvl1pPr>
          </a:lstStyle>
          <a:p>
            <a:pPr marL="38100">
              <a:lnSpc>
                <a:spcPct val="100000"/>
              </a:lnSpc>
              <a:spcBef>
                <a:spcPts val="290"/>
              </a:spcBef>
            </a:pPr>
            <a:fld id="{81D60167-4931-47E6-BA6A-407CBD079E47}" type="slidenum">
              <a:rPr spc="-25" dirty="0">
                <a:solidFill>
                  <a:srgbClr val="FFFFFF"/>
                </a:solidFill>
              </a:rPr>
              <a:t>‹N›</a:t>
            </a:fld>
            <a:endParaRPr spc="-25" dirty="0">
              <a:solidFill>
                <a:srgbClr val="FFFFFF"/>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3558900" y="6297427"/>
            <a:ext cx="961723" cy="369569"/>
          </a:xfrm>
          <a:prstGeom prst="rect">
            <a:avLst/>
          </a:prstGeom>
        </p:spPr>
      </p:pic>
      <p:pic>
        <p:nvPicPr>
          <p:cNvPr id="17" name="bg object 17"/>
          <p:cNvPicPr/>
          <p:nvPr/>
        </p:nvPicPr>
        <p:blipFill>
          <a:blip r:embed="rId3" cstate="print"/>
          <a:stretch>
            <a:fillRect/>
          </a:stretch>
        </p:blipFill>
        <p:spPr>
          <a:xfrm>
            <a:off x="4630010" y="6277935"/>
            <a:ext cx="585444" cy="383452"/>
          </a:xfrm>
          <a:prstGeom prst="rect">
            <a:avLst/>
          </a:prstGeom>
        </p:spPr>
      </p:pic>
      <p:sp>
        <p:nvSpPr>
          <p:cNvPr id="18" name="bg object 18"/>
          <p:cNvSpPr/>
          <p:nvPr/>
        </p:nvSpPr>
        <p:spPr>
          <a:xfrm>
            <a:off x="1007364" y="6274308"/>
            <a:ext cx="266700" cy="277495"/>
          </a:xfrm>
          <a:custGeom>
            <a:avLst/>
            <a:gdLst/>
            <a:ahLst/>
            <a:cxnLst/>
            <a:rect l="l" t="t" r="r" b="b"/>
            <a:pathLst>
              <a:path w="266700" h="277495">
                <a:moveTo>
                  <a:pt x="266700" y="273050"/>
                </a:moveTo>
                <a:lnTo>
                  <a:pt x="240157" y="262216"/>
                </a:lnTo>
                <a:lnTo>
                  <a:pt x="207733" y="253974"/>
                </a:lnTo>
                <a:lnTo>
                  <a:pt x="171818" y="248729"/>
                </a:lnTo>
                <a:lnTo>
                  <a:pt x="134874" y="246900"/>
                </a:lnTo>
                <a:lnTo>
                  <a:pt x="97307" y="248767"/>
                </a:lnTo>
                <a:lnTo>
                  <a:pt x="60845" y="254127"/>
                </a:lnTo>
                <a:lnTo>
                  <a:pt x="28067" y="262623"/>
                </a:lnTo>
                <a:lnTo>
                  <a:pt x="1524" y="273862"/>
                </a:lnTo>
                <a:lnTo>
                  <a:pt x="31572" y="275361"/>
                </a:lnTo>
                <a:lnTo>
                  <a:pt x="63563" y="276453"/>
                </a:lnTo>
                <a:lnTo>
                  <a:pt x="97586" y="277139"/>
                </a:lnTo>
                <a:lnTo>
                  <a:pt x="133781" y="277368"/>
                </a:lnTo>
                <a:lnTo>
                  <a:pt x="170040" y="277139"/>
                </a:lnTo>
                <a:lnTo>
                  <a:pt x="204241" y="276453"/>
                </a:lnTo>
                <a:lnTo>
                  <a:pt x="236448" y="275336"/>
                </a:lnTo>
                <a:lnTo>
                  <a:pt x="266700" y="273812"/>
                </a:lnTo>
                <a:lnTo>
                  <a:pt x="266700" y="273050"/>
                </a:lnTo>
                <a:close/>
              </a:path>
              <a:path w="266700" h="277495">
                <a:moveTo>
                  <a:pt x="266700" y="203542"/>
                </a:moveTo>
                <a:lnTo>
                  <a:pt x="233845" y="198462"/>
                </a:lnTo>
                <a:lnTo>
                  <a:pt x="200825" y="194843"/>
                </a:lnTo>
                <a:lnTo>
                  <a:pt x="167678" y="192697"/>
                </a:lnTo>
                <a:lnTo>
                  <a:pt x="134454" y="192024"/>
                </a:lnTo>
                <a:lnTo>
                  <a:pt x="100660" y="192735"/>
                </a:lnTo>
                <a:lnTo>
                  <a:pt x="66954" y="194957"/>
                </a:lnTo>
                <a:lnTo>
                  <a:pt x="33388" y="198704"/>
                </a:lnTo>
                <a:lnTo>
                  <a:pt x="0" y="203949"/>
                </a:lnTo>
                <a:lnTo>
                  <a:pt x="0" y="259080"/>
                </a:lnTo>
                <a:lnTo>
                  <a:pt x="26441" y="248297"/>
                </a:lnTo>
                <a:lnTo>
                  <a:pt x="58293" y="240042"/>
                </a:lnTo>
                <a:lnTo>
                  <a:pt x="94615" y="234772"/>
                </a:lnTo>
                <a:lnTo>
                  <a:pt x="134454" y="232905"/>
                </a:lnTo>
                <a:lnTo>
                  <a:pt x="173380" y="234657"/>
                </a:lnTo>
                <a:lnTo>
                  <a:pt x="208991" y="239674"/>
                </a:lnTo>
                <a:lnTo>
                  <a:pt x="240385" y="247573"/>
                </a:lnTo>
                <a:lnTo>
                  <a:pt x="266700" y="258000"/>
                </a:lnTo>
                <a:lnTo>
                  <a:pt x="266700" y="203542"/>
                </a:lnTo>
                <a:close/>
              </a:path>
              <a:path w="266700" h="277495">
                <a:moveTo>
                  <a:pt x="266700" y="146837"/>
                </a:moveTo>
                <a:lnTo>
                  <a:pt x="233730" y="143230"/>
                </a:lnTo>
                <a:lnTo>
                  <a:pt x="200685" y="140665"/>
                </a:lnTo>
                <a:lnTo>
                  <a:pt x="167576" y="139153"/>
                </a:lnTo>
                <a:lnTo>
                  <a:pt x="134429" y="138684"/>
                </a:lnTo>
                <a:lnTo>
                  <a:pt x="100723" y="139153"/>
                </a:lnTo>
                <a:lnTo>
                  <a:pt x="67081" y="140716"/>
                </a:lnTo>
                <a:lnTo>
                  <a:pt x="33489" y="143370"/>
                </a:lnTo>
                <a:lnTo>
                  <a:pt x="0" y="147104"/>
                </a:lnTo>
                <a:lnTo>
                  <a:pt x="0" y="190500"/>
                </a:lnTo>
                <a:lnTo>
                  <a:pt x="53136" y="182994"/>
                </a:lnTo>
                <a:lnTo>
                  <a:pt x="106565" y="179197"/>
                </a:lnTo>
                <a:lnTo>
                  <a:pt x="160096" y="179120"/>
                </a:lnTo>
                <a:lnTo>
                  <a:pt x="213537" y="182765"/>
                </a:lnTo>
                <a:lnTo>
                  <a:pt x="266700" y="190131"/>
                </a:lnTo>
                <a:lnTo>
                  <a:pt x="266700" y="146837"/>
                </a:lnTo>
                <a:close/>
              </a:path>
              <a:path w="266700" h="277495">
                <a:moveTo>
                  <a:pt x="266700" y="120878"/>
                </a:moveTo>
                <a:lnTo>
                  <a:pt x="264160" y="114896"/>
                </a:lnTo>
                <a:lnTo>
                  <a:pt x="241719" y="93802"/>
                </a:lnTo>
                <a:lnTo>
                  <a:pt x="241719" y="28575"/>
                </a:lnTo>
                <a:lnTo>
                  <a:pt x="236143" y="22961"/>
                </a:lnTo>
                <a:lnTo>
                  <a:pt x="209435" y="22987"/>
                </a:lnTo>
                <a:lnTo>
                  <a:pt x="203847" y="28600"/>
                </a:lnTo>
                <a:lnTo>
                  <a:pt x="203822" y="58102"/>
                </a:lnTo>
                <a:lnTo>
                  <a:pt x="148742" y="6134"/>
                </a:lnTo>
                <a:lnTo>
                  <a:pt x="141490" y="1536"/>
                </a:lnTo>
                <a:lnTo>
                  <a:pt x="133350" y="0"/>
                </a:lnTo>
                <a:lnTo>
                  <a:pt x="125196" y="1536"/>
                </a:lnTo>
                <a:lnTo>
                  <a:pt x="117957" y="6134"/>
                </a:lnTo>
                <a:lnTo>
                  <a:pt x="2603" y="114871"/>
                </a:lnTo>
                <a:lnTo>
                  <a:pt x="63" y="120738"/>
                </a:lnTo>
                <a:lnTo>
                  <a:pt x="0" y="134112"/>
                </a:lnTo>
                <a:lnTo>
                  <a:pt x="53238" y="128752"/>
                </a:lnTo>
                <a:lnTo>
                  <a:pt x="106629" y="126072"/>
                </a:lnTo>
                <a:lnTo>
                  <a:pt x="160058" y="126072"/>
                </a:lnTo>
                <a:lnTo>
                  <a:pt x="213448" y="128752"/>
                </a:lnTo>
                <a:lnTo>
                  <a:pt x="266700" y="134112"/>
                </a:lnTo>
                <a:lnTo>
                  <a:pt x="266700" y="127139"/>
                </a:lnTo>
                <a:lnTo>
                  <a:pt x="266700" y="120878"/>
                </a:lnTo>
                <a:close/>
              </a:path>
            </a:pathLst>
          </a:custGeom>
          <a:solidFill>
            <a:srgbClr val="00449E"/>
          </a:solidFill>
        </p:spPr>
        <p:txBody>
          <a:bodyPr wrap="square" lIns="0" tIns="0" rIns="0" bIns="0" rtlCol="0"/>
          <a:lstStyle/>
          <a:p>
            <a:endParaRPr/>
          </a:p>
        </p:txBody>
      </p:sp>
      <p:pic>
        <p:nvPicPr>
          <p:cNvPr id="19" name="bg object 19"/>
          <p:cNvPicPr/>
          <p:nvPr/>
        </p:nvPicPr>
        <p:blipFill>
          <a:blip r:embed="rId4" cstate="print"/>
          <a:stretch>
            <a:fillRect/>
          </a:stretch>
        </p:blipFill>
        <p:spPr>
          <a:xfrm>
            <a:off x="1298448" y="6318669"/>
            <a:ext cx="181356" cy="226910"/>
          </a:xfrm>
          <a:prstGeom prst="rect">
            <a:avLst/>
          </a:prstGeom>
        </p:spPr>
      </p:pic>
      <p:pic>
        <p:nvPicPr>
          <p:cNvPr id="20" name="bg object 20"/>
          <p:cNvPicPr/>
          <p:nvPr/>
        </p:nvPicPr>
        <p:blipFill>
          <a:blip r:embed="rId5" cstate="print"/>
          <a:stretch>
            <a:fillRect/>
          </a:stretch>
        </p:blipFill>
        <p:spPr>
          <a:xfrm>
            <a:off x="803148" y="6318681"/>
            <a:ext cx="181355" cy="226898"/>
          </a:xfrm>
          <a:prstGeom prst="rect">
            <a:avLst/>
          </a:prstGeom>
        </p:spPr>
      </p:pic>
      <p:sp>
        <p:nvSpPr>
          <p:cNvPr id="21" name="bg object 21"/>
          <p:cNvSpPr/>
          <p:nvPr/>
        </p:nvSpPr>
        <p:spPr>
          <a:xfrm>
            <a:off x="711931" y="6478524"/>
            <a:ext cx="857885" cy="180340"/>
          </a:xfrm>
          <a:custGeom>
            <a:avLst/>
            <a:gdLst/>
            <a:ahLst/>
            <a:cxnLst/>
            <a:rect l="l" t="t" r="r" b="b"/>
            <a:pathLst>
              <a:path w="857885" h="180340">
                <a:moveTo>
                  <a:pt x="801527" y="0"/>
                </a:moveTo>
                <a:lnTo>
                  <a:pt x="801527" y="15417"/>
                </a:lnTo>
                <a:lnTo>
                  <a:pt x="812421" y="27822"/>
                </a:lnTo>
                <a:lnTo>
                  <a:pt x="817625" y="41319"/>
                </a:lnTo>
                <a:lnTo>
                  <a:pt x="783672" y="79564"/>
                </a:lnTo>
                <a:lnTo>
                  <a:pt x="729280" y="99182"/>
                </a:lnTo>
                <a:lnTo>
                  <a:pt x="689796" y="108103"/>
                </a:lnTo>
                <a:lnTo>
                  <a:pt x="640916" y="115831"/>
                </a:lnTo>
                <a:lnTo>
                  <a:pt x="581739" y="121910"/>
                </a:lnTo>
                <a:lnTo>
                  <a:pt x="511362" y="125890"/>
                </a:lnTo>
                <a:lnTo>
                  <a:pt x="428884" y="127317"/>
                </a:lnTo>
                <a:lnTo>
                  <a:pt x="346402" y="125898"/>
                </a:lnTo>
                <a:lnTo>
                  <a:pt x="276024" y="121939"/>
                </a:lnTo>
                <a:lnTo>
                  <a:pt x="216848" y="115884"/>
                </a:lnTo>
                <a:lnTo>
                  <a:pt x="167972" y="108180"/>
                </a:lnTo>
                <a:lnTo>
                  <a:pt x="128493" y="99271"/>
                </a:lnTo>
                <a:lnTo>
                  <a:pt x="74120" y="79622"/>
                </a:lnTo>
                <a:lnTo>
                  <a:pt x="43355" y="55426"/>
                </a:lnTo>
                <a:lnTo>
                  <a:pt x="40196" y="41243"/>
                </a:lnTo>
                <a:lnTo>
                  <a:pt x="45354" y="27736"/>
                </a:lnTo>
                <a:lnTo>
                  <a:pt x="56240" y="15417"/>
                </a:lnTo>
                <a:lnTo>
                  <a:pt x="56240" y="0"/>
                </a:lnTo>
                <a:lnTo>
                  <a:pt x="30608" y="14135"/>
                </a:lnTo>
                <a:lnTo>
                  <a:pt x="9966" y="32546"/>
                </a:lnTo>
                <a:lnTo>
                  <a:pt x="0" y="54621"/>
                </a:lnTo>
                <a:lnTo>
                  <a:pt x="6393" y="79743"/>
                </a:lnTo>
                <a:lnTo>
                  <a:pt x="47216" y="115435"/>
                </a:lnTo>
                <a:lnTo>
                  <a:pt x="120735" y="145044"/>
                </a:lnTo>
                <a:lnTo>
                  <a:pt x="168861" y="156967"/>
                </a:lnTo>
                <a:lnTo>
                  <a:pt x="224086" y="166647"/>
                </a:lnTo>
                <a:lnTo>
                  <a:pt x="286053" y="173845"/>
                </a:lnTo>
                <a:lnTo>
                  <a:pt x="354405" y="178320"/>
                </a:lnTo>
                <a:lnTo>
                  <a:pt x="428782" y="179831"/>
                </a:lnTo>
                <a:lnTo>
                  <a:pt x="503149" y="178240"/>
                </a:lnTo>
                <a:lnTo>
                  <a:pt x="571494" y="173723"/>
                </a:lnTo>
                <a:lnTo>
                  <a:pt x="633459" y="166512"/>
                </a:lnTo>
                <a:lnTo>
                  <a:pt x="688685" y="156841"/>
                </a:lnTo>
                <a:lnTo>
                  <a:pt x="736814" y="144944"/>
                </a:lnTo>
                <a:lnTo>
                  <a:pt x="777487" y="131052"/>
                </a:lnTo>
                <a:lnTo>
                  <a:pt x="835030" y="98219"/>
                </a:lnTo>
                <a:lnTo>
                  <a:pt x="857588" y="54621"/>
                </a:lnTo>
                <a:lnTo>
                  <a:pt x="847612" y="32546"/>
                </a:lnTo>
                <a:lnTo>
                  <a:pt x="827040" y="14135"/>
                </a:lnTo>
                <a:lnTo>
                  <a:pt x="801527" y="0"/>
                </a:lnTo>
                <a:close/>
              </a:path>
            </a:pathLst>
          </a:custGeom>
          <a:solidFill>
            <a:srgbClr val="00449E"/>
          </a:solidFill>
        </p:spPr>
        <p:txBody>
          <a:bodyPr wrap="square" lIns="0" tIns="0" rIns="0" bIns="0" rtlCol="0"/>
          <a:lstStyle/>
          <a:p>
            <a:endParaRPr/>
          </a:p>
        </p:txBody>
      </p:sp>
      <p:pic>
        <p:nvPicPr>
          <p:cNvPr id="22" name="bg object 22"/>
          <p:cNvPicPr/>
          <p:nvPr/>
        </p:nvPicPr>
        <p:blipFill>
          <a:blip r:embed="rId6" cstate="print"/>
          <a:stretch>
            <a:fillRect/>
          </a:stretch>
        </p:blipFill>
        <p:spPr>
          <a:xfrm>
            <a:off x="1693036" y="6265164"/>
            <a:ext cx="896238" cy="387324"/>
          </a:xfrm>
          <a:prstGeom prst="rect">
            <a:avLst/>
          </a:prstGeom>
        </p:spPr>
      </p:pic>
      <p:sp>
        <p:nvSpPr>
          <p:cNvPr id="2" name="Holder 2"/>
          <p:cNvSpPr>
            <a:spLocks noGrp="1"/>
          </p:cNvSpPr>
          <p:nvPr>
            <p:ph type="title"/>
          </p:nvPr>
        </p:nvSpPr>
        <p:spPr/>
        <p:txBody>
          <a:bodyPr lIns="0" tIns="0" rIns="0" bIns="0"/>
          <a:lstStyle>
            <a:lvl1pPr>
              <a:defRPr sz="3200" b="1" i="0">
                <a:solidFill>
                  <a:srgbClr val="00449E"/>
                </a:solidFill>
                <a:latin typeface="Trebuchet MS"/>
                <a:cs typeface="Trebuchet MS"/>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2E567AA6-A8B8-4E22-9581-9755A060B25C}" type="datetime1">
              <a:rPr lang="en-US" smtClean="0"/>
              <a:t>4/8/2026</a:t>
            </a:fld>
            <a:endParaRPr lang="en-US"/>
          </a:p>
        </p:txBody>
      </p:sp>
      <p:sp>
        <p:nvSpPr>
          <p:cNvPr id="7" name="Holder 7"/>
          <p:cNvSpPr>
            <a:spLocks noGrp="1"/>
          </p:cNvSpPr>
          <p:nvPr>
            <p:ph type="sldNum" sz="quarter" idx="7"/>
          </p:nvPr>
        </p:nvSpPr>
        <p:spPr/>
        <p:txBody>
          <a:bodyPr lIns="0" tIns="0" rIns="0" bIns="0"/>
          <a:lstStyle>
            <a:lvl1pPr>
              <a:defRPr sz="1400" b="1" i="0">
                <a:solidFill>
                  <a:srgbClr val="00449E"/>
                </a:solidFill>
                <a:latin typeface="Trebuchet MS"/>
                <a:cs typeface="Trebuchet MS"/>
              </a:defRPr>
            </a:lvl1pPr>
          </a:lstStyle>
          <a:p>
            <a:pPr marL="38100">
              <a:lnSpc>
                <a:spcPct val="100000"/>
              </a:lnSpc>
              <a:spcBef>
                <a:spcPts val="290"/>
              </a:spcBef>
            </a:pPr>
            <a:fld id="{81D60167-4931-47E6-BA6A-407CBD079E47}" type="slidenum">
              <a:rPr spc="-25" dirty="0">
                <a:solidFill>
                  <a:srgbClr val="FFFFFF"/>
                </a:solidFill>
              </a:rPr>
              <a:t>‹N›</a:t>
            </a:fld>
            <a:endParaRPr spc="-25" dirty="0">
              <a:solidFill>
                <a:srgbClr val="FFFFFF"/>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rgbClr val="00449E"/>
                </a:solidFill>
                <a:latin typeface="Trebuchet MS"/>
                <a:cs typeface="Trebuchet M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48232FEE-A725-416A-B661-C60CE329928A}" type="datetime1">
              <a:rPr lang="en-US" smtClean="0"/>
              <a:t>4/8/2026</a:t>
            </a:fld>
            <a:endParaRPr lang="en-US"/>
          </a:p>
        </p:txBody>
      </p:sp>
      <p:sp>
        <p:nvSpPr>
          <p:cNvPr id="5" name="Holder 5"/>
          <p:cNvSpPr>
            <a:spLocks noGrp="1"/>
          </p:cNvSpPr>
          <p:nvPr>
            <p:ph type="sldNum" sz="quarter" idx="7"/>
          </p:nvPr>
        </p:nvSpPr>
        <p:spPr/>
        <p:txBody>
          <a:bodyPr lIns="0" tIns="0" rIns="0" bIns="0"/>
          <a:lstStyle>
            <a:lvl1pPr>
              <a:defRPr sz="1400" b="1" i="0">
                <a:solidFill>
                  <a:srgbClr val="00449E"/>
                </a:solidFill>
                <a:latin typeface="Trebuchet MS"/>
                <a:cs typeface="Trebuchet MS"/>
              </a:defRPr>
            </a:lvl1pPr>
          </a:lstStyle>
          <a:p>
            <a:pPr marL="38100">
              <a:lnSpc>
                <a:spcPct val="100000"/>
              </a:lnSpc>
              <a:spcBef>
                <a:spcPts val="290"/>
              </a:spcBef>
            </a:pPr>
            <a:fld id="{81D60167-4931-47E6-BA6A-407CBD079E47}" type="slidenum">
              <a:rPr spc="-25" dirty="0">
                <a:solidFill>
                  <a:srgbClr val="FFFFFF"/>
                </a:solidFill>
              </a:rPr>
              <a:t>‹N›</a:t>
            </a:fld>
            <a:endParaRPr spc="-25" dirty="0">
              <a:solidFill>
                <a:srgbClr val="FFFFFF"/>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12191999" cy="5943600"/>
          </a:xfrm>
          <a:prstGeom prst="rect">
            <a:avLst/>
          </a:prstGeom>
        </p:spPr>
      </p:pic>
      <p:sp>
        <p:nvSpPr>
          <p:cNvPr id="17" name="bg object 17"/>
          <p:cNvSpPr/>
          <p:nvPr/>
        </p:nvSpPr>
        <p:spPr>
          <a:xfrm>
            <a:off x="609676" y="2090927"/>
            <a:ext cx="6811009" cy="1428115"/>
          </a:xfrm>
          <a:custGeom>
            <a:avLst/>
            <a:gdLst/>
            <a:ahLst/>
            <a:cxnLst/>
            <a:rect l="l" t="t" r="r" b="b"/>
            <a:pathLst>
              <a:path w="6811009" h="1428114">
                <a:moveTo>
                  <a:pt x="985951" y="792480"/>
                </a:moveTo>
                <a:lnTo>
                  <a:pt x="928560" y="806157"/>
                </a:lnTo>
                <a:lnTo>
                  <a:pt x="873582" y="820915"/>
                </a:lnTo>
                <a:lnTo>
                  <a:pt x="821156" y="836663"/>
                </a:lnTo>
                <a:lnTo>
                  <a:pt x="771372" y="853325"/>
                </a:lnTo>
                <a:lnTo>
                  <a:pt x="724344" y="870826"/>
                </a:lnTo>
                <a:lnTo>
                  <a:pt x="680212" y="889088"/>
                </a:lnTo>
                <a:lnTo>
                  <a:pt x="639089" y="908037"/>
                </a:lnTo>
                <a:lnTo>
                  <a:pt x="601065" y="927569"/>
                </a:lnTo>
                <a:lnTo>
                  <a:pt x="566280" y="947635"/>
                </a:lnTo>
                <a:lnTo>
                  <a:pt x="534847" y="968121"/>
                </a:lnTo>
                <a:lnTo>
                  <a:pt x="584631" y="976668"/>
                </a:lnTo>
                <a:lnTo>
                  <a:pt x="634517" y="984580"/>
                </a:lnTo>
                <a:lnTo>
                  <a:pt x="684504" y="991870"/>
                </a:lnTo>
                <a:lnTo>
                  <a:pt x="734568" y="998550"/>
                </a:lnTo>
                <a:lnTo>
                  <a:pt x="784707" y="1004608"/>
                </a:lnTo>
                <a:lnTo>
                  <a:pt x="834923" y="1010031"/>
                </a:lnTo>
                <a:lnTo>
                  <a:pt x="885215" y="1014844"/>
                </a:lnTo>
                <a:lnTo>
                  <a:pt x="935545" y="1019035"/>
                </a:lnTo>
                <a:lnTo>
                  <a:pt x="985951" y="1022604"/>
                </a:lnTo>
                <a:lnTo>
                  <a:pt x="985951" y="792480"/>
                </a:lnTo>
                <a:close/>
              </a:path>
              <a:path w="6811009" h="1428114">
                <a:moveTo>
                  <a:pt x="985951" y="582168"/>
                </a:moveTo>
                <a:lnTo>
                  <a:pt x="928090" y="591693"/>
                </a:lnTo>
                <a:lnTo>
                  <a:pt x="871753" y="602043"/>
                </a:lnTo>
                <a:lnTo>
                  <a:pt x="816965" y="613206"/>
                </a:lnTo>
                <a:lnTo>
                  <a:pt x="763765" y="625132"/>
                </a:lnTo>
                <a:lnTo>
                  <a:pt x="712190" y="637794"/>
                </a:lnTo>
                <a:lnTo>
                  <a:pt x="662279" y="651154"/>
                </a:lnTo>
                <a:lnTo>
                  <a:pt x="614083" y="665187"/>
                </a:lnTo>
                <a:lnTo>
                  <a:pt x="567613" y="679843"/>
                </a:lnTo>
                <a:lnTo>
                  <a:pt x="522935" y="695096"/>
                </a:lnTo>
                <a:lnTo>
                  <a:pt x="480072" y="710920"/>
                </a:lnTo>
                <a:lnTo>
                  <a:pt x="439064" y="727265"/>
                </a:lnTo>
                <a:lnTo>
                  <a:pt x="399961" y="744118"/>
                </a:lnTo>
                <a:lnTo>
                  <a:pt x="362775" y="761415"/>
                </a:lnTo>
                <a:lnTo>
                  <a:pt x="327583" y="779145"/>
                </a:lnTo>
                <a:lnTo>
                  <a:pt x="327583" y="831469"/>
                </a:lnTo>
                <a:lnTo>
                  <a:pt x="334111" y="869581"/>
                </a:lnTo>
                <a:lnTo>
                  <a:pt x="380136" y="927989"/>
                </a:lnTo>
                <a:lnTo>
                  <a:pt x="415671" y="943229"/>
                </a:lnTo>
                <a:lnTo>
                  <a:pt x="469874" y="955548"/>
                </a:lnTo>
                <a:lnTo>
                  <a:pt x="500786" y="931608"/>
                </a:lnTo>
                <a:lnTo>
                  <a:pt x="535393" y="908380"/>
                </a:lnTo>
                <a:lnTo>
                  <a:pt x="573544" y="885939"/>
                </a:lnTo>
                <a:lnTo>
                  <a:pt x="615073" y="864336"/>
                </a:lnTo>
                <a:lnTo>
                  <a:pt x="659790" y="843622"/>
                </a:lnTo>
                <a:lnTo>
                  <a:pt x="707542" y="823887"/>
                </a:lnTo>
                <a:lnTo>
                  <a:pt x="758164" y="805180"/>
                </a:lnTo>
                <a:lnTo>
                  <a:pt x="811479" y="787552"/>
                </a:lnTo>
                <a:lnTo>
                  <a:pt x="867333" y="771067"/>
                </a:lnTo>
                <a:lnTo>
                  <a:pt x="925537" y="755802"/>
                </a:lnTo>
                <a:lnTo>
                  <a:pt x="985951" y="741807"/>
                </a:lnTo>
                <a:lnTo>
                  <a:pt x="985951" y="582168"/>
                </a:lnTo>
                <a:close/>
              </a:path>
              <a:path w="6811009" h="1428114">
                <a:moveTo>
                  <a:pt x="985951" y="511556"/>
                </a:moveTo>
                <a:lnTo>
                  <a:pt x="968298" y="470916"/>
                </a:lnTo>
                <a:lnTo>
                  <a:pt x="694613" y="214503"/>
                </a:lnTo>
                <a:lnTo>
                  <a:pt x="656666" y="199644"/>
                </a:lnTo>
                <a:lnTo>
                  <a:pt x="636638" y="203365"/>
                </a:lnTo>
                <a:lnTo>
                  <a:pt x="345084" y="470916"/>
                </a:lnTo>
                <a:lnTo>
                  <a:pt x="327583" y="511556"/>
                </a:lnTo>
                <a:lnTo>
                  <a:pt x="327583" y="723900"/>
                </a:lnTo>
                <a:lnTo>
                  <a:pt x="364782" y="706234"/>
                </a:lnTo>
                <a:lnTo>
                  <a:pt x="403720" y="689089"/>
                </a:lnTo>
                <a:lnTo>
                  <a:pt x="444347" y="672503"/>
                </a:lnTo>
                <a:lnTo>
                  <a:pt x="486613" y="656501"/>
                </a:lnTo>
                <a:lnTo>
                  <a:pt x="530440" y="641096"/>
                </a:lnTo>
                <a:lnTo>
                  <a:pt x="575779" y="626313"/>
                </a:lnTo>
                <a:lnTo>
                  <a:pt x="622566" y="612165"/>
                </a:lnTo>
                <a:lnTo>
                  <a:pt x="670763" y="598678"/>
                </a:lnTo>
                <a:lnTo>
                  <a:pt x="720293" y="585876"/>
                </a:lnTo>
                <a:lnTo>
                  <a:pt x="771093" y="573786"/>
                </a:lnTo>
                <a:lnTo>
                  <a:pt x="823125" y="562419"/>
                </a:lnTo>
                <a:lnTo>
                  <a:pt x="876312" y="551802"/>
                </a:lnTo>
                <a:lnTo>
                  <a:pt x="930605" y="541959"/>
                </a:lnTo>
                <a:lnTo>
                  <a:pt x="985951" y="532892"/>
                </a:lnTo>
                <a:lnTo>
                  <a:pt x="985951" y="511556"/>
                </a:lnTo>
                <a:close/>
              </a:path>
              <a:path w="6811009" h="1428114">
                <a:moveTo>
                  <a:pt x="2040559" y="1025144"/>
                </a:moveTo>
                <a:lnTo>
                  <a:pt x="2005037" y="1008253"/>
                </a:lnTo>
                <a:lnTo>
                  <a:pt x="1965223" y="992733"/>
                </a:lnTo>
                <a:lnTo>
                  <a:pt x="1921700" y="978700"/>
                </a:lnTo>
                <a:lnTo>
                  <a:pt x="1875002" y="966241"/>
                </a:lnTo>
                <a:lnTo>
                  <a:pt x="1825713" y="955446"/>
                </a:lnTo>
                <a:lnTo>
                  <a:pt x="1774393" y="946404"/>
                </a:lnTo>
                <a:lnTo>
                  <a:pt x="1721612" y="939215"/>
                </a:lnTo>
                <a:lnTo>
                  <a:pt x="1667929" y="933958"/>
                </a:lnTo>
                <a:lnTo>
                  <a:pt x="1613903" y="930744"/>
                </a:lnTo>
                <a:lnTo>
                  <a:pt x="1560245" y="929652"/>
                </a:lnTo>
                <a:lnTo>
                  <a:pt x="1505686" y="930757"/>
                </a:lnTo>
                <a:lnTo>
                  <a:pt x="1450759" y="934046"/>
                </a:lnTo>
                <a:lnTo>
                  <a:pt x="1396199" y="939406"/>
                </a:lnTo>
                <a:lnTo>
                  <a:pt x="1342593" y="946772"/>
                </a:lnTo>
                <a:lnTo>
                  <a:pt x="1290535" y="956043"/>
                </a:lnTo>
                <a:lnTo>
                  <a:pt x="1240624" y="967143"/>
                </a:lnTo>
                <a:lnTo>
                  <a:pt x="1193457" y="979982"/>
                </a:lnTo>
                <a:lnTo>
                  <a:pt x="1149616" y="994473"/>
                </a:lnTo>
                <a:lnTo>
                  <a:pt x="1109713" y="1010539"/>
                </a:lnTo>
                <a:lnTo>
                  <a:pt x="1074343" y="1028065"/>
                </a:lnTo>
                <a:lnTo>
                  <a:pt x="1122184" y="1030681"/>
                </a:lnTo>
                <a:lnTo>
                  <a:pt x="1221917" y="1035062"/>
                </a:lnTo>
                <a:lnTo>
                  <a:pt x="1382179" y="1039406"/>
                </a:lnTo>
                <a:lnTo>
                  <a:pt x="1556181" y="1040892"/>
                </a:lnTo>
                <a:lnTo>
                  <a:pt x="1713877" y="1039685"/>
                </a:lnTo>
                <a:lnTo>
                  <a:pt x="1860778" y="1036129"/>
                </a:lnTo>
                <a:lnTo>
                  <a:pt x="1997290" y="1030338"/>
                </a:lnTo>
                <a:lnTo>
                  <a:pt x="2040559" y="1027938"/>
                </a:lnTo>
                <a:lnTo>
                  <a:pt x="2040559" y="1025144"/>
                </a:lnTo>
                <a:close/>
              </a:path>
              <a:path w="6811009" h="1428114">
                <a:moveTo>
                  <a:pt x="2040559" y="773176"/>
                </a:moveTo>
                <a:lnTo>
                  <a:pt x="1992972" y="765187"/>
                </a:lnTo>
                <a:lnTo>
                  <a:pt x="1945271" y="758037"/>
                </a:lnTo>
                <a:lnTo>
                  <a:pt x="1897456" y="751738"/>
                </a:lnTo>
                <a:lnTo>
                  <a:pt x="1849539" y="746290"/>
                </a:lnTo>
                <a:lnTo>
                  <a:pt x="1801545" y="741680"/>
                </a:lnTo>
                <a:lnTo>
                  <a:pt x="1753463" y="737946"/>
                </a:lnTo>
                <a:lnTo>
                  <a:pt x="1705317" y="735050"/>
                </a:lnTo>
                <a:lnTo>
                  <a:pt x="1657121" y="733018"/>
                </a:lnTo>
                <a:lnTo>
                  <a:pt x="1608886" y="731837"/>
                </a:lnTo>
                <a:lnTo>
                  <a:pt x="1560626" y="731520"/>
                </a:lnTo>
                <a:lnTo>
                  <a:pt x="1511566" y="731888"/>
                </a:lnTo>
                <a:lnTo>
                  <a:pt x="1462532" y="733132"/>
                </a:lnTo>
                <a:lnTo>
                  <a:pt x="1413548" y="735241"/>
                </a:lnTo>
                <a:lnTo>
                  <a:pt x="1364627" y="738225"/>
                </a:lnTo>
                <a:lnTo>
                  <a:pt x="1315770" y="742099"/>
                </a:lnTo>
                <a:lnTo>
                  <a:pt x="1266977" y="746836"/>
                </a:lnTo>
                <a:lnTo>
                  <a:pt x="1218285" y="752462"/>
                </a:lnTo>
                <a:lnTo>
                  <a:pt x="1169682" y="758964"/>
                </a:lnTo>
                <a:lnTo>
                  <a:pt x="1121181" y="766330"/>
                </a:lnTo>
                <a:lnTo>
                  <a:pt x="1072819" y="774573"/>
                </a:lnTo>
                <a:lnTo>
                  <a:pt x="1072819" y="973836"/>
                </a:lnTo>
                <a:lnTo>
                  <a:pt x="1108608" y="957249"/>
                </a:lnTo>
                <a:lnTo>
                  <a:pt x="1147876" y="941959"/>
                </a:lnTo>
                <a:lnTo>
                  <a:pt x="1190409" y="928090"/>
                </a:lnTo>
                <a:lnTo>
                  <a:pt x="1235964" y="915733"/>
                </a:lnTo>
                <a:lnTo>
                  <a:pt x="1284338" y="905014"/>
                </a:lnTo>
                <a:lnTo>
                  <a:pt x="1335290" y="895997"/>
                </a:lnTo>
                <a:lnTo>
                  <a:pt x="1388618" y="888809"/>
                </a:lnTo>
                <a:lnTo>
                  <a:pt x="1444104" y="883551"/>
                </a:lnTo>
                <a:lnTo>
                  <a:pt x="1501508" y="880325"/>
                </a:lnTo>
                <a:lnTo>
                  <a:pt x="1560626" y="879221"/>
                </a:lnTo>
                <a:lnTo>
                  <a:pt x="1618399" y="880262"/>
                </a:lnTo>
                <a:lnTo>
                  <a:pt x="1674545" y="883310"/>
                </a:lnTo>
                <a:lnTo>
                  <a:pt x="1728851" y="888276"/>
                </a:lnTo>
                <a:lnTo>
                  <a:pt x="1781124" y="895083"/>
                </a:lnTo>
                <a:lnTo>
                  <a:pt x="1831162" y="903655"/>
                </a:lnTo>
                <a:lnTo>
                  <a:pt x="1878749" y="913904"/>
                </a:lnTo>
                <a:lnTo>
                  <a:pt x="1923681" y="925728"/>
                </a:lnTo>
                <a:lnTo>
                  <a:pt x="1965769" y="939063"/>
                </a:lnTo>
                <a:lnTo>
                  <a:pt x="2004796" y="953820"/>
                </a:lnTo>
                <a:lnTo>
                  <a:pt x="2040559" y="969899"/>
                </a:lnTo>
                <a:lnTo>
                  <a:pt x="2040559" y="773176"/>
                </a:lnTo>
                <a:close/>
              </a:path>
              <a:path w="6811009" h="1428114">
                <a:moveTo>
                  <a:pt x="2040559" y="568579"/>
                </a:moveTo>
                <a:lnTo>
                  <a:pt x="1987435" y="562394"/>
                </a:lnTo>
                <a:lnTo>
                  <a:pt x="1934235" y="556945"/>
                </a:lnTo>
                <a:lnTo>
                  <a:pt x="1880984" y="552234"/>
                </a:lnTo>
                <a:lnTo>
                  <a:pt x="1827682" y="548271"/>
                </a:lnTo>
                <a:lnTo>
                  <a:pt x="1774329" y="545045"/>
                </a:lnTo>
                <a:lnTo>
                  <a:pt x="1720951" y="542556"/>
                </a:lnTo>
                <a:lnTo>
                  <a:pt x="1667522" y="540804"/>
                </a:lnTo>
                <a:lnTo>
                  <a:pt x="1614081" y="539788"/>
                </a:lnTo>
                <a:lnTo>
                  <a:pt x="1560626" y="539496"/>
                </a:lnTo>
                <a:lnTo>
                  <a:pt x="1511706" y="539699"/>
                </a:lnTo>
                <a:lnTo>
                  <a:pt x="1462798" y="540524"/>
                </a:lnTo>
                <a:lnTo>
                  <a:pt x="1413916" y="541972"/>
                </a:lnTo>
                <a:lnTo>
                  <a:pt x="1365059" y="544029"/>
                </a:lnTo>
                <a:lnTo>
                  <a:pt x="1316240" y="546722"/>
                </a:lnTo>
                <a:lnTo>
                  <a:pt x="1267460" y="550037"/>
                </a:lnTo>
                <a:lnTo>
                  <a:pt x="1218717" y="553961"/>
                </a:lnTo>
                <a:lnTo>
                  <a:pt x="1170025" y="558520"/>
                </a:lnTo>
                <a:lnTo>
                  <a:pt x="1121384" y="563689"/>
                </a:lnTo>
                <a:lnTo>
                  <a:pt x="1072819" y="569468"/>
                </a:lnTo>
                <a:lnTo>
                  <a:pt x="1072819" y="723900"/>
                </a:lnTo>
                <a:lnTo>
                  <a:pt x="1123429" y="715581"/>
                </a:lnTo>
                <a:lnTo>
                  <a:pt x="1174140" y="708177"/>
                </a:lnTo>
                <a:lnTo>
                  <a:pt x="1224953" y="701687"/>
                </a:lnTo>
                <a:lnTo>
                  <a:pt x="1275842" y="696112"/>
                </a:lnTo>
                <a:lnTo>
                  <a:pt x="1326794" y="691464"/>
                </a:lnTo>
                <a:lnTo>
                  <a:pt x="1377810" y="687730"/>
                </a:lnTo>
                <a:lnTo>
                  <a:pt x="1428877" y="684911"/>
                </a:lnTo>
                <a:lnTo>
                  <a:pt x="1479969" y="683018"/>
                </a:lnTo>
                <a:lnTo>
                  <a:pt x="1531073" y="682028"/>
                </a:lnTo>
                <a:lnTo>
                  <a:pt x="1582191" y="681964"/>
                </a:lnTo>
                <a:lnTo>
                  <a:pt x="1633308" y="682815"/>
                </a:lnTo>
                <a:lnTo>
                  <a:pt x="1684401" y="684593"/>
                </a:lnTo>
                <a:lnTo>
                  <a:pt x="1735467" y="687273"/>
                </a:lnTo>
                <a:lnTo>
                  <a:pt x="1786496" y="690880"/>
                </a:lnTo>
                <a:lnTo>
                  <a:pt x="1837461" y="695401"/>
                </a:lnTo>
                <a:lnTo>
                  <a:pt x="1888363" y="700836"/>
                </a:lnTo>
                <a:lnTo>
                  <a:pt x="1939188" y="707186"/>
                </a:lnTo>
                <a:lnTo>
                  <a:pt x="1989924" y="714451"/>
                </a:lnTo>
                <a:lnTo>
                  <a:pt x="2040559" y="722630"/>
                </a:lnTo>
                <a:lnTo>
                  <a:pt x="2040559" y="568579"/>
                </a:lnTo>
                <a:close/>
              </a:path>
              <a:path w="6811009" h="1428114">
                <a:moveTo>
                  <a:pt x="2040559" y="519684"/>
                </a:moveTo>
                <a:lnTo>
                  <a:pt x="2040458" y="493598"/>
                </a:lnTo>
                <a:lnTo>
                  <a:pt x="2040039" y="489585"/>
                </a:lnTo>
                <a:lnTo>
                  <a:pt x="2038832" y="477939"/>
                </a:lnTo>
                <a:lnTo>
                  <a:pt x="2033790" y="462153"/>
                </a:lnTo>
                <a:lnTo>
                  <a:pt x="2025662" y="447713"/>
                </a:lnTo>
                <a:lnTo>
                  <a:pt x="2014651" y="435102"/>
                </a:lnTo>
                <a:lnTo>
                  <a:pt x="1949881" y="374523"/>
                </a:lnTo>
                <a:lnTo>
                  <a:pt x="1949881" y="245872"/>
                </a:lnTo>
                <a:lnTo>
                  <a:pt x="1949881" y="164465"/>
                </a:lnTo>
                <a:lnTo>
                  <a:pt x="1946325" y="146850"/>
                </a:lnTo>
                <a:lnTo>
                  <a:pt x="1936648" y="132486"/>
                </a:lnTo>
                <a:lnTo>
                  <a:pt x="1922284" y="122809"/>
                </a:lnTo>
                <a:lnTo>
                  <a:pt x="1904669" y="119253"/>
                </a:lnTo>
                <a:lnTo>
                  <a:pt x="1857806" y="119253"/>
                </a:lnTo>
                <a:lnTo>
                  <a:pt x="1815973" y="146977"/>
                </a:lnTo>
                <a:lnTo>
                  <a:pt x="1812340" y="245872"/>
                </a:lnTo>
                <a:lnTo>
                  <a:pt x="1612569" y="58674"/>
                </a:lnTo>
                <a:lnTo>
                  <a:pt x="1586280" y="42100"/>
                </a:lnTo>
                <a:lnTo>
                  <a:pt x="1556677" y="36576"/>
                </a:lnTo>
                <a:lnTo>
                  <a:pt x="1527086" y="42100"/>
                </a:lnTo>
                <a:lnTo>
                  <a:pt x="1098346" y="435102"/>
                </a:lnTo>
                <a:lnTo>
                  <a:pt x="1074635" y="477329"/>
                </a:lnTo>
                <a:lnTo>
                  <a:pt x="1072819" y="493598"/>
                </a:lnTo>
                <a:lnTo>
                  <a:pt x="1072819" y="519684"/>
                </a:lnTo>
                <a:lnTo>
                  <a:pt x="1123581" y="513664"/>
                </a:lnTo>
                <a:lnTo>
                  <a:pt x="1174394" y="508317"/>
                </a:lnTo>
                <a:lnTo>
                  <a:pt x="1225270" y="503631"/>
                </a:lnTo>
                <a:lnTo>
                  <a:pt x="1276184" y="499618"/>
                </a:lnTo>
                <a:lnTo>
                  <a:pt x="1327137" y="496265"/>
                </a:lnTo>
                <a:lnTo>
                  <a:pt x="1378115" y="493598"/>
                </a:lnTo>
                <a:lnTo>
                  <a:pt x="1429118" y="491591"/>
                </a:lnTo>
                <a:lnTo>
                  <a:pt x="1480134" y="490245"/>
                </a:lnTo>
                <a:lnTo>
                  <a:pt x="1531162" y="489585"/>
                </a:lnTo>
                <a:lnTo>
                  <a:pt x="1582204" y="489585"/>
                </a:lnTo>
                <a:lnTo>
                  <a:pt x="1633232" y="490245"/>
                </a:lnTo>
                <a:lnTo>
                  <a:pt x="1684248" y="491591"/>
                </a:lnTo>
                <a:lnTo>
                  <a:pt x="1735251" y="493598"/>
                </a:lnTo>
                <a:lnTo>
                  <a:pt x="1786229" y="496265"/>
                </a:lnTo>
                <a:lnTo>
                  <a:pt x="1837182" y="499618"/>
                </a:lnTo>
                <a:lnTo>
                  <a:pt x="1888096" y="503631"/>
                </a:lnTo>
                <a:lnTo>
                  <a:pt x="1938972" y="508317"/>
                </a:lnTo>
                <a:lnTo>
                  <a:pt x="1989785" y="513664"/>
                </a:lnTo>
                <a:lnTo>
                  <a:pt x="2040559" y="519684"/>
                </a:lnTo>
                <a:close/>
              </a:path>
              <a:path w="6811009" h="1428114">
                <a:moveTo>
                  <a:pt x="2583103" y="966851"/>
                </a:moveTo>
                <a:lnTo>
                  <a:pt x="2516174" y="926147"/>
                </a:lnTo>
                <a:lnTo>
                  <a:pt x="2477744" y="906526"/>
                </a:lnTo>
                <a:lnTo>
                  <a:pt x="2436164" y="887514"/>
                </a:lnTo>
                <a:lnTo>
                  <a:pt x="2391549" y="869188"/>
                </a:lnTo>
                <a:lnTo>
                  <a:pt x="2344039" y="851649"/>
                </a:lnTo>
                <a:lnTo>
                  <a:pt x="2293747" y="834974"/>
                </a:lnTo>
                <a:lnTo>
                  <a:pt x="2240800" y="819238"/>
                </a:lnTo>
                <a:lnTo>
                  <a:pt x="2185314" y="804545"/>
                </a:lnTo>
                <a:lnTo>
                  <a:pt x="2127427" y="790956"/>
                </a:lnTo>
                <a:lnTo>
                  <a:pt x="2127427" y="1022604"/>
                </a:lnTo>
                <a:lnTo>
                  <a:pt x="2178329" y="1018984"/>
                </a:lnTo>
                <a:lnTo>
                  <a:pt x="2229167" y="1014704"/>
                </a:lnTo>
                <a:lnTo>
                  <a:pt x="2279967" y="1009789"/>
                </a:lnTo>
                <a:lnTo>
                  <a:pt x="2330691" y="1004227"/>
                </a:lnTo>
                <a:lnTo>
                  <a:pt x="2381339" y="998029"/>
                </a:lnTo>
                <a:lnTo>
                  <a:pt x="2431910" y="991184"/>
                </a:lnTo>
                <a:lnTo>
                  <a:pt x="2482405" y="983716"/>
                </a:lnTo>
                <a:lnTo>
                  <a:pt x="2532799" y="975601"/>
                </a:lnTo>
                <a:lnTo>
                  <a:pt x="2583103" y="966851"/>
                </a:lnTo>
                <a:close/>
              </a:path>
              <a:path w="6811009" h="1428114">
                <a:moveTo>
                  <a:pt x="2784271" y="511175"/>
                </a:moveTo>
                <a:lnTo>
                  <a:pt x="2766745" y="470662"/>
                </a:lnTo>
                <a:lnTo>
                  <a:pt x="2493695" y="214503"/>
                </a:lnTo>
                <a:lnTo>
                  <a:pt x="2455849" y="199644"/>
                </a:lnTo>
                <a:lnTo>
                  <a:pt x="2435822" y="203365"/>
                </a:lnTo>
                <a:lnTo>
                  <a:pt x="2144953" y="470662"/>
                </a:lnTo>
                <a:lnTo>
                  <a:pt x="2127427" y="511175"/>
                </a:lnTo>
                <a:lnTo>
                  <a:pt x="2127427" y="531241"/>
                </a:lnTo>
                <a:lnTo>
                  <a:pt x="2182571" y="540042"/>
                </a:lnTo>
                <a:lnTo>
                  <a:pt x="2236660" y="549643"/>
                </a:lnTo>
                <a:lnTo>
                  <a:pt x="2289645" y="560031"/>
                </a:lnTo>
                <a:lnTo>
                  <a:pt x="2341473" y="571182"/>
                </a:lnTo>
                <a:lnTo>
                  <a:pt x="2392083" y="583069"/>
                </a:lnTo>
                <a:lnTo>
                  <a:pt x="2441435" y="595668"/>
                </a:lnTo>
                <a:lnTo>
                  <a:pt x="2489466" y="608952"/>
                </a:lnTo>
                <a:lnTo>
                  <a:pt x="2536126" y="622909"/>
                </a:lnTo>
                <a:lnTo>
                  <a:pt x="2581351" y="637514"/>
                </a:lnTo>
                <a:lnTo>
                  <a:pt x="2625115" y="652729"/>
                </a:lnTo>
                <a:lnTo>
                  <a:pt x="2667330" y="668553"/>
                </a:lnTo>
                <a:lnTo>
                  <a:pt x="2707970" y="684936"/>
                </a:lnTo>
                <a:lnTo>
                  <a:pt x="2746959" y="701878"/>
                </a:lnTo>
                <a:lnTo>
                  <a:pt x="2784271" y="719328"/>
                </a:lnTo>
                <a:lnTo>
                  <a:pt x="2784271" y="511175"/>
                </a:lnTo>
                <a:close/>
              </a:path>
              <a:path w="6811009" h="1428114">
                <a:moveTo>
                  <a:pt x="2785795" y="775081"/>
                </a:moveTo>
                <a:lnTo>
                  <a:pt x="2750337" y="757618"/>
                </a:lnTo>
                <a:lnTo>
                  <a:pt x="2712948" y="740549"/>
                </a:lnTo>
                <a:lnTo>
                  <a:pt x="2673680" y="723925"/>
                </a:lnTo>
                <a:lnTo>
                  <a:pt x="2632557" y="707783"/>
                </a:lnTo>
                <a:lnTo>
                  <a:pt x="2589606" y="692150"/>
                </a:lnTo>
                <a:lnTo>
                  <a:pt x="2544889" y="677075"/>
                </a:lnTo>
                <a:lnTo>
                  <a:pt x="2498420" y="662584"/>
                </a:lnTo>
                <a:lnTo>
                  <a:pt x="2450249" y="648716"/>
                </a:lnTo>
                <a:lnTo>
                  <a:pt x="2400401" y="635508"/>
                </a:lnTo>
                <a:lnTo>
                  <a:pt x="2348928" y="622998"/>
                </a:lnTo>
                <a:lnTo>
                  <a:pt x="2295855" y="611225"/>
                </a:lnTo>
                <a:lnTo>
                  <a:pt x="2241219" y="600214"/>
                </a:lnTo>
                <a:lnTo>
                  <a:pt x="2185060" y="590003"/>
                </a:lnTo>
                <a:lnTo>
                  <a:pt x="2127427" y="580644"/>
                </a:lnTo>
                <a:lnTo>
                  <a:pt x="2127427" y="739648"/>
                </a:lnTo>
                <a:lnTo>
                  <a:pt x="2188248" y="753592"/>
                </a:lnTo>
                <a:lnTo>
                  <a:pt x="2246896" y="768807"/>
                </a:lnTo>
                <a:lnTo>
                  <a:pt x="2303208" y="785266"/>
                </a:lnTo>
                <a:lnTo>
                  <a:pt x="2356993" y="802906"/>
                </a:lnTo>
                <a:lnTo>
                  <a:pt x="2408097" y="821639"/>
                </a:lnTo>
                <a:lnTo>
                  <a:pt x="2456345" y="841438"/>
                </a:lnTo>
                <a:lnTo>
                  <a:pt x="2501569" y="862215"/>
                </a:lnTo>
                <a:lnTo>
                  <a:pt x="2543606" y="883932"/>
                </a:lnTo>
                <a:lnTo>
                  <a:pt x="2582291" y="906513"/>
                </a:lnTo>
                <a:lnTo>
                  <a:pt x="2617432" y="929894"/>
                </a:lnTo>
                <a:lnTo>
                  <a:pt x="2648877" y="954024"/>
                </a:lnTo>
                <a:lnTo>
                  <a:pt x="2696895" y="942975"/>
                </a:lnTo>
                <a:lnTo>
                  <a:pt x="2732468" y="927735"/>
                </a:lnTo>
                <a:lnTo>
                  <a:pt x="2760370" y="902322"/>
                </a:lnTo>
                <a:lnTo>
                  <a:pt x="2778633" y="869276"/>
                </a:lnTo>
                <a:lnTo>
                  <a:pt x="2785287" y="831088"/>
                </a:lnTo>
                <a:lnTo>
                  <a:pt x="2785287" y="775081"/>
                </a:lnTo>
                <a:lnTo>
                  <a:pt x="2785795" y="775081"/>
                </a:lnTo>
                <a:close/>
              </a:path>
              <a:path w="6811009" h="1428114">
                <a:moveTo>
                  <a:pt x="3113341" y="983449"/>
                </a:moveTo>
                <a:lnTo>
                  <a:pt x="3106064" y="945819"/>
                </a:lnTo>
                <a:lnTo>
                  <a:pt x="3088500" y="910501"/>
                </a:lnTo>
                <a:lnTo>
                  <a:pt x="3062452" y="877722"/>
                </a:lnTo>
                <a:lnTo>
                  <a:pt x="3029737" y="847648"/>
                </a:lnTo>
                <a:lnTo>
                  <a:pt x="2992132" y="820496"/>
                </a:lnTo>
                <a:lnTo>
                  <a:pt x="2951442" y="796455"/>
                </a:lnTo>
                <a:lnTo>
                  <a:pt x="2909493" y="775716"/>
                </a:lnTo>
                <a:lnTo>
                  <a:pt x="2909493" y="831596"/>
                </a:lnTo>
                <a:lnTo>
                  <a:pt x="2937649" y="861085"/>
                </a:lnTo>
                <a:lnTo>
                  <a:pt x="2958007" y="892581"/>
                </a:lnTo>
                <a:lnTo>
                  <a:pt x="2967761" y="925601"/>
                </a:lnTo>
                <a:lnTo>
                  <a:pt x="2964091" y="959637"/>
                </a:lnTo>
                <a:lnTo>
                  <a:pt x="2944164" y="994206"/>
                </a:lnTo>
                <a:lnTo>
                  <a:pt x="2905175" y="1028827"/>
                </a:lnTo>
                <a:lnTo>
                  <a:pt x="2872016" y="1049718"/>
                </a:lnTo>
                <a:lnTo>
                  <a:pt x="2830792" y="1071029"/>
                </a:lnTo>
                <a:lnTo>
                  <a:pt x="2780830" y="1092454"/>
                </a:lnTo>
                <a:lnTo>
                  <a:pt x="2721432" y="1113624"/>
                </a:lnTo>
                <a:lnTo>
                  <a:pt x="2651937" y="1134224"/>
                </a:lnTo>
                <a:lnTo>
                  <a:pt x="2613190" y="1144193"/>
                </a:lnTo>
                <a:lnTo>
                  <a:pt x="2571661" y="1153896"/>
                </a:lnTo>
                <a:lnTo>
                  <a:pt x="2527262" y="1163281"/>
                </a:lnTo>
                <a:lnTo>
                  <a:pt x="2479916" y="1172298"/>
                </a:lnTo>
                <a:lnTo>
                  <a:pt x="2429522" y="1180922"/>
                </a:lnTo>
                <a:lnTo>
                  <a:pt x="2376017" y="1189101"/>
                </a:lnTo>
                <a:lnTo>
                  <a:pt x="2319299" y="1196784"/>
                </a:lnTo>
                <a:lnTo>
                  <a:pt x="2259292" y="1203947"/>
                </a:lnTo>
                <a:lnTo>
                  <a:pt x="2195906" y="1210525"/>
                </a:lnTo>
                <a:lnTo>
                  <a:pt x="2129066" y="1216494"/>
                </a:lnTo>
                <a:lnTo>
                  <a:pt x="2058670" y="1221816"/>
                </a:lnTo>
                <a:lnTo>
                  <a:pt x="1984641" y="1226426"/>
                </a:lnTo>
                <a:lnTo>
                  <a:pt x="1906905" y="1230299"/>
                </a:lnTo>
                <a:lnTo>
                  <a:pt x="1825358" y="1233385"/>
                </a:lnTo>
                <a:lnTo>
                  <a:pt x="1739925" y="1235633"/>
                </a:lnTo>
                <a:lnTo>
                  <a:pt x="1650530" y="1237018"/>
                </a:lnTo>
                <a:lnTo>
                  <a:pt x="1557070" y="1237488"/>
                </a:lnTo>
                <a:lnTo>
                  <a:pt x="1463598" y="1237030"/>
                </a:lnTo>
                <a:lnTo>
                  <a:pt x="1374203" y="1235646"/>
                </a:lnTo>
                <a:lnTo>
                  <a:pt x="1288770" y="1233398"/>
                </a:lnTo>
                <a:lnTo>
                  <a:pt x="1207236" y="1230337"/>
                </a:lnTo>
                <a:lnTo>
                  <a:pt x="1129499" y="1226477"/>
                </a:lnTo>
                <a:lnTo>
                  <a:pt x="1055484" y="1221892"/>
                </a:lnTo>
                <a:lnTo>
                  <a:pt x="985100" y="1216596"/>
                </a:lnTo>
                <a:lnTo>
                  <a:pt x="918260" y="1210652"/>
                </a:lnTo>
                <a:lnTo>
                  <a:pt x="854887" y="1204087"/>
                </a:lnTo>
                <a:lnTo>
                  <a:pt x="794880" y="1196949"/>
                </a:lnTo>
                <a:lnTo>
                  <a:pt x="738174" y="1189278"/>
                </a:lnTo>
                <a:lnTo>
                  <a:pt x="684682" y="1181125"/>
                </a:lnTo>
                <a:lnTo>
                  <a:pt x="634301" y="1172527"/>
                </a:lnTo>
                <a:lnTo>
                  <a:pt x="586955" y="1163523"/>
                </a:lnTo>
                <a:lnTo>
                  <a:pt x="542569" y="1154150"/>
                </a:lnTo>
                <a:lnTo>
                  <a:pt x="501053" y="1144473"/>
                </a:lnTo>
                <a:lnTo>
                  <a:pt x="462305" y="1134503"/>
                </a:lnTo>
                <a:lnTo>
                  <a:pt x="392823" y="1113904"/>
                </a:lnTo>
                <a:lnTo>
                  <a:pt x="333438" y="1092708"/>
                </a:lnTo>
                <a:lnTo>
                  <a:pt x="283489" y="1071232"/>
                </a:lnTo>
                <a:lnTo>
                  <a:pt x="242265" y="1049832"/>
                </a:lnTo>
                <a:lnTo>
                  <a:pt x="209105" y="1028827"/>
                </a:lnTo>
                <a:lnTo>
                  <a:pt x="170205" y="994156"/>
                </a:lnTo>
                <a:lnTo>
                  <a:pt x="150291" y="959472"/>
                </a:lnTo>
                <a:lnTo>
                  <a:pt x="146596" y="925309"/>
                </a:lnTo>
                <a:lnTo>
                  <a:pt x="156298" y="892251"/>
                </a:lnTo>
                <a:lnTo>
                  <a:pt x="176644" y="860831"/>
                </a:lnTo>
                <a:lnTo>
                  <a:pt x="204825" y="831596"/>
                </a:lnTo>
                <a:lnTo>
                  <a:pt x="204825" y="775716"/>
                </a:lnTo>
                <a:lnTo>
                  <a:pt x="162560" y="796455"/>
                </a:lnTo>
                <a:lnTo>
                  <a:pt x="121627" y="820496"/>
                </a:lnTo>
                <a:lnTo>
                  <a:pt x="83807" y="847648"/>
                </a:lnTo>
                <a:lnTo>
                  <a:pt x="50927" y="877722"/>
                </a:lnTo>
                <a:lnTo>
                  <a:pt x="24790" y="910501"/>
                </a:lnTo>
                <a:lnTo>
                  <a:pt x="7213" y="945819"/>
                </a:lnTo>
                <a:lnTo>
                  <a:pt x="0" y="983449"/>
                </a:lnTo>
                <a:lnTo>
                  <a:pt x="4965" y="1023213"/>
                </a:lnTo>
                <a:lnTo>
                  <a:pt x="23926" y="1064895"/>
                </a:lnTo>
                <a:lnTo>
                  <a:pt x="51968" y="1102004"/>
                </a:lnTo>
                <a:lnTo>
                  <a:pt x="89395" y="1137831"/>
                </a:lnTo>
                <a:lnTo>
                  <a:pt x="135991" y="1172273"/>
                </a:lnTo>
                <a:lnTo>
                  <a:pt x="191566" y="1205153"/>
                </a:lnTo>
                <a:lnTo>
                  <a:pt x="255892" y="1236345"/>
                </a:lnTo>
                <a:lnTo>
                  <a:pt x="291261" y="1251267"/>
                </a:lnTo>
                <a:lnTo>
                  <a:pt x="328752" y="1265707"/>
                </a:lnTo>
                <a:lnTo>
                  <a:pt x="368325" y="1279664"/>
                </a:lnTo>
                <a:lnTo>
                  <a:pt x="409956" y="1293101"/>
                </a:lnTo>
                <a:lnTo>
                  <a:pt x="453605" y="1306017"/>
                </a:lnTo>
                <a:lnTo>
                  <a:pt x="499275" y="1318387"/>
                </a:lnTo>
                <a:lnTo>
                  <a:pt x="546912" y="1330198"/>
                </a:lnTo>
                <a:lnTo>
                  <a:pt x="596506" y="1341412"/>
                </a:lnTo>
                <a:lnTo>
                  <a:pt x="648030" y="1352042"/>
                </a:lnTo>
                <a:lnTo>
                  <a:pt x="701446" y="1362049"/>
                </a:lnTo>
                <a:lnTo>
                  <a:pt x="756729" y="1371422"/>
                </a:lnTo>
                <a:lnTo>
                  <a:pt x="813866" y="1380147"/>
                </a:lnTo>
                <a:lnTo>
                  <a:pt x="872820" y="1388198"/>
                </a:lnTo>
                <a:lnTo>
                  <a:pt x="933564" y="1395564"/>
                </a:lnTo>
                <a:lnTo>
                  <a:pt x="996086" y="1402219"/>
                </a:lnTo>
                <a:lnTo>
                  <a:pt x="1060348" y="1408150"/>
                </a:lnTo>
                <a:lnTo>
                  <a:pt x="1126312" y="1413357"/>
                </a:lnTo>
                <a:lnTo>
                  <a:pt x="1193977" y="1417789"/>
                </a:lnTo>
                <a:lnTo>
                  <a:pt x="1263294" y="1421460"/>
                </a:lnTo>
                <a:lnTo>
                  <a:pt x="1334262" y="1424317"/>
                </a:lnTo>
                <a:lnTo>
                  <a:pt x="1406829" y="1426387"/>
                </a:lnTo>
                <a:lnTo>
                  <a:pt x="1480972" y="1427607"/>
                </a:lnTo>
                <a:lnTo>
                  <a:pt x="1556689" y="1427988"/>
                </a:lnTo>
                <a:lnTo>
                  <a:pt x="1632394" y="1427530"/>
                </a:lnTo>
                <a:lnTo>
                  <a:pt x="1706537" y="1426222"/>
                </a:lnTo>
                <a:lnTo>
                  <a:pt x="1779104" y="1424089"/>
                </a:lnTo>
                <a:lnTo>
                  <a:pt x="1850072" y="1421168"/>
                </a:lnTo>
                <a:lnTo>
                  <a:pt x="1919389" y="1417459"/>
                </a:lnTo>
                <a:lnTo>
                  <a:pt x="1987054" y="1412976"/>
                </a:lnTo>
                <a:lnTo>
                  <a:pt x="2053031" y="1407756"/>
                </a:lnTo>
                <a:lnTo>
                  <a:pt x="2117280" y="1401800"/>
                </a:lnTo>
                <a:lnTo>
                  <a:pt x="2179802" y="1395120"/>
                </a:lnTo>
                <a:lnTo>
                  <a:pt x="2240546" y="1387741"/>
                </a:lnTo>
                <a:lnTo>
                  <a:pt x="2299512" y="1379689"/>
                </a:lnTo>
                <a:lnTo>
                  <a:pt x="2356637" y="1370977"/>
                </a:lnTo>
                <a:lnTo>
                  <a:pt x="2411933" y="1361605"/>
                </a:lnTo>
                <a:lnTo>
                  <a:pt x="2465349" y="1351610"/>
                </a:lnTo>
                <a:lnTo>
                  <a:pt x="2516873" y="1341005"/>
                </a:lnTo>
                <a:lnTo>
                  <a:pt x="2566466" y="1329804"/>
                </a:lnTo>
                <a:lnTo>
                  <a:pt x="2614104" y="1318018"/>
                </a:lnTo>
                <a:lnTo>
                  <a:pt x="2659761" y="1305674"/>
                </a:lnTo>
                <a:lnTo>
                  <a:pt x="2703423" y="1292796"/>
                </a:lnTo>
                <a:lnTo>
                  <a:pt x="2745054" y="1279372"/>
                </a:lnTo>
                <a:lnTo>
                  <a:pt x="2784627" y="1265453"/>
                </a:lnTo>
                <a:lnTo>
                  <a:pt x="2822105" y="1251038"/>
                </a:lnTo>
                <a:lnTo>
                  <a:pt x="2857487" y="1236154"/>
                </a:lnTo>
                <a:lnTo>
                  <a:pt x="2921812" y="1205014"/>
                </a:lnTo>
                <a:lnTo>
                  <a:pt x="2977375" y="1172184"/>
                </a:lnTo>
                <a:lnTo>
                  <a:pt x="3023984" y="1137793"/>
                </a:lnTo>
                <a:lnTo>
                  <a:pt x="3061411" y="1101991"/>
                </a:lnTo>
                <a:lnTo>
                  <a:pt x="3089452" y="1064895"/>
                </a:lnTo>
                <a:lnTo>
                  <a:pt x="3089833" y="1064895"/>
                </a:lnTo>
                <a:lnTo>
                  <a:pt x="3108528" y="1023213"/>
                </a:lnTo>
                <a:lnTo>
                  <a:pt x="3113341" y="983449"/>
                </a:lnTo>
                <a:close/>
              </a:path>
              <a:path w="6811009" h="1428114">
                <a:moveTo>
                  <a:pt x="3828211" y="521589"/>
                </a:moveTo>
                <a:lnTo>
                  <a:pt x="3799840" y="515188"/>
                </a:lnTo>
                <a:lnTo>
                  <a:pt x="3771163" y="510451"/>
                </a:lnTo>
                <a:lnTo>
                  <a:pt x="3742283" y="507377"/>
                </a:lnTo>
                <a:lnTo>
                  <a:pt x="3713276" y="505968"/>
                </a:lnTo>
                <a:lnTo>
                  <a:pt x="3673602" y="508762"/>
                </a:lnTo>
                <a:lnTo>
                  <a:pt x="3614597" y="531152"/>
                </a:lnTo>
                <a:lnTo>
                  <a:pt x="3581196" y="577507"/>
                </a:lnTo>
                <a:lnTo>
                  <a:pt x="3565055" y="656805"/>
                </a:lnTo>
                <a:lnTo>
                  <a:pt x="3563035" y="709422"/>
                </a:lnTo>
                <a:lnTo>
                  <a:pt x="3563213" y="732066"/>
                </a:lnTo>
                <a:lnTo>
                  <a:pt x="3566401" y="777113"/>
                </a:lnTo>
                <a:lnTo>
                  <a:pt x="3572916" y="815860"/>
                </a:lnTo>
                <a:lnTo>
                  <a:pt x="3592626" y="861949"/>
                </a:lnTo>
                <a:lnTo>
                  <a:pt x="3624338" y="893686"/>
                </a:lnTo>
                <a:lnTo>
                  <a:pt x="3676523" y="910463"/>
                </a:lnTo>
                <a:lnTo>
                  <a:pt x="3716451" y="912749"/>
                </a:lnTo>
                <a:lnTo>
                  <a:pt x="3744226" y="911580"/>
                </a:lnTo>
                <a:lnTo>
                  <a:pt x="3799408" y="905002"/>
                </a:lnTo>
                <a:lnTo>
                  <a:pt x="3825925" y="834136"/>
                </a:lnTo>
                <a:lnTo>
                  <a:pt x="3800703" y="837590"/>
                </a:lnTo>
                <a:lnTo>
                  <a:pt x="3775392" y="840130"/>
                </a:lnTo>
                <a:lnTo>
                  <a:pt x="3750005" y="841730"/>
                </a:lnTo>
                <a:lnTo>
                  <a:pt x="3724579" y="842391"/>
                </a:lnTo>
                <a:lnTo>
                  <a:pt x="3702647" y="840714"/>
                </a:lnTo>
                <a:lnTo>
                  <a:pt x="3660952" y="815848"/>
                </a:lnTo>
                <a:lnTo>
                  <a:pt x="3649103" y="779195"/>
                </a:lnTo>
                <a:lnTo>
                  <a:pt x="3645077" y="721487"/>
                </a:lnTo>
                <a:lnTo>
                  <a:pt x="3644925" y="697217"/>
                </a:lnTo>
                <a:lnTo>
                  <a:pt x="3646195" y="672998"/>
                </a:lnTo>
                <a:lnTo>
                  <a:pt x="3652951" y="624967"/>
                </a:lnTo>
                <a:lnTo>
                  <a:pt x="3676954" y="586613"/>
                </a:lnTo>
                <a:lnTo>
                  <a:pt x="3717023" y="576326"/>
                </a:lnTo>
                <a:lnTo>
                  <a:pt x="3730929" y="576453"/>
                </a:lnTo>
                <a:lnTo>
                  <a:pt x="3754805" y="577342"/>
                </a:lnTo>
                <a:lnTo>
                  <a:pt x="3778618" y="579056"/>
                </a:lnTo>
                <a:lnTo>
                  <a:pt x="3802329" y="581634"/>
                </a:lnTo>
                <a:lnTo>
                  <a:pt x="3825925" y="585089"/>
                </a:lnTo>
                <a:lnTo>
                  <a:pt x="3828211" y="521589"/>
                </a:lnTo>
                <a:close/>
              </a:path>
              <a:path w="6811009" h="1428114">
                <a:moveTo>
                  <a:pt x="3862882" y="1142365"/>
                </a:moveTo>
                <a:lnTo>
                  <a:pt x="3857294" y="1093203"/>
                </a:lnTo>
                <a:lnTo>
                  <a:pt x="3840556" y="1054976"/>
                </a:lnTo>
                <a:lnTo>
                  <a:pt x="3812654" y="1027684"/>
                </a:lnTo>
                <a:lnTo>
                  <a:pt x="3782225" y="1014933"/>
                </a:lnTo>
                <a:lnTo>
                  <a:pt x="3782225" y="1127658"/>
                </a:lnTo>
                <a:lnTo>
                  <a:pt x="3782149" y="1142365"/>
                </a:lnTo>
                <a:lnTo>
                  <a:pt x="3778440" y="1174203"/>
                </a:lnTo>
                <a:lnTo>
                  <a:pt x="3767264" y="1197508"/>
                </a:lnTo>
                <a:lnTo>
                  <a:pt x="3748671" y="1211491"/>
                </a:lnTo>
                <a:lnTo>
                  <a:pt x="3722674" y="1216152"/>
                </a:lnTo>
                <a:lnTo>
                  <a:pt x="3658539" y="1216152"/>
                </a:lnTo>
                <a:lnTo>
                  <a:pt x="3658539" y="1073277"/>
                </a:lnTo>
                <a:lnTo>
                  <a:pt x="3722674" y="1073277"/>
                </a:lnTo>
                <a:lnTo>
                  <a:pt x="3767759" y="1089152"/>
                </a:lnTo>
                <a:lnTo>
                  <a:pt x="3782225" y="1127658"/>
                </a:lnTo>
                <a:lnTo>
                  <a:pt x="3782225" y="1014933"/>
                </a:lnTo>
                <a:lnTo>
                  <a:pt x="3773563" y="1011301"/>
                </a:lnTo>
                <a:lnTo>
                  <a:pt x="3723309" y="1005840"/>
                </a:lnTo>
                <a:lnTo>
                  <a:pt x="3578275" y="1005840"/>
                </a:lnTo>
                <a:lnTo>
                  <a:pt x="3578275" y="1399032"/>
                </a:lnTo>
                <a:lnTo>
                  <a:pt x="3658539" y="1399032"/>
                </a:lnTo>
                <a:lnTo>
                  <a:pt x="3658539" y="1284351"/>
                </a:lnTo>
                <a:lnTo>
                  <a:pt x="3723309" y="1284351"/>
                </a:lnTo>
                <a:lnTo>
                  <a:pt x="3779139" y="1277010"/>
                </a:lnTo>
                <a:lnTo>
                  <a:pt x="3827449" y="1248029"/>
                </a:lnTo>
                <a:lnTo>
                  <a:pt x="3847884" y="1216152"/>
                </a:lnTo>
                <a:lnTo>
                  <a:pt x="3855682" y="1198727"/>
                </a:lnTo>
                <a:lnTo>
                  <a:pt x="3862032" y="1171028"/>
                </a:lnTo>
                <a:lnTo>
                  <a:pt x="3862882" y="1142365"/>
                </a:lnTo>
                <a:close/>
              </a:path>
              <a:path w="6811009" h="1428114">
                <a:moveTo>
                  <a:pt x="3863009" y="154940"/>
                </a:moveTo>
                <a:lnTo>
                  <a:pt x="3857409" y="105714"/>
                </a:lnTo>
                <a:lnTo>
                  <a:pt x="3848595" y="85598"/>
                </a:lnTo>
                <a:lnTo>
                  <a:pt x="3840645" y="67449"/>
                </a:lnTo>
                <a:lnTo>
                  <a:pt x="3812692" y="40132"/>
                </a:lnTo>
                <a:lnTo>
                  <a:pt x="3782276" y="27393"/>
                </a:lnTo>
                <a:lnTo>
                  <a:pt x="3782276" y="139979"/>
                </a:lnTo>
                <a:lnTo>
                  <a:pt x="3782237" y="153924"/>
                </a:lnTo>
                <a:lnTo>
                  <a:pt x="3778440" y="186601"/>
                </a:lnTo>
                <a:lnTo>
                  <a:pt x="3767277" y="209931"/>
                </a:lnTo>
                <a:lnTo>
                  <a:pt x="3748722" y="223939"/>
                </a:lnTo>
                <a:lnTo>
                  <a:pt x="3722801" y="228600"/>
                </a:lnTo>
                <a:lnTo>
                  <a:pt x="3658666" y="228600"/>
                </a:lnTo>
                <a:lnTo>
                  <a:pt x="3658666" y="85598"/>
                </a:lnTo>
                <a:lnTo>
                  <a:pt x="3722801" y="85598"/>
                </a:lnTo>
                <a:lnTo>
                  <a:pt x="3767759" y="101473"/>
                </a:lnTo>
                <a:lnTo>
                  <a:pt x="3782276" y="139979"/>
                </a:lnTo>
                <a:lnTo>
                  <a:pt x="3782276" y="27393"/>
                </a:lnTo>
                <a:lnTo>
                  <a:pt x="3773576" y="23749"/>
                </a:lnTo>
                <a:lnTo>
                  <a:pt x="3723309" y="18288"/>
                </a:lnTo>
                <a:lnTo>
                  <a:pt x="3578275" y="18288"/>
                </a:lnTo>
                <a:lnTo>
                  <a:pt x="3578275" y="411480"/>
                </a:lnTo>
                <a:lnTo>
                  <a:pt x="3658666" y="411480"/>
                </a:lnTo>
                <a:lnTo>
                  <a:pt x="3658666" y="296926"/>
                </a:lnTo>
                <a:lnTo>
                  <a:pt x="3723309" y="296926"/>
                </a:lnTo>
                <a:lnTo>
                  <a:pt x="3778707" y="289560"/>
                </a:lnTo>
                <a:lnTo>
                  <a:pt x="3826687" y="260858"/>
                </a:lnTo>
                <a:lnTo>
                  <a:pt x="3847579" y="228600"/>
                </a:lnTo>
                <a:lnTo>
                  <a:pt x="3861955" y="183743"/>
                </a:lnTo>
                <a:lnTo>
                  <a:pt x="3863009" y="154940"/>
                </a:lnTo>
                <a:close/>
              </a:path>
              <a:path w="6811009" h="1428114">
                <a:moveTo>
                  <a:pt x="3988231" y="1110615"/>
                </a:moveTo>
                <a:lnTo>
                  <a:pt x="3910507" y="1110615"/>
                </a:lnTo>
                <a:lnTo>
                  <a:pt x="3910507" y="1399032"/>
                </a:lnTo>
                <a:lnTo>
                  <a:pt x="3988231" y="1399032"/>
                </a:lnTo>
                <a:lnTo>
                  <a:pt x="3988231" y="1110615"/>
                </a:lnTo>
                <a:close/>
              </a:path>
              <a:path w="6811009" h="1428114">
                <a:moveTo>
                  <a:pt x="3988231" y="995172"/>
                </a:moveTo>
                <a:lnTo>
                  <a:pt x="3910507" y="995172"/>
                </a:lnTo>
                <a:lnTo>
                  <a:pt x="3910507" y="1073658"/>
                </a:lnTo>
                <a:lnTo>
                  <a:pt x="3988231" y="1073658"/>
                </a:lnTo>
                <a:lnTo>
                  <a:pt x="3988231" y="995172"/>
                </a:lnTo>
                <a:close/>
              </a:path>
              <a:path w="6811009" h="1428114">
                <a:moveTo>
                  <a:pt x="3988231" y="121793"/>
                </a:moveTo>
                <a:lnTo>
                  <a:pt x="3910507" y="121793"/>
                </a:lnTo>
                <a:lnTo>
                  <a:pt x="3910507" y="411480"/>
                </a:lnTo>
                <a:lnTo>
                  <a:pt x="3988231" y="411480"/>
                </a:lnTo>
                <a:lnTo>
                  <a:pt x="3988231" y="121793"/>
                </a:lnTo>
                <a:close/>
              </a:path>
              <a:path w="6811009" h="1428114">
                <a:moveTo>
                  <a:pt x="3988231" y="6096"/>
                </a:moveTo>
                <a:lnTo>
                  <a:pt x="3910507" y="6096"/>
                </a:lnTo>
                <a:lnTo>
                  <a:pt x="3910507" y="84836"/>
                </a:lnTo>
                <a:lnTo>
                  <a:pt x="3988231" y="84836"/>
                </a:lnTo>
                <a:lnTo>
                  <a:pt x="3988231" y="6096"/>
                </a:lnTo>
                <a:close/>
              </a:path>
              <a:path w="6811009" h="1428114">
                <a:moveTo>
                  <a:pt x="4131106" y="760857"/>
                </a:moveTo>
                <a:lnTo>
                  <a:pt x="4130535" y="731291"/>
                </a:lnTo>
                <a:lnTo>
                  <a:pt x="4125112" y="702411"/>
                </a:lnTo>
                <a:lnTo>
                  <a:pt x="4115384" y="675855"/>
                </a:lnTo>
                <a:lnTo>
                  <a:pt x="4115003" y="674814"/>
                </a:lnTo>
                <a:lnTo>
                  <a:pt x="4100372" y="649097"/>
                </a:lnTo>
                <a:lnTo>
                  <a:pt x="4082516" y="631837"/>
                </a:lnTo>
                <a:lnTo>
                  <a:pt x="4059491" y="619493"/>
                </a:lnTo>
                <a:lnTo>
                  <a:pt x="4052570" y="617677"/>
                </a:lnTo>
                <a:lnTo>
                  <a:pt x="4052570" y="743826"/>
                </a:lnTo>
                <a:lnTo>
                  <a:pt x="4052519" y="777303"/>
                </a:lnTo>
                <a:lnTo>
                  <a:pt x="4040555" y="825881"/>
                </a:lnTo>
                <a:lnTo>
                  <a:pt x="3991724" y="846175"/>
                </a:lnTo>
                <a:lnTo>
                  <a:pt x="3972026" y="839812"/>
                </a:lnTo>
                <a:lnTo>
                  <a:pt x="3955719" y="825881"/>
                </a:lnTo>
                <a:lnTo>
                  <a:pt x="3949662" y="810145"/>
                </a:lnTo>
                <a:lnTo>
                  <a:pt x="3945648" y="793902"/>
                </a:lnTo>
                <a:lnTo>
                  <a:pt x="3943680" y="777303"/>
                </a:lnTo>
                <a:lnTo>
                  <a:pt x="3943680" y="743826"/>
                </a:lnTo>
                <a:lnTo>
                  <a:pt x="3955719" y="695706"/>
                </a:lnTo>
                <a:lnTo>
                  <a:pt x="4003497" y="675855"/>
                </a:lnTo>
                <a:lnTo>
                  <a:pt x="4023677" y="681901"/>
                </a:lnTo>
                <a:lnTo>
                  <a:pt x="4040555" y="695706"/>
                </a:lnTo>
                <a:lnTo>
                  <a:pt x="4046537" y="711225"/>
                </a:lnTo>
                <a:lnTo>
                  <a:pt x="4050563" y="727329"/>
                </a:lnTo>
                <a:lnTo>
                  <a:pt x="4052570" y="743826"/>
                </a:lnTo>
                <a:lnTo>
                  <a:pt x="4052570" y="617677"/>
                </a:lnTo>
                <a:lnTo>
                  <a:pt x="4031335" y="612076"/>
                </a:lnTo>
                <a:lnTo>
                  <a:pt x="3998137" y="609600"/>
                </a:lnTo>
                <a:lnTo>
                  <a:pt x="3964813" y="612076"/>
                </a:lnTo>
                <a:lnTo>
                  <a:pt x="3913606" y="631837"/>
                </a:lnTo>
                <a:lnTo>
                  <a:pt x="3881145" y="674865"/>
                </a:lnTo>
                <a:lnTo>
                  <a:pt x="3865727" y="731304"/>
                </a:lnTo>
                <a:lnTo>
                  <a:pt x="3865168" y="760857"/>
                </a:lnTo>
                <a:lnTo>
                  <a:pt x="3870477" y="815594"/>
                </a:lnTo>
                <a:lnTo>
                  <a:pt x="3886441" y="858151"/>
                </a:lnTo>
                <a:lnTo>
                  <a:pt x="3913035" y="888555"/>
                </a:lnTo>
                <a:lnTo>
                  <a:pt x="3950258" y="906805"/>
                </a:lnTo>
                <a:lnTo>
                  <a:pt x="3998137" y="912876"/>
                </a:lnTo>
                <a:lnTo>
                  <a:pt x="4046004" y="906805"/>
                </a:lnTo>
                <a:lnTo>
                  <a:pt x="4083227" y="888555"/>
                </a:lnTo>
                <a:lnTo>
                  <a:pt x="4109821" y="858151"/>
                </a:lnTo>
                <a:lnTo>
                  <a:pt x="4114317" y="846175"/>
                </a:lnTo>
                <a:lnTo>
                  <a:pt x="4125785" y="815594"/>
                </a:lnTo>
                <a:lnTo>
                  <a:pt x="4131106" y="760857"/>
                </a:lnTo>
                <a:close/>
              </a:path>
              <a:path w="6811009" h="1428114">
                <a:moveTo>
                  <a:pt x="4140631" y="1303020"/>
                </a:moveTo>
                <a:lnTo>
                  <a:pt x="4056811" y="1303020"/>
                </a:lnTo>
                <a:lnTo>
                  <a:pt x="4056811" y="1399032"/>
                </a:lnTo>
                <a:lnTo>
                  <a:pt x="4140631" y="1398905"/>
                </a:lnTo>
                <a:lnTo>
                  <a:pt x="4140631" y="1303020"/>
                </a:lnTo>
                <a:close/>
              </a:path>
              <a:path w="6811009" h="1428114">
                <a:moveTo>
                  <a:pt x="4268648" y="499872"/>
                </a:moveTo>
                <a:lnTo>
                  <a:pt x="4190923" y="499872"/>
                </a:lnTo>
                <a:lnTo>
                  <a:pt x="4190923" y="905256"/>
                </a:lnTo>
                <a:lnTo>
                  <a:pt x="4268648" y="905256"/>
                </a:lnTo>
                <a:lnTo>
                  <a:pt x="4268648" y="499872"/>
                </a:lnTo>
                <a:close/>
              </a:path>
              <a:path w="6811009" h="1428114">
                <a:moveTo>
                  <a:pt x="4300652" y="358902"/>
                </a:moveTo>
                <a:lnTo>
                  <a:pt x="4281602" y="283972"/>
                </a:lnTo>
                <a:lnTo>
                  <a:pt x="4281551" y="191350"/>
                </a:lnTo>
                <a:lnTo>
                  <a:pt x="4278973" y="179324"/>
                </a:lnTo>
                <a:lnTo>
                  <a:pt x="4256964" y="136398"/>
                </a:lnTo>
                <a:lnTo>
                  <a:pt x="4218775" y="117271"/>
                </a:lnTo>
                <a:lnTo>
                  <a:pt x="4176318" y="113284"/>
                </a:lnTo>
                <a:lnTo>
                  <a:pt x="4146473" y="114554"/>
                </a:lnTo>
                <a:lnTo>
                  <a:pt x="4116806" y="117767"/>
                </a:lnTo>
                <a:lnTo>
                  <a:pt x="4087444" y="122936"/>
                </a:lnTo>
                <a:lnTo>
                  <a:pt x="4058462" y="130048"/>
                </a:lnTo>
                <a:lnTo>
                  <a:pt x="4060621" y="183896"/>
                </a:lnTo>
                <a:lnTo>
                  <a:pt x="4169714" y="179324"/>
                </a:lnTo>
                <a:lnTo>
                  <a:pt x="4176547" y="179324"/>
                </a:lnTo>
                <a:lnTo>
                  <a:pt x="4203954" y="203847"/>
                </a:lnTo>
                <a:lnTo>
                  <a:pt x="4203877" y="229235"/>
                </a:lnTo>
                <a:lnTo>
                  <a:pt x="4203750" y="229247"/>
                </a:lnTo>
                <a:lnTo>
                  <a:pt x="4203750" y="283972"/>
                </a:lnTo>
                <a:lnTo>
                  <a:pt x="4203750" y="345948"/>
                </a:lnTo>
                <a:lnTo>
                  <a:pt x="4183100" y="351040"/>
                </a:lnTo>
                <a:lnTo>
                  <a:pt x="4171124" y="353174"/>
                </a:lnTo>
                <a:lnTo>
                  <a:pt x="4159072" y="354520"/>
                </a:lnTo>
                <a:lnTo>
                  <a:pt x="4146981" y="355092"/>
                </a:lnTo>
                <a:lnTo>
                  <a:pt x="4134497" y="353098"/>
                </a:lnTo>
                <a:lnTo>
                  <a:pt x="4125607" y="347129"/>
                </a:lnTo>
                <a:lnTo>
                  <a:pt x="4120299" y="337197"/>
                </a:lnTo>
                <a:lnTo>
                  <a:pt x="4118533" y="323342"/>
                </a:lnTo>
                <a:lnTo>
                  <a:pt x="4118279" y="320421"/>
                </a:lnTo>
                <a:lnTo>
                  <a:pt x="4118406" y="319024"/>
                </a:lnTo>
                <a:lnTo>
                  <a:pt x="4150791" y="288417"/>
                </a:lnTo>
                <a:lnTo>
                  <a:pt x="4203750" y="283972"/>
                </a:lnTo>
                <a:lnTo>
                  <a:pt x="4203750" y="229247"/>
                </a:lnTo>
                <a:lnTo>
                  <a:pt x="4121658" y="235407"/>
                </a:lnTo>
                <a:lnTo>
                  <a:pt x="4083050" y="246849"/>
                </a:lnTo>
                <a:lnTo>
                  <a:pt x="4045102" y="286727"/>
                </a:lnTo>
                <a:lnTo>
                  <a:pt x="4040530" y="323342"/>
                </a:lnTo>
                <a:lnTo>
                  <a:pt x="4045966" y="364109"/>
                </a:lnTo>
                <a:lnTo>
                  <a:pt x="4062806" y="393801"/>
                </a:lnTo>
                <a:lnTo>
                  <a:pt x="4090924" y="411632"/>
                </a:lnTo>
                <a:lnTo>
                  <a:pt x="4130344" y="417576"/>
                </a:lnTo>
                <a:lnTo>
                  <a:pt x="4152404" y="416140"/>
                </a:lnTo>
                <a:lnTo>
                  <a:pt x="4174071" y="412229"/>
                </a:lnTo>
                <a:lnTo>
                  <a:pt x="4195153" y="405917"/>
                </a:lnTo>
                <a:lnTo>
                  <a:pt x="4215435" y="397256"/>
                </a:lnTo>
                <a:lnTo>
                  <a:pt x="4223829" y="402501"/>
                </a:lnTo>
                <a:lnTo>
                  <a:pt x="4262856" y="415366"/>
                </a:lnTo>
                <a:lnTo>
                  <a:pt x="4298366" y="417576"/>
                </a:lnTo>
                <a:lnTo>
                  <a:pt x="4299153" y="397256"/>
                </a:lnTo>
                <a:lnTo>
                  <a:pt x="4300652" y="358902"/>
                </a:lnTo>
                <a:close/>
              </a:path>
              <a:path w="6811009" h="1428114">
                <a:moveTo>
                  <a:pt x="4424096" y="499872"/>
                </a:moveTo>
                <a:lnTo>
                  <a:pt x="4346372" y="499872"/>
                </a:lnTo>
                <a:lnTo>
                  <a:pt x="4346372" y="905256"/>
                </a:lnTo>
                <a:lnTo>
                  <a:pt x="4424096" y="905256"/>
                </a:lnTo>
                <a:lnTo>
                  <a:pt x="4424096" y="499872"/>
                </a:lnTo>
                <a:close/>
              </a:path>
              <a:path w="6811009" h="1428114">
                <a:moveTo>
                  <a:pt x="4465244" y="1015238"/>
                </a:moveTo>
                <a:lnTo>
                  <a:pt x="4436872" y="1008837"/>
                </a:lnTo>
                <a:lnTo>
                  <a:pt x="4408195" y="1004112"/>
                </a:lnTo>
                <a:lnTo>
                  <a:pt x="4379315" y="1001077"/>
                </a:lnTo>
                <a:lnTo>
                  <a:pt x="4350309" y="999744"/>
                </a:lnTo>
                <a:lnTo>
                  <a:pt x="4310646" y="1002525"/>
                </a:lnTo>
                <a:lnTo>
                  <a:pt x="4251439" y="1024826"/>
                </a:lnTo>
                <a:lnTo>
                  <a:pt x="4218140" y="1071219"/>
                </a:lnTo>
                <a:lnTo>
                  <a:pt x="4202188" y="1150518"/>
                </a:lnTo>
                <a:lnTo>
                  <a:pt x="4200194" y="1203071"/>
                </a:lnTo>
                <a:lnTo>
                  <a:pt x="4200283" y="1225664"/>
                </a:lnTo>
                <a:lnTo>
                  <a:pt x="4203382" y="1270749"/>
                </a:lnTo>
                <a:lnTo>
                  <a:pt x="4209885" y="1309585"/>
                </a:lnTo>
                <a:lnTo>
                  <a:pt x="4229532" y="1355725"/>
                </a:lnTo>
                <a:lnTo>
                  <a:pt x="4262082" y="1387589"/>
                </a:lnTo>
                <a:lnTo>
                  <a:pt x="4314558" y="1404162"/>
                </a:lnTo>
                <a:lnTo>
                  <a:pt x="4354373" y="1406525"/>
                </a:lnTo>
                <a:lnTo>
                  <a:pt x="4382160" y="1405394"/>
                </a:lnTo>
                <a:lnTo>
                  <a:pt x="4437431" y="1398638"/>
                </a:lnTo>
                <a:lnTo>
                  <a:pt x="4462831" y="1327912"/>
                </a:lnTo>
                <a:lnTo>
                  <a:pt x="4437634" y="1331341"/>
                </a:lnTo>
                <a:lnTo>
                  <a:pt x="4412361" y="1333817"/>
                </a:lnTo>
                <a:lnTo>
                  <a:pt x="4387012" y="1335341"/>
                </a:lnTo>
                <a:lnTo>
                  <a:pt x="4361612" y="1335913"/>
                </a:lnTo>
                <a:lnTo>
                  <a:pt x="4339768" y="1334274"/>
                </a:lnTo>
                <a:lnTo>
                  <a:pt x="4297985" y="1309751"/>
                </a:lnTo>
                <a:lnTo>
                  <a:pt x="4286148" y="1272971"/>
                </a:lnTo>
                <a:lnTo>
                  <a:pt x="4282237" y="1215136"/>
                </a:lnTo>
                <a:lnTo>
                  <a:pt x="4282008" y="1190866"/>
                </a:lnTo>
                <a:lnTo>
                  <a:pt x="4283253" y="1166660"/>
                </a:lnTo>
                <a:lnTo>
                  <a:pt x="4289984" y="1118743"/>
                </a:lnTo>
                <a:lnTo>
                  <a:pt x="4313987" y="1080389"/>
                </a:lnTo>
                <a:lnTo>
                  <a:pt x="4354055" y="1069962"/>
                </a:lnTo>
                <a:lnTo>
                  <a:pt x="4367962" y="1070102"/>
                </a:lnTo>
                <a:lnTo>
                  <a:pt x="4391761" y="1071016"/>
                </a:lnTo>
                <a:lnTo>
                  <a:pt x="4415536" y="1072769"/>
                </a:lnTo>
                <a:lnTo>
                  <a:pt x="4439234" y="1075397"/>
                </a:lnTo>
                <a:lnTo>
                  <a:pt x="4462831" y="1078865"/>
                </a:lnTo>
                <a:lnTo>
                  <a:pt x="4465244" y="1015238"/>
                </a:lnTo>
                <a:close/>
              </a:path>
              <a:path w="6811009" h="1428114">
                <a:moveTo>
                  <a:pt x="4517060" y="121412"/>
                </a:moveTo>
                <a:lnTo>
                  <a:pt x="4445813" y="121412"/>
                </a:lnTo>
                <a:lnTo>
                  <a:pt x="4445813" y="41148"/>
                </a:lnTo>
                <a:lnTo>
                  <a:pt x="4368343" y="41148"/>
                </a:lnTo>
                <a:lnTo>
                  <a:pt x="4368343" y="121412"/>
                </a:lnTo>
                <a:lnTo>
                  <a:pt x="4334180" y="121412"/>
                </a:lnTo>
                <a:lnTo>
                  <a:pt x="4334180" y="187325"/>
                </a:lnTo>
                <a:lnTo>
                  <a:pt x="4368343" y="187325"/>
                </a:lnTo>
                <a:lnTo>
                  <a:pt x="4368343" y="307721"/>
                </a:lnTo>
                <a:lnTo>
                  <a:pt x="4369435" y="336702"/>
                </a:lnTo>
                <a:lnTo>
                  <a:pt x="4378566" y="379895"/>
                </a:lnTo>
                <a:lnTo>
                  <a:pt x="4414202" y="411695"/>
                </a:lnTo>
                <a:lnTo>
                  <a:pt x="4458005" y="417576"/>
                </a:lnTo>
                <a:lnTo>
                  <a:pt x="4472927" y="416534"/>
                </a:lnTo>
                <a:lnTo>
                  <a:pt x="4487761" y="414718"/>
                </a:lnTo>
                <a:lnTo>
                  <a:pt x="4502480" y="412153"/>
                </a:lnTo>
                <a:lnTo>
                  <a:pt x="4517060" y="408813"/>
                </a:lnTo>
                <a:lnTo>
                  <a:pt x="4513504" y="346964"/>
                </a:lnTo>
                <a:lnTo>
                  <a:pt x="4469689" y="348107"/>
                </a:lnTo>
                <a:lnTo>
                  <a:pt x="4463593" y="348615"/>
                </a:lnTo>
                <a:lnTo>
                  <a:pt x="4457370" y="346837"/>
                </a:lnTo>
                <a:lnTo>
                  <a:pt x="4448861" y="339725"/>
                </a:lnTo>
                <a:lnTo>
                  <a:pt x="4446575" y="335280"/>
                </a:lnTo>
                <a:lnTo>
                  <a:pt x="4445432" y="322326"/>
                </a:lnTo>
                <a:lnTo>
                  <a:pt x="4445178" y="314198"/>
                </a:lnTo>
                <a:lnTo>
                  <a:pt x="4445305" y="187325"/>
                </a:lnTo>
                <a:lnTo>
                  <a:pt x="4516552" y="187325"/>
                </a:lnTo>
                <a:lnTo>
                  <a:pt x="4517060" y="121412"/>
                </a:lnTo>
                <a:close/>
              </a:path>
              <a:path w="6811009" h="1428114">
                <a:moveTo>
                  <a:pt x="4727372" y="121412"/>
                </a:moveTo>
                <a:lnTo>
                  <a:pt x="4656125" y="121412"/>
                </a:lnTo>
                <a:lnTo>
                  <a:pt x="4656125" y="41148"/>
                </a:lnTo>
                <a:lnTo>
                  <a:pt x="4578655" y="41148"/>
                </a:lnTo>
                <a:lnTo>
                  <a:pt x="4578655" y="121412"/>
                </a:lnTo>
                <a:lnTo>
                  <a:pt x="4544492" y="121412"/>
                </a:lnTo>
                <a:lnTo>
                  <a:pt x="4544492" y="187325"/>
                </a:lnTo>
                <a:lnTo>
                  <a:pt x="4578655" y="187325"/>
                </a:lnTo>
                <a:lnTo>
                  <a:pt x="4578655" y="307721"/>
                </a:lnTo>
                <a:lnTo>
                  <a:pt x="4579747" y="336702"/>
                </a:lnTo>
                <a:lnTo>
                  <a:pt x="4588878" y="379895"/>
                </a:lnTo>
                <a:lnTo>
                  <a:pt x="4624514" y="411695"/>
                </a:lnTo>
                <a:lnTo>
                  <a:pt x="4668317" y="417576"/>
                </a:lnTo>
                <a:lnTo>
                  <a:pt x="4683239" y="416534"/>
                </a:lnTo>
                <a:lnTo>
                  <a:pt x="4698073" y="414718"/>
                </a:lnTo>
                <a:lnTo>
                  <a:pt x="4712792" y="412153"/>
                </a:lnTo>
                <a:lnTo>
                  <a:pt x="4727372" y="408813"/>
                </a:lnTo>
                <a:lnTo>
                  <a:pt x="4723816" y="346964"/>
                </a:lnTo>
                <a:lnTo>
                  <a:pt x="4679874" y="348107"/>
                </a:lnTo>
                <a:lnTo>
                  <a:pt x="4673778" y="348615"/>
                </a:lnTo>
                <a:lnTo>
                  <a:pt x="4667682" y="346710"/>
                </a:lnTo>
                <a:lnTo>
                  <a:pt x="4659173" y="339725"/>
                </a:lnTo>
                <a:lnTo>
                  <a:pt x="4656887" y="335280"/>
                </a:lnTo>
                <a:lnTo>
                  <a:pt x="4655744" y="322326"/>
                </a:lnTo>
                <a:lnTo>
                  <a:pt x="4655490" y="314198"/>
                </a:lnTo>
                <a:lnTo>
                  <a:pt x="4655617" y="187325"/>
                </a:lnTo>
                <a:lnTo>
                  <a:pt x="4726864" y="187325"/>
                </a:lnTo>
                <a:lnTo>
                  <a:pt x="4727372" y="121412"/>
                </a:lnTo>
                <a:close/>
              </a:path>
              <a:path w="6811009" h="1428114">
                <a:moveTo>
                  <a:pt x="4739564" y="853440"/>
                </a:moveTo>
                <a:lnTo>
                  <a:pt x="4720641" y="778256"/>
                </a:lnTo>
                <a:lnTo>
                  <a:pt x="4720628" y="705739"/>
                </a:lnTo>
                <a:lnTo>
                  <a:pt x="4720285" y="686409"/>
                </a:lnTo>
                <a:lnTo>
                  <a:pt x="4707826" y="649033"/>
                </a:lnTo>
                <a:lnTo>
                  <a:pt x="4678045" y="621093"/>
                </a:lnTo>
                <a:lnTo>
                  <a:pt x="4637316" y="608723"/>
                </a:lnTo>
                <a:lnTo>
                  <a:pt x="4615739" y="608457"/>
                </a:lnTo>
                <a:lnTo>
                  <a:pt x="4586059" y="609727"/>
                </a:lnTo>
                <a:lnTo>
                  <a:pt x="4556531" y="612940"/>
                </a:lnTo>
                <a:lnTo>
                  <a:pt x="4527270" y="618109"/>
                </a:lnTo>
                <a:lnTo>
                  <a:pt x="4498391" y="625221"/>
                </a:lnTo>
                <a:lnTo>
                  <a:pt x="4500677" y="678942"/>
                </a:lnTo>
                <a:lnTo>
                  <a:pt x="4609008" y="674497"/>
                </a:lnTo>
                <a:lnTo>
                  <a:pt x="4615840" y="674497"/>
                </a:lnTo>
                <a:lnTo>
                  <a:pt x="4643069" y="699020"/>
                </a:lnTo>
                <a:lnTo>
                  <a:pt x="4643044" y="724281"/>
                </a:lnTo>
                <a:lnTo>
                  <a:pt x="4643044" y="778256"/>
                </a:lnTo>
                <a:lnTo>
                  <a:pt x="4643044" y="840232"/>
                </a:lnTo>
                <a:lnTo>
                  <a:pt x="4634281" y="842645"/>
                </a:lnTo>
                <a:lnTo>
                  <a:pt x="4622546" y="845502"/>
                </a:lnTo>
                <a:lnTo>
                  <a:pt x="4610633" y="847598"/>
                </a:lnTo>
                <a:lnTo>
                  <a:pt x="4598606" y="848931"/>
                </a:lnTo>
                <a:lnTo>
                  <a:pt x="4586529" y="849503"/>
                </a:lnTo>
                <a:lnTo>
                  <a:pt x="4574133" y="847534"/>
                </a:lnTo>
                <a:lnTo>
                  <a:pt x="4565332" y="841565"/>
                </a:lnTo>
                <a:lnTo>
                  <a:pt x="4560074" y="831608"/>
                </a:lnTo>
                <a:lnTo>
                  <a:pt x="4558335" y="817626"/>
                </a:lnTo>
                <a:lnTo>
                  <a:pt x="4558208" y="812927"/>
                </a:lnTo>
                <a:lnTo>
                  <a:pt x="4561179" y="800862"/>
                </a:lnTo>
                <a:lnTo>
                  <a:pt x="4568266" y="791184"/>
                </a:lnTo>
                <a:lnTo>
                  <a:pt x="4578451" y="784898"/>
                </a:lnTo>
                <a:lnTo>
                  <a:pt x="4590720" y="782955"/>
                </a:lnTo>
                <a:lnTo>
                  <a:pt x="4643044" y="778256"/>
                </a:lnTo>
                <a:lnTo>
                  <a:pt x="4643044" y="724281"/>
                </a:lnTo>
                <a:lnTo>
                  <a:pt x="4561319" y="730542"/>
                </a:lnTo>
                <a:lnTo>
                  <a:pt x="4522940" y="742124"/>
                </a:lnTo>
                <a:lnTo>
                  <a:pt x="4485348" y="782027"/>
                </a:lnTo>
                <a:lnTo>
                  <a:pt x="4480992" y="817880"/>
                </a:lnTo>
                <a:lnTo>
                  <a:pt x="4486554" y="859459"/>
                </a:lnTo>
                <a:lnTo>
                  <a:pt x="4503293" y="889152"/>
                </a:lnTo>
                <a:lnTo>
                  <a:pt x="4531182" y="906945"/>
                </a:lnTo>
                <a:lnTo>
                  <a:pt x="4570273" y="912876"/>
                </a:lnTo>
                <a:lnTo>
                  <a:pt x="4592167" y="911453"/>
                </a:lnTo>
                <a:lnTo>
                  <a:pt x="4613694" y="907592"/>
                </a:lnTo>
                <a:lnTo>
                  <a:pt x="4634662" y="901331"/>
                </a:lnTo>
                <a:lnTo>
                  <a:pt x="4654855" y="892683"/>
                </a:lnTo>
                <a:lnTo>
                  <a:pt x="4663173" y="897928"/>
                </a:lnTo>
                <a:lnTo>
                  <a:pt x="4702048" y="910831"/>
                </a:lnTo>
                <a:lnTo>
                  <a:pt x="4737278" y="912876"/>
                </a:lnTo>
                <a:lnTo>
                  <a:pt x="4738052" y="892683"/>
                </a:lnTo>
                <a:lnTo>
                  <a:pt x="4739564" y="853440"/>
                </a:lnTo>
                <a:close/>
              </a:path>
              <a:path w="6811009" h="1428114">
                <a:moveTo>
                  <a:pt x="4768139" y="1254633"/>
                </a:moveTo>
                <a:lnTo>
                  <a:pt x="4762144" y="1196251"/>
                </a:lnTo>
                <a:lnTo>
                  <a:pt x="4737405" y="1143000"/>
                </a:lnTo>
                <a:lnTo>
                  <a:pt x="4696612" y="1113282"/>
                </a:lnTo>
                <a:lnTo>
                  <a:pt x="4689487" y="1111402"/>
                </a:lnTo>
                <a:lnTo>
                  <a:pt x="4689487" y="1237488"/>
                </a:lnTo>
                <a:lnTo>
                  <a:pt x="4689437" y="1270889"/>
                </a:lnTo>
                <a:lnTo>
                  <a:pt x="4677588" y="1319403"/>
                </a:lnTo>
                <a:lnTo>
                  <a:pt x="4628324" y="1339837"/>
                </a:lnTo>
                <a:lnTo>
                  <a:pt x="4608715" y="1333385"/>
                </a:lnTo>
                <a:lnTo>
                  <a:pt x="4592498" y="1319403"/>
                </a:lnTo>
                <a:lnTo>
                  <a:pt x="4586592" y="1303731"/>
                </a:lnTo>
                <a:lnTo>
                  <a:pt x="4582642" y="1287487"/>
                </a:lnTo>
                <a:lnTo>
                  <a:pt x="4580699" y="1270889"/>
                </a:lnTo>
                <a:lnTo>
                  <a:pt x="4580699" y="1237488"/>
                </a:lnTo>
                <a:lnTo>
                  <a:pt x="4592498" y="1189482"/>
                </a:lnTo>
                <a:lnTo>
                  <a:pt x="4640821" y="1169530"/>
                </a:lnTo>
                <a:lnTo>
                  <a:pt x="4660874" y="1175651"/>
                </a:lnTo>
                <a:lnTo>
                  <a:pt x="4677588" y="1189482"/>
                </a:lnTo>
                <a:lnTo>
                  <a:pt x="4683557" y="1204976"/>
                </a:lnTo>
                <a:lnTo>
                  <a:pt x="4687532" y="1221041"/>
                </a:lnTo>
                <a:lnTo>
                  <a:pt x="4689487" y="1237488"/>
                </a:lnTo>
                <a:lnTo>
                  <a:pt x="4689487" y="1111402"/>
                </a:lnTo>
                <a:lnTo>
                  <a:pt x="4668482" y="1105852"/>
                </a:lnTo>
                <a:lnTo>
                  <a:pt x="4635170" y="1103376"/>
                </a:lnTo>
                <a:lnTo>
                  <a:pt x="4601896" y="1105852"/>
                </a:lnTo>
                <a:lnTo>
                  <a:pt x="4550651" y="1125664"/>
                </a:lnTo>
                <a:lnTo>
                  <a:pt x="4518126" y="1168704"/>
                </a:lnTo>
                <a:lnTo>
                  <a:pt x="4502747" y="1225092"/>
                </a:lnTo>
                <a:lnTo>
                  <a:pt x="4502201" y="1254633"/>
                </a:lnTo>
                <a:lnTo>
                  <a:pt x="4507509" y="1309370"/>
                </a:lnTo>
                <a:lnTo>
                  <a:pt x="4523473" y="1351927"/>
                </a:lnTo>
                <a:lnTo>
                  <a:pt x="4550067" y="1382331"/>
                </a:lnTo>
                <a:lnTo>
                  <a:pt x="4587291" y="1400581"/>
                </a:lnTo>
                <a:lnTo>
                  <a:pt x="4635170" y="1406652"/>
                </a:lnTo>
                <a:lnTo>
                  <a:pt x="4683036" y="1400581"/>
                </a:lnTo>
                <a:lnTo>
                  <a:pt x="4720260" y="1382331"/>
                </a:lnTo>
                <a:lnTo>
                  <a:pt x="4746853" y="1351927"/>
                </a:lnTo>
                <a:lnTo>
                  <a:pt x="4751387" y="1339837"/>
                </a:lnTo>
                <a:lnTo>
                  <a:pt x="4762817" y="1309370"/>
                </a:lnTo>
                <a:lnTo>
                  <a:pt x="4768139" y="1254633"/>
                </a:lnTo>
                <a:close/>
              </a:path>
              <a:path w="6811009" h="1428114">
                <a:moveTo>
                  <a:pt x="4904156" y="1303020"/>
                </a:moveTo>
                <a:lnTo>
                  <a:pt x="4821860" y="1303020"/>
                </a:lnTo>
                <a:lnTo>
                  <a:pt x="4821860" y="1399032"/>
                </a:lnTo>
                <a:lnTo>
                  <a:pt x="4904156" y="1398905"/>
                </a:lnTo>
                <a:lnTo>
                  <a:pt x="4904156" y="1303020"/>
                </a:lnTo>
                <a:close/>
              </a:path>
              <a:path w="6811009" h="1428114">
                <a:moveTo>
                  <a:pt x="5016932" y="358902"/>
                </a:moveTo>
                <a:lnTo>
                  <a:pt x="4997882" y="283972"/>
                </a:lnTo>
                <a:lnTo>
                  <a:pt x="4997831" y="191350"/>
                </a:lnTo>
                <a:lnTo>
                  <a:pt x="4995253" y="179324"/>
                </a:lnTo>
                <a:lnTo>
                  <a:pt x="4973244" y="136398"/>
                </a:lnTo>
                <a:lnTo>
                  <a:pt x="4935055" y="117271"/>
                </a:lnTo>
                <a:lnTo>
                  <a:pt x="4892599" y="113284"/>
                </a:lnTo>
                <a:lnTo>
                  <a:pt x="4862741" y="114554"/>
                </a:lnTo>
                <a:lnTo>
                  <a:pt x="4833074" y="117767"/>
                </a:lnTo>
                <a:lnTo>
                  <a:pt x="4803673" y="122936"/>
                </a:lnTo>
                <a:lnTo>
                  <a:pt x="4774616" y="130048"/>
                </a:lnTo>
                <a:lnTo>
                  <a:pt x="4776902" y="183896"/>
                </a:lnTo>
                <a:lnTo>
                  <a:pt x="4885995" y="179324"/>
                </a:lnTo>
                <a:lnTo>
                  <a:pt x="4892827" y="179324"/>
                </a:lnTo>
                <a:lnTo>
                  <a:pt x="4920234" y="203847"/>
                </a:lnTo>
                <a:lnTo>
                  <a:pt x="4920158" y="229235"/>
                </a:lnTo>
                <a:lnTo>
                  <a:pt x="4920031" y="229247"/>
                </a:lnTo>
                <a:lnTo>
                  <a:pt x="4920031" y="283972"/>
                </a:lnTo>
                <a:lnTo>
                  <a:pt x="4920031" y="345948"/>
                </a:lnTo>
                <a:lnTo>
                  <a:pt x="4899380" y="351040"/>
                </a:lnTo>
                <a:lnTo>
                  <a:pt x="4887404" y="353174"/>
                </a:lnTo>
                <a:lnTo>
                  <a:pt x="4875352" y="354520"/>
                </a:lnTo>
                <a:lnTo>
                  <a:pt x="4863262" y="355092"/>
                </a:lnTo>
                <a:lnTo>
                  <a:pt x="4850777" y="353098"/>
                </a:lnTo>
                <a:lnTo>
                  <a:pt x="4834687" y="319024"/>
                </a:lnTo>
                <a:lnTo>
                  <a:pt x="4837506" y="306832"/>
                </a:lnTo>
                <a:lnTo>
                  <a:pt x="4844554" y="297014"/>
                </a:lnTo>
                <a:lnTo>
                  <a:pt x="4854791" y="290550"/>
                </a:lnTo>
                <a:lnTo>
                  <a:pt x="4867199" y="288417"/>
                </a:lnTo>
                <a:lnTo>
                  <a:pt x="4920031" y="283972"/>
                </a:lnTo>
                <a:lnTo>
                  <a:pt x="4920031" y="229247"/>
                </a:lnTo>
                <a:lnTo>
                  <a:pt x="4837938" y="235407"/>
                </a:lnTo>
                <a:lnTo>
                  <a:pt x="4799330" y="246849"/>
                </a:lnTo>
                <a:lnTo>
                  <a:pt x="4761382" y="286727"/>
                </a:lnTo>
                <a:lnTo>
                  <a:pt x="4756810" y="323342"/>
                </a:lnTo>
                <a:lnTo>
                  <a:pt x="4762322" y="364109"/>
                </a:lnTo>
                <a:lnTo>
                  <a:pt x="4779188" y="393801"/>
                </a:lnTo>
                <a:lnTo>
                  <a:pt x="4807280" y="411632"/>
                </a:lnTo>
                <a:lnTo>
                  <a:pt x="4846625" y="417576"/>
                </a:lnTo>
                <a:lnTo>
                  <a:pt x="4868684" y="416140"/>
                </a:lnTo>
                <a:lnTo>
                  <a:pt x="4890351" y="412229"/>
                </a:lnTo>
                <a:lnTo>
                  <a:pt x="4911433" y="405917"/>
                </a:lnTo>
                <a:lnTo>
                  <a:pt x="4931715" y="397256"/>
                </a:lnTo>
                <a:lnTo>
                  <a:pt x="4940109" y="402501"/>
                </a:lnTo>
                <a:lnTo>
                  <a:pt x="4979136" y="415366"/>
                </a:lnTo>
                <a:lnTo>
                  <a:pt x="5014646" y="417576"/>
                </a:lnTo>
                <a:lnTo>
                  <a:pt x="5015433" y="397256"/>
                </a:lnTo>
                <a:lnTo>
                  <a:pt x="5016932" y="358902"/>
                </a:lnTo>
                <a:close/>
              </a:path>
              <a:path w="6811009" h="1428114">
                <a:moveTo>
                  <a:pt x="5051984" y="760476"/>
                </a:moveTo>
                <a:lnTo>
                  <a:pt x="5050218" y="720979"/>
                </a:lnTo>
                <a:lnTo>
                  <a:pt x="5044948" y="688009"/>
                </a:lnTo>
                <a:lnTo>
                  <a:pt x="5041633" y="678053"/>
                </a:lnTo>
                <a:lnTo>
                  <a:pt x="5036172" y="661593"/>
                </a:lnTo>
                <a:lnTo>
                  <a:pt x="5007851" y="627240"/>
                </a:lnTo>
                <a:lnTo>
                  <a:pt x="4973409" y="613232"/>
                </a:lnTo>
                <a:lnTo>
                  <a:pt x="4973409" y="773455"/>
                </a:lnTo>
                <a:lnTo>
                  <a:pt x="4971275" y="790663"/>
                </a:lnTo>
                <a:lnTo>
                  <a:pt x="4948860" y="832751"/>
                </a:lnTo>
                <a:lnTo>
                  <a:pt x="4922240" y="842302"/>
                </a:lnTo>
                <a:lnTo>
                  <a:pt x="4907839" y="842137"/>
                </a:lnTo>
                <a:lnTo>
                  <a:pt x="4902263" y="841997"/>
                </a:lnTo>
                <a:lnTo>
                  <a:pt x="4894478" y="841565"/>
                </a:lnTo>
                <a:lnTo>
                  <a:pt x="4884496" y="840854"/>
                </a:lnTo>
                <a:lnTo>
                  <a:pt x="4872279" y="839851"/>
                </a:lnTo>
                <a:lnTo>
                  <a:pt x="4872279" y="685673"/>
                </a:lnTo>
                <a:lnTo>
                  <a:pt x="4891379" y="681278"/>
                </a:lnTo>
                <a:lnTo>
                  <a:pt x="4902378" y="679488"/>
                </a:lnTo>
                <a:lnTo>
                  <a:pt x="4913465" y="678421"/>
                </a:lnTo>
                <a:lnTo>
                  <a:pt x="4924603" y="678053"/>
                </a:lnTo>
                <a:lnTo>
                  <a:pt x="4945837" y="682942"/>
                </a:lnTo>
                <a:lnTo>
                  <a:pt x="4961001" y="697572"/>
                </a:lnTo>
                <a:lnTo>
                  <a:pt x="4970081" y="721944"/>
                </a:lnTo>
                <a:lnTo>
                  <a:pt x="4973117" y="756031"/>
                </a:lnTo>
                <a:lnTo>
                  <a:pt x="4973409" y="773455"/>
                </a:lnTo>
                <a:lnTo>
                  <a:pt x="4973409" y="613232"/>
                </a:lnTo>
                <a:lnTo>
                  <a:pt x="4963363" y="610666"/>
                </a:lnTo>
                <a:lnTo>
                  <a:pt x="4934890" y="608584"/>
                </a:lnTo>
                <a:lnTo>
                  <a:pt x="4918684" y="610222"/>
                </a:lnTo>
                <a:lnTo>
                  <a:pt x="4902759" y="613397"/>
                </a:lnTo>
                <a:lnTo>
                  <a:pt x="4887201" y="618070"/>
                </a:lnTo>
                <a:lnTo>
                  <a:pt x="4872152" y="624205"/>
                </a:lnTo>
                <a:lnTo>
                  <a:pt x="4872152" y="499872"/>
                </a:lnTo>
                <a:lnTo>
                  <a:pt x="4794428" y="499872"/>
                </a:lnTo>
                <a:lnTo>
                  <a:pt x="4794428" y="903351"/>
                </a:lnTo>
                <a:lnTo>
                  <a:pt x="4847006" y="908138"/>
                </a:lnTo>
                <a:lnTo>
                  <a:pt x="4892535" y="910996"/>
                </a:lnTo>
                <a:lnTo>
                  <a:pt x="4907585" y="911352"/>
                </a:lnTo>
                <a:lnTo>
                  <a:pt x="4944516" y="909383"/>
                </a:lnTo>
                <a:lnTo>
                  <a:pt x="5000574" y="893051"/>
                </a:lnTo>
                <a:lnTo>
                  <a:pt x="5033810" y="859053"/>
                </a:lnTo>
                <a:lnTo>
                  <a:pt x="5049952" y="799947"/>
                </a:lnTo>
                <a:lnTo>
                  <a:pt x="5051984" y="760476"/>
                </a:lnTo>
                <a:close/>
              </a:path>
              <a:path w="6811009" h="1428114">
                <a:moveTo>
                  <a:pt x="5236388" y="7620"/>
                </a:moveTo>
                <a:lnTo>
                  <a:pt x="5210784" y="3505"/>
                </a:lnTo>
                <a:lnTo>
                  <a:pt x="5197424" y="1816"/>
                </a:lnTo>
                <a:lnTo>
                  <a:pt x="5184025" y="647"/>
                </a:lnTo>
                <a:lnTo>
                  <a:pt x="5170602" y="0"/>
                </a:lnTo>
                <a:lnTo>
                  <a:pt x="5148580" y="1435"/>
                </a:lnTo>
                <a:lnTo>
                  <a:pt x="5104943" y="23241"/>
                </a:lnTo>
                <a:lnTo>
                  <a:pt x="5087417" y="80594"/>
                </a:lnTo>
                <a:lnTo>
                  <a:pt x="5086274" y="109347"/>
                </a:lnTo>
                <a:lnTo>
                  <a:pt x="5086274" y="122047"/>
                </a:lnTo>
                <a:lnTo>
                  <a:pt x="5055032" y="122047"/>
                </a:lnTo>
                <a:lnTo>
                  <a:pt x="5055032" y="187960"/>
                </a:lnTo>
                <a:lnTo>
                  <a:pt x="5086274" y="187960"/>
                </a:lnTo>
                <a:lnTo>
                  <a:pt x="5086274" y="411480"/>
                </a:lnTo>
                <a:lnTo>
                  <a:pt x="5163617" y="411480"/>
                </a:lnTo>
                <a:lnTo>
                  <a:pt x="5163617" y="187960"/>
                </a:lnTo>
                <a:lnTo>
                  <a:pt x="5233467" y="188468"/>
                </a:lnTo>
                <a:lnTo>
                  <a:pt x="5233467" y="122555"/>
                </a:lnTo>
                <a:lnTo>
                  <a:pt x="5163617" y="122555"/>
                </a:lnTo>
                <a:lnTo>
                  <a:pt x="5163540" y="102298"/>
                </a:lnTo>
                <a:lnTo>
                  <a:pt x="5185918" y="69405"/>
                </a:lnTo>
                <a:lnTo>
                  <a:pt x="5235118" y="70612"/>
                </a:lnTo>
                <a:lnTo>
                  <a:pt x="5236388" y="7620"/>
                </a:lnTo>
                <a:close/>
              </a:path>
              <a:path w="6811009" h="1428114">
                <a:moveTo>
                  <a:pt x="5359451" y="760857"/>
                </a:moveTo>
                <a:lnTo>
                  <a:pt x="5353532" y="702411"/>
                </a:lnTo>
                <a:lnTo>
                  <a:pt x="5329098" y="649097"/>
                </a:lnTo>
                <a:lnTo>
                  <a:pt x="5288305" y="619493"/>
                </a:lnTo>
                <a:lnTo>
                  <a:pt x="5281434" y="617677"/>
                </a:lnTo>
                <a:lnTo>
                  <a:pt x="5281434" y="743826"/>
                </a:lnTo>
                <a:lnTo>
                  <a:pt x="5281371" y="777303"/>
                </a:lnTo>
                <a:lnTo>
                  <a:pt x="5269535" y="825881"/>
                </a:lnTo>
                <a:lnTo>
                  <a:pt x="5220868" y="846175"/>
                </a:lnTo>
                <a:lnTo>
                  <a:pt x="5201285" y="839812"/>
                </a:lnTo>
                <a:lnTo>
                  <a:pt x="5175110" y="793953"/>
                </a:lnTo>
                <a:lnTo>
                  <a:pt x="5173040" y="743826"/>
                </a:lnTo>
                <a:lnTo>
                  <a:pt x="5175008" y="727329"/>
                </a:lnTo>
                <a:lnTo>
                  <a:pt x="5189779" y="690372"/>
                </a:lnTo>
                <a:lnTo>
                  <a:pt x="5232616" y="675855"/>
                </a:lnTo>
                <a:lnTo>
                  <a:pt x="5252694" y="681901"/>
                </a:lnTo>
                <a:lnTo>
                  <a:pt x="5269535" y="695706"/>
                </a:lnTo>
                <a:lnTo>
                  <a:pt x="5275504" y="711225"/>
                </a:lnTo>
                <a:lnTo>
                  <a:pt x="5279479" y="727329"/>
                </a:lnTo>
                <a:lnTo>
                  <a:pt x="5281434" y="743826"/>
                </a:lnTo>
                <a:lnTo>
                  <a:pt x="5281434" y="617677"/>
                </a:lnTo>
                <a:lnTo>
                  <a:pt x="5260276" y="612076"/>
                </a:lnTo>
                <a:lnTo>
                  <a:pt x="5227244" y="609600"/>
                </a:lnTo>
                <a:lnTo>
                  <a:pt x="5194198" y="612076"/>
                </a:lnTo>
                <a:lnTo>
                  <a:pt x="5143258" y="631837"/>
                </a:lnTo>
                <a:lnTo>
                  <a:pt x="5111000" y="674865"/>
                </a:lnTo>
                <a:lnTo>
                  <a:pt x="5095595" y="731304"/>
                </a:lnTo>
                <a:lnTo>
                  <a:pt x="5095037" y="760857"/>
                </a:lnTo>
                <a:lnTo>
                  <a:pt x="5100320" y="815594"/>
                </a:lnTo>
                <a:lnTo>
                  <a:pt x="5116182" y="858151"/>
                </a:lnTo>
                <a:lnTo>
                  <a:pt x="5142623" y="888555"/>
                </a:lnTo>
                <a:lnTo>
                  <a:pt x="5179644" y="906805"/>
                </a:lnTo>
                <a:lnTo>
                  <a:pt x="5227244" y="912876"/>
                </a:lnTo>
                <a:lnTo>
                  <a:pt x="5274830" y="906805"/>
                </a:lnTo>
                <a:lnTo>
                  <a:pt x="5311851" y="888555"/>
                </a:lnTo>
                <a:lnTo>
                  <a:pt x="5338292" y="858151"/>
                </a:lnTo>
                <a:lnTo>
                  <a:pt x="5342750" y="846175"/>
                </a:lnTo>
                <a:lnTo>
                  <a:pt x="5354155" y="815594"/>
                </a:lnTo>
                <a:lnTo>
                  <a:pt x="5359451" y="760857"/>
                </a:lnTo>
                <a:close/>
              </a:path>
              <a:path w="6811009" h="1428114">
                <a:moveTo>
                  <a:pt x="5527091" y="266319"/>
                </a:moveTo>
                <a:lnTo>
                  <a:pt x="5521134" y="207683"/>
                </a:lnTo>
                <a:lnTo>
                  <a:pt x="5496611" y="154178"/>
                </a:lnTo>
                <a:lnTo>
                  <a:pt x="5455653" y="124294"/>
                </a:lnTo>
                <a:lnTo>
                  <a:pt x="5448566" y="122415"/>
                </a:lnTo>
                <a:lnTo>
                  <a:pt x="5448566" y="249085"/>
                </a:lnTo>
                <a:lnTo>
                  <a:pt x="5448566" y="282663"/>
                </a:lnTo>
                <a:lnTo>
                  <a:pt x="5436540" y="331343"/>
                </a:lnTo>
                <a:lnTo>
                  <a:pt x="5387238" y="351904"/>
                </a:lnTo>
                <a:lnTo>
                  <a:pt x="5367744" y="345401"/>
                </a:lnTo>
                <a:lnTo>
                  <a:pt x="5351704" y="331343"/>
                </a:lnTo>
                <a:lnTo>
                  <a:pt x="5345658" y="315645"/>
                </a:lnTo>
                <a:lnTo>
                  <a:pt x="5341632" y="299351"/>
                </a:lnTo>
                <a:lnTo>
                  <a:pt x="5339664" y="282663"/>
                </a:lnTo>
                <a:lnTo>
                  <a:pt x="5339664" y="249085"/>
                </a:lnTo>
                <a:lnTo>
                  <a:pt x="5351704" y="200914"/>
                </a:lnTo>
                <a:lnTo>
                  <a:pt x="5399900" y="180784"/>
                </a:lnTo>
                <a:lnTo>
                  <a:pt x="5419864" y="186982"/>
                </a:lnTo>
                <a:lnTo>
                  <a:pt x="5436540" y="200914"/>
                </a:lnTo>
                <a:lnTo>
                  <a:pt x="5442572" y="216433"/>
                </a:lnTo>
                <a:lnTo>
                  <a:pt x="5446598" y="232562"/>
                </a:lnTo>
                <a:lnTo>
                  <a:pt x="5448566" y="249085"/>
                </a:lnTo>
                <a:lnTo>
                  <a:pt x="5448566" y="122415"/>
                </a:lnTo>
                <a:lnTo>
                  <a:pt x="5427459" y="116801"/>
                </a:lnTo>
                <a:lnTo>
                  <a:pt x="5394122" y="114300"/>
                </a:lnTo>
                <a:lnTo>
                  <a:pt x="5360784" y="116801"/>
                </a:lnTo>
                <a:lnTo>
                  <a:pt x="5309641" y="136753"/>
                </a:lnTo>
                <a:lnTo>
                  <a:pt x="5277243" y="179997"/>
                </a:lnTo>
                <a:lnTo>
                  <a:pt x="5261711" y="236664"/>
                </a:lnTo>
                <a:lnTo>
                  <a:pt x="5261153" y="266319"/>
                </a:lnTo>
                <a:lnTo>
                  <a:pt x="5266461" y="321322"/>
                </a:lnTo>
                <a:lnTo>
                  <a:pt x="5282425" y="364109"/>
                </a:lnTo>
                <a:lnTo>
                  <a:pt x="5309019" y="394665"/>
                </a:lnTo>
                <a:lnTo>
                  <a:pt x="5346243" y="412991"/>
                </a:lnTo>
                <a:lnTo>
                  <a:pt x="5394122" y="419100"/>
                </a:lnTo>
                <a:lnTo>
                  <a:pt x="5441988" y="412991"/>
                </a:lnTo>
                <a:lnTo>
                  <a:pt x="5479212" y="394665"/>
                </a:lnTo>
                <a:lnTo>
                  <a:pt x="5505805" y="364109"/>
                </a:lnTo>
                <a:lnTo>
                  <a:pt x="5510365" y="351904"/>
                </a:lnTo>
                <a:lnTo>
                  <a:pt x="5521769" y="321322"/>
                </a:lnTo>
                <a:lnTo>
                  <a:pt x="5527091" y="266319"/>
                </a:lnTo>
                <a:close/>
              </a:path>
              <a:path w="6811009" h="1428114">
                <a:moveTo>
                  <a:pt x="5586908" y="609600"/>
                </a:moveTo>
                <a:lnTo>
                  <a:pt x="5562612" y="615886"/>
                </a:lnTo>
                <a:lnTo>
                  <a:pt x="5538990" y="624205"/>
                </a:lnTo>
                <a:lnTo>
                  <a:pt x="5516181" y="634542"/>
                </a:lnTo>
                <a:lnTo>
                  <a:pt x="5494325" y="646811"/>
                </a:lnTo>
                <a:lnTo>
                  <a:pt x="5494325" y="616331"/>
                </a:lnTo>
                <a:lnTo>
                  <a:pt x="5417744" y="616331"/>
                </a:lnTo>
                <a:lnTo>
                  <a:pt x="5417744" y="905129"/>
                </a:lnTo>
                <a:lnTo>
                  <a:pt x="5495341" y="905256"/>
                </a:lnTo>
                <a:lnTo>
                  <a:pt x="5495341" y="711708"/>
                </a:lnTo>
                <a:lnTo>
                  <a:pt x="5506898" y="707644"/>
                </a:lnTo>
                <a:lnTo>
                  <a:pt x="5524398" y="702551"/>
                </a:lnTo>
                <a:lnTo>
                  <a:pt x="5543562" y="697522"/>
                </a:lnTo>
                <a:lnTo>
                  <a:pt x="5564403" y="692543"/>
                </a:lnTo>
                <a:lnTo>
                  <a:pt x="5586908" y="687578"/>
                </a:lnTo>
                <a:lnTo>
                  <a:pt x="5586908" y="609600"/>
                </a:lnTo>
                <a:close/>
              </a:path>
              <a:path w="6811009" h="1428114">
                <a:moveTo>
                  <a:pt x="5753024" y="115824"/>
                </a:moveTo>
                <a:lnTo>
                  <a:pt x="5728627" y="122110"/>
                </a:lnTo>
                <a:lnTo>
                  <a:pt x="5704903" y="130429"/>
                </a:lnTo>
                <a:lnTo>
                  <a:pt x="5681954" y="140766"/>
                </a:lnTo>
                <a:lnTo>
                  <a:pt x="5659933" y="153035"/>
                </a:lnTo>
                <a:lnTo>
                  <a:pt x="5659933" y="122301"/>
                </a:lnTo>
                <a:lnTo>
                  <a:pt x="5583860" y="122301"/>
                </a:lnTo>
                <a:lnTo>
                  <a:pt x="5583860" y="411480"/>
                </a:lnTo>
                <a:lnTo>
                  <a:pt x="5661076" y="411480"/>
                </a:lnTo>
                <a:lnTo>
                  <a:pt x="5661076" y="218313"/>
                </a:lnTo>
                <a:lnTo>
                  <a:pt x="5672633" y="214122"/>
                </a:lnTo>
                <a:lnTo>
                  <a:pt x="5690222" y="208991"/>
                </a:lnTo>
                <a:lnTo>
                  <a:pt x="5709488" y="203885"/>
                </a:lnTo>
                <a:lnTo>
                  <a:pt x="5730418" y="198856"/>
                </a:lnTo>
                <a:lnTo>
                  <a:pt x="5753024" y="193929"/>
                </a:lnTo>
                <a:lnTo>
                  <a:pt x="5753024" y="115824"/>
                </a:lnTo>
                <a:close/>
              </a:path>
              <a:path w="6811009" h="1428114">
                <a:moveTo>
                  <a:pt x="5871896" y="853313"/>
                </a:moveTo>
                <a:lnTo>
                  <a:pt x="5852973" y="778002"/>
                </a:lnTo>
                <a:lnTo>
                  <a:pt x="5852896" y="698766"/>
                </a:lnTo>
                <a:lnTo>
                  <a:pt x="5852757" y="685723"/>
                </a:lnTo>
                <a:lnTo>
                  <a:pt x="5840298" y="647738"/>
                </a:lnTo>
                <a:lnTo>
                  <a:pt x="5796140" y="613841"/>
                </a:lnTo>
                <a:lnTo>
                  <a:pt x="5748198" y="608076"/>
                </a:lnTo>
                <a:lnTo>
                  <a:pt x="5718530" y="609346"/>
                </a:lnTo>
                <a:lnTo>
                  <a:pt x="5689079" y="612559"/>
                </a:lnTo>
                <a:lnTo>
                  <a:pt x="5659894" y="617728"/>
                </a:lnTo>
                <a:lnTo>
                  <a:pt x="5631104" y="624840"/>
                </a:lnTo>
                <a:lnTo>
                  <a:pt x="5633263" y="678688"/>
                </a:lnTo>
                <a:lnTo>
                  <a:pt x="5741721" y="674243"/>
                </a:lnTo>
                <a:lnTo>
                  <a:pt x="5748528" y="674243"/>
                </a:lnTo>
                <a:lnTo>
                  <a:pt x="5775769" y="698766"/>
                </a:lnTo>
                <a:lnTo>
                  <a:pt x="5775757" y="724154"/>
                </a:lnTo>
                <a:lnTo>
                  <a:pt x="5775503" y="724179"/>
                </a:lnTo>
                <a:lnTo>
                  <a:pt x="5775503" y="778002"/>
                </a:lnTo>
                <a:lnTo>
                  <a:pt x="5775503" y="840105"/>
                </a:lnTo>
                <a:lnTo>
                  <a:pt x="5766740" y="842518"/>
                </a:lnTo>
                <a:lnTo>
                  <a:pt x="5755017" y="845375"/>
                </a:lnTo>
                <a:lnTo>
                  <a:pt x="5743156" y="847471"/>
                </a:lnTo>
                <a:lnTo>
                  <a:pt x="5731180" y="848804"/>
                </a:lnTo>
                <a:lnTo>
                  <a:pt x="5719115" y="849376"/>
                </a:lnTo>
                <a:lnTo>
                  <a:pt x="5706694" y="847407"/>
                </a:lnTo>
                <a:lnTo>
                  <a:pt x="5697855" y="841438"/>
                </a:lnTo>
                <a:lnTo>
                  <a:pt x="5692546" y="831481"/>
                </a:lnTo>
                <a:lnTo>
                  <a:pt x="5690794" y="817499"/>
                </a:lnTo>
                <a:lnTo>
                  <a:pt x="5690667" y="815975"/>
                </a:lnTo>
                <a:lnTo>
                  <a:pt x="5690667" y="812927"/>
                </a:lnTo>
                <a:lnTo>
                  <a:pt x="5722925" y="782701"/>
                </a:lnTo>
                <a:lnTo>
                  <a:pt x="5775503" y="778002"/>
                </a:lnTo>
                <a:lnTo>
                  <a:pt x="5775503" y="724179"/>
                </a:lnTo>
                <a:lnTo>
                  <a:pt x="5693905" y="730415"/>
                </a:lnTo>
                <a:lnTo>
                  <a:pt x="5655576" y="741997"/>
                </a:lnTo>
                <a:lnTo>
                  <a:pt x="5617807" y="781786"/>
                </a:lnTo>
                <a:lnTo>
                  <a:pt x="5613197" y="817626"/>
                </a:lnTo>
                <a:lnTo>
                  <a:pt x="5618772" y="859358"/>
                </a:lnTo>
                <a:lnTo>
                  <a:pt x="5635510" y="889114"/>
                </a:lnTo>
                <a:lnTo>
                  <a:pt x="5663450" y="906945"/>
                </a:lnTo>
                <a:lnTo>
                  <a:pt x="5702605" y="912876"/>
                </a:lnTo>
                <a:lnTo>
                  <a:pt x="5724499" y="911453"/>
                </a:lnTo>
                <a:lnTo>
                  <a:pt x="5746039" y="907592"/>
                </a:lnTo>
                <a:lnTo>
                  <a:pt x="5766994" y="901331"/>
                </a:lnTo>
                <a:lnTo>
                  <a:pt x="5787187" y="892683"/>
                </a:lnTo>
                <a:lnTo>
                  <a:pt x="5795505" y="897928"/>
                </a:lnTo>
                <a:lnTo>
                  <a:pt x="5834329" y="910831"/>
                </a:lnTo>
                <a:lnTo>
                  <a:pt x="5869610" y="912876"/>
                </a:lnTo>
                <a:lnTo>
                  <a:pt x="5870384" y="892683"/>
                </a:lnTo>
                <a:lnTo>
                  <a:pt x="5871896" y="853313"/>
                </a:lnTo>
                <a:close/>
              </a:path>
              <a:path w="6811009" h="1428114">
                <a:moveTo>
                  <a:pt x="6086780" y="616585"/>
                </a:moveTo>
                <a:lnTo>
                  <a:pt x="6015279" y="616585"/>
                </a:lnTo>
                <a:lnTo>
                  <a:pt x="6015279" y="536448"/>
                </a:lnTo>
                <a:lnTo>
                  <a:pt x="5937923" y="536448"/>
                </a:lnTo>
                <a:lnTo>
                  <a:pt x="5937923" y="616585"/>
                </a:lnTo>
                <a:lnTo>
                  <a:pt x="5903900" y="616585"/>
                </a:lnTo>
                <a:lnTo>
                  <a:pt x="5903900" y="682244"/>
                </a:lnTo>
                <a:lnTo>
                  <a:pt x="5937923" y="682244"/>
                </a:lnTo>
                <a:lnTo>
                  <a:pt x="5937923" y="801878"/>
                </a:lnTo>
                <a:lnTo>
                  <a:pt x="5939066" y="830872"/>
                </a:lnTo>
                <a:lnTo>
                  <a:pt x="5948324" y="874052"/>
                </a:lnTo>
                <a:lnTo>
                  <a:pt x="5983744" y="905548"/>
                </a:lnTo>
                <a:lnTo>
                  <a:pt x="6027471" y="911352"/>
                </a:lnTo>
                <a:lnTo>
                  <a:pt x="6042317" y="910336"/>
                </a:lnTo>
                <a:lnTo>
                  <a:pt x="6057112" y="908583"/>
                </a:lnTo>
                <a:lnTo>
                  <a:pt x="6071832" y="906094"/>
                </a:lnTo>
                <a:lnTo>
                  <a:pt x="6086399" y="902843"/>
                </a:lnTo>
                <a:lnTo>
                  <a:pt x="6082843" y="841248"/>
                </a:lnTo>
                <a:lnTo>
                  <a:pt x="6039155" y="842391"/>
                </a:lnTo>
                <a:lnTo>
                  <a:pt x="6032919" y="842772"/>
                </a:lnTo>
                <a:lnTo>
                  <a:pt x="6026823" y="840994"/>
                </a:lnTo>
                <a:lnTo>
                  <a:pt x="6015279" y="816610"/>
                </a:lnTo>
                <a:lnTo>
                  <a:pt x="6015279" y="808355"/>
                </a:lnTo>
                <a:lnTo>
                  <a:pt x="6015647" y="800227"/>
                </a:lnTo>
                <a:lnTo>
                  <a:pt x="6015647" y="682244"/>
                </a:lnTo>
                <a:lnTo>
                  <a:pt x="6086780" y="682244"/>
                </a:lnTo>
                <a:lnTo>
                  <a:pt x="6086780" y="616585"/>
                </a:lnTo>
                <a:close/>
              </a:path>
              <a:path w="6811009" h="1428114">
                <a:moveTo>
                  <a:pt x="6214796" y="615696"/>
                </a:moveTo>
                <a:lnTo>
                  <a:pt x="6137072" y="615696"/>
                </a:lnTo>
                <a:lnTo>
                  <a:pt x="6137072" y="905256"/>
                </a:lnTo>
                <a:lnTo>
                  <a:pt x="6214796" y="905256"/>
                </a:lnTo>
                <a:lnTo>
                  <a:pt x="6214796" y="615696"/>
                </a:lnTo>
                <a:close/>
              </a:path>
              <a:path w="6811009" h="1428114">
                <a:moveTo>
                  <a:pt x="6214796" y="499872"/>
                </a:moveTo>
                <a:lnTo>
                  <a:pt x="6137072" y="499872"/>
                </a:lnTo>
                <a:lnTo>
                  <a:pt x="6137072" y="578612"/>
                </a:lnTo>
                <a:lnTo>
                  <a:pt x="6214796" y="578612"/>
                </a:lnTo>
                <a:lnTo>
                  <a:pt x="6214796" y="499872"/>
                </a:lnTo>
                <a:close/>
              </a:path>
              <a:path w="6811009" h="1428114">
                <a:moveTo>
                  <a:pt x="6214796" y="254254"/>
                </a:moveTo>
                <a:lnTo>
                  <a:pt x="6209144" y="191160"/>
                </a:lnTo>
                <a:lnTo>
                  <a:pt x="6192444" y="147955"/>
                </a:lnTo>
                <a:lnTo>
                  <a:pt x="6161240" y="122859"/>
                </a:lnTo>
                <a:lnTo>
                  <a:pt x="6113196" y="114427"/>
                </a:lnTo>
                <a:lnTo>
                  <a:pt x="6087770" y="116954"/>
                </a:lnTo>
                <a:lnTo>
                  <a:pt x="6062942" y="122364"/>
                </a:lnTo>
                <a:lnTo>
                  <a:pt x="6038951" y="130644"/>
                </a:lnTo>
                <a:lnTo>
                  <a:pt x="6016041" y="141732"/>
                </a:lnTo>
                <a:lnTo>
                  <a:pt x="6000420" y="129197"/>
                </a:lnTo>
                <a:lnTo>
                  <a:pt x="5982767" y="120319"/>
                </a:lnTo>
                <a:lnTo>
                  <a:pt x="5963666" y="115328"/>
                </a:lnTo>
                <a:lnTo>
                  <a:pt x="5943778" y="114427"/>
                </a:lnTo>
                <a:lnTo>
                  <a:pt x="5925756" y="116992"/>
                </a:lnTo>
                <a:lnTo>
                  <a:pt x="5908243" y="121767"/>
                </a:lnTo>
                <a:lnTo>
                  <a:pt x="5891441" y="128689"/>
                </a:lnTo>
                <a:lnTo>
                  <a:pt x="5875579" y="137668"/>
                </a:lnTo>
                <a:lnTo>
                  <a:pt x="5875579" y="121412"/>
                </a:lnTo>
                <a:lnTo>
                  <a:pt x="5798744" y="121412"/>
                </a:lnTo>
                <a:lnTo>
                  <a:pt x="5798744" y="411480"/>
                </a:lnTo>
                <a:lnTo>
                  <a:pt x="5876214" y="411480"/>
                </a:lnTo>
                <a:lnTo>
                  <a:pt x="5876214" y="193167"/>
                </a:lnTo>
                <a:lnTo>
                  <a:pt x="5893892" y="187388"/>
                </a:lnTo>
                <a:lnTo>
                  <a:pt x="5904954" y="184886"/>
                </a:lnTo>
                <a:lnTo>
                  <a:pt x="5916193" y="183388"/>
                </a:lnTo>
                <a:lnTo>
                  <a:pt x="5927522" y="182880"/>
                </a:lnTo>
                <a:lnTo>
                  <a:pt x="5937555" y="183083"/>
                </a:lnTo>
                <a:lnTo>
                  <a:pt x="5964440" y="215328"/>
                </a:lnTo>
                <a:lnTo>
                  <a:pt x="5968149" y="245833"/>
                </a:lnTo>
                <a:lnTo>
                  <a:pt x="5967895" y="261239"/>
                </a:lnTo>
                <a:lnTo>
                  <a:pt x="5967895" y="410718"/>
                </a:lnTo>
                <a:lnTo>
                  <a:pt x="6045378" y="410718"/>
                </a:lnTo>
                <a:lnTo>
                  <a:pt x="6045378" y="261239"/>
                </a:lnTo>
                <a:lnTo>
                  <a:pt x="6044819" y="233464"/>
                </a:lnTo>
                <a:lnTo>
                  <a:pt x="6043219" y="195199"/>
                </a:lnTo>
                <a:lnTo>
                  <a:pt x="6051855" y="192278"/>
                </a:lnTo>
                <a:lnTo>
                  <a:pt x="6062916" y="189001"/>
                </a:lnTo>
                <a:lnTo>
                  <a:pt x="6074156" y="186550"/>
                </a:lnTo>
                <a:lnTo>
                  <a:pt x="6085510" y="184950"/>
                </a:lnTo>
                <a:lnTo>
                  <a:pt x="6096940" y="184150"/>
                </a:lnTo>
                <a:lnTo>
                  <a:pt x="6106757" y="184556"/>
                </a:lnTo>
                <a:lnTo>
                  <a:pt x="6133287" y="215150"/>
                </a:lnTo>
                <a:lnTo>
                  <a:pt x="6137376" y="242684"/>
                </a:lnTo>
                <a:lnTo>
                  <a:pt x="6137326" y="411480"/>
                </a:lnTo>
                <a:lnTo>
                  <a:pt x="6214796" y="411480"/>
                </a:lnTo>
                <a:lnTo>
                  <a:pt x="6214796" y="254254"/>
                </a:lnTo>
                <a:close/>
              </a:path>
              <a:path w="6811009" h="1428114">
                <a:moveTo>
                  <a:pt x="6522644" y="358902"/>
                </a:moveTo>
                <a:lnTo>
                  <a:pt x="6517056" y="358394"/>
                </a:lnTo>
                <a:lnTo>
                  <a:pt x="6511849" y="355600"/>
                </a:lnTo>
                <a:lnTo>
                  <a:pt x="6511442" y="355092"/>
                </a:lnTo>
                <a:lnTo>
                  <a:pt x="6508293" y="351155"/>
                </a:lnTo>
                <a:lnTo>
                  <a:pt x="6505499" y="345313"/>
                </a:lnTo>
                <a:lnTo>
                  <a:pt x="6503975" y="338963"/>
                </a:lnTo>
                <a:lnTo>
                  <a:pt x="6503721" y="332486"/>
                </a:lnTo>
                <a:lnTo>
                  <a:pt x="6503721" y="283972"/>
                </a:lnTo>
                <a:lnTo>
                  <a:pt x="6503619" y="191376"/>
                </a:lnTo>
                <a:lnTo>
                  <a:pt x="6491198" y="153035"/>
                </a:lnTo>
                <a:lnTo>
                  <a:pt x="6461074" y="125018"/>
                </a:lnTo>
                <a:lnTo>
                  <a:pt x="6420536" y="113309"/>
                </a:lnTo>
                <a:lnTo>
                  <a:pt x="6399200" y="113284"/>
                </a:lnTo>
                <a:lnTo>
                  <a:pt x="6369469" y="114503"/>
                </a:lnTo>
                <a:lnTo>
                  <a:pt x="6339954" y="117716"/>
                </a:lnTo>
                <a:lnTo>
                  <a:pt x="6310719" y="122910"/>
                </a:lnTo>
                <a:lnTo>
                  <a:pt x="6281852" y="130048"/>
                </a:lnTo>
                <a:lnTo>
                  <a:pt x="6284011" y="183896"/>
                </a:lnTo>
                <a:lnTo>
                  <a:pt x="6392469" y="179324"/>
                </a:lnTo>
                <a:lnTo>
                  <a:pt x="6399301" y="179324"/>
                </a:lnTo>
                <a:lnTo>
                  <a:pt x="6426606" y="203898"/>
                </a:lnTo>
                <a:lnTo>
                  <a:pt x="6426505" y="229235"/>
                </a:lnTo>
                <a:lnTo>
                  <a:pt x="6426124" y="229273"/>
                </a:lnTo>
                <a:lnTo>
                  <a:pt x="6426124" y="283972"/>
                </a:lnTo>
                <a:lnTo>
                  <a:pt x="6426124" y="345948"/>
                </a:lnTo>
                <a:lnTo>
                  <a:pt x="6405753" y="351040"/>
                </a:lnTo>
                <a:lnTo>
                  <a:pt x="6393828" y="353174"/>
                </a:lnTo>
                <a:lnTo>
                  <a:pt x="6381763" y="354520"/>
                </a:lnTo>
                <a:lnTo>
                  <a:pt x="6369609" y="355092"/>
                </a:lnTo>
                <a:lnTo>
                  <a:pt x="6357315" y="353098"/>
                </a:lnTo>
                <a:lnTo>
                  <a:pt x="6348501" y="347129"/>
                </a:lnTo>
                <a:lnTo>
                  <a:pt x="6343193" y="337197"/>
                </a:lnTo>
                <a:lnTo>
                  <a:pt x="6341415" y="323342"/>
                </a:lnTo>
                <a:lnTo>
                  <a:pt x="6341161" y="320294"/>
                </a:lnTo>
                <a:lnTo>
                  <a:pt x="6341288" y="318770"/>
                </a:lnTo>
                <a:lnTo>
                  <a:pt x="6373673" y="288417"/>
                </a:lnTo>
                <a:lnTo>
                  <a:pt x="6426124" y="283972"/>
                </a:lnTo>
                <a:lnTo>
                  <a:pt x="6426124" y="229273"/>
                </a:lnTo>
                <a:lnTo>
                  <a:pt x="6344653" y="235407"/>
                </a:lnTo>
                <a:lnTo>
                  <a:pt x="6306324" y="246849"/>
                </a:lnTo>
                <a:lnTo>
                  <a:pt x="6268555" y="286727"/>
                </a:lnTo>
                <a:lnTo>
                  <a:pt x="6264033" y="323342"/>
                </a:lnTo>
                <a:lnTo>
                  <a:pt x="6269456" y="364109"/>
                </a:lnTo>
                <a:lnTo>
                  <a:pt x="6286208" y="393801"/>
                </a:lnTo>
                <a:lnTo>
                  <a:pt x="6314173" y="411632"/>
                </a:lnTo>
                <a:lnTo>
                  <a:pt x="6353353" y="417576"/>
                </a:lnTo>
                <a:lnTo>
                  <a:pt x="6375247" y="416140"/>
                </a:lnTo>
                <a:lnTo>
                  <a:pt x="6396787" y="412229"/>
                </a:lnTo>
                <a:lnTo>
                  <a:pt x="6417742" y="405917"/>
                </a:lnTo>
                <a:lnTo>
                  <a:pt x="6437935" y="397256"/>
                </a:lnTo>
                <a:lnTo>
                  <a:pt x="6446253" y="402501"/>
                </a:lnTo>
                <a:lnTo>
                  <a:pt x="6485077" y="415366"/>
                </a:lnTo>
                <a:lnTo>
                  <a:pt x="6520358" y="417576"/>
                </a:lnTo>
                <a:lnTo>
                  <a:pt x="6521145" y="397256"/>
                </a:lnTo>
                <a:lnTo>
                  <a:pt x="6522644" y="358902"/>
                </a:lnTo>
                <a:close/>
              </a:path>
              <a:path w="6811009" h="1428114">
                <a:moveTo>
                  <a:pt x="6530264" y="615696"/>
                </a:moveTo>
                <a:lnTo>
                  <a:pt x="6451524" y="615696"/>
                </a:lnTo>
                <a:lnTo>
                  <a:pt x="6402756" y="839597"/>
                </a:lnTo>
                <a:lnTo>
                  <a:pt x="6386500" y="839597"/>
                </a:lnTo>
                <a:lnTo>
                  <a:pt x="6340145" y="615696"/>
                </a:lnTo>
                <a:lnTo>
                  <a:pt x="6258992" y="615696"/>
                </a:lnTo>
                <a:lnTo>
                  <a:pt x="6329350" y="905256"/>
                </a:lnTo>
                <a:lnTo>
                  <a:pt x="6460033" y="905256"/>
                </a:lnTo>
                <a:lnTo>
                  <a:pt x="6530264" y="615696"/>
                </a:lnTo>
                <a:close/>
              </a:path>
              <a:path w="6811009" h="1428114">
                <a:moveTo>
                  <a:pt x="6810680" y="853313"/>
                </a:moveTo>
                <a:lnTo>
                  <a:pt x="6791757" y="778002"/>
                </a:lnTo>
                <a:lnTo>
                  <a:pt x="6791680" y="698766"/>
                </a:lnTo>
                <a:lnTo>
                  <a:pt x="6791541" y="685723"/>
                </a:lnTo>
                <a:lnTo>
                  <a:pt x="6779082" y="647738"/>
                </a:lnTo>
                <a:lnTo>
                  <a:pt x="6734924" y="613841"/>
                </a:lnTo>
                <a:lnTo>
                  <a:pt x="6686982" y="608076"/>
                </a:lnTo>
                <a:lnTo>
                  <a:pt x="6657327" y="609346"/>
                </a:lnTo>
                <a:lnTo>
                  <a:pt x="6627863" y="612559"/>
                </a:lnTo>
                <a:lnTo>
                  <a:pt x="6598679" y="617728"/>
                </a:lnTo>
                <a:lnTo>
                  <a:pt x="6569888" y="624840"/>
                </a:lnTo>
                <a:lnTo>
                  <a:pt x="6572047" y="678688"/>
                </a:lnTo>
                <a:lnTo>
                  <a:pt x="6680505" y="674243"/>
                </a:lnTo>
                <a:lnTo>
                  <a:pt x="6687312" y="674243"/>
                </a:lnTo>
                <a:lnTo>
                  <a:pt x="6714553" y="698766"/>
                </a:lnTo>
                <a:lnTo>
                  <a:pt x="6714541" y="724154"/>
                </a:lnTo>
                <a:lnTo>
                  <a:pt x="6714287" y="724179"/>
                </a:lnTo>
                <a:lnTo>
                  <a:pt x="6714287" y="778002"/>
                </a:lnTo>
                <a:lnTo>
                  <a:pt x="6714287" y="840105"/>
                </a:lnTo>
                <a:lnTo>
                  <a:pt x="6705524" y="842518"/>
                </a:lnTo>
                <a:lnTo>
                  <a:pt x="6693802" y="845375"/>
                </a:lnTo>
                <a:lnTo>
                  <a:pt x="6681940" y="847471"/>
                </a:lnTo>
                <a:lnTo>
                  <a:pt x="6669964" y="848804"/>
                </a:lnTo>
                <a:lnTo>
                  <a:pt x="6657899" y="849376"/>
                </a:lnTo>
                <a:lnTo>
                  <a:pt x="6645478" y="847407"/>
                </a:lnTo>
                <a:lnTo>
                  <a:pt x="6636639" y="841438"/>
                </a:lnTo>
                <a:lnTo>
                  <a:pt x="6631330" y="831481"/>
                </a:lnTo>
                <a:lnTo>
                  <a:pt x="6629578" y="817499"/>
                </a:lnTo>
                <a:lnTo>
                  <a:pt x="6629451" y="812927"/>
                </a:lnTo>
                <a:lnTo>
                  <a:pt x="6632346" y="800836"/>
                </a:lnTo>
                <a:lnTo>
                  <a:pt x="6639382" y="791108"/>
                </a:lnTo>
                <a:lnTo>
                  <a:pt x="6649517" y="784733"/>
                </a:lnTo>
                <a:lnTo>
                  <a:pt x="6661709" y="782701"/>
                </a:lnTo>
                <a:lnTo>
                  <a:pt x="6714287" y="778002"/>
                </a:lnTo>
                <a:lnTo>
                  <a:pt x="6714287" y="724179"/>
                </a:lnTo>
                <a:lnTo>
                  <a:pt x="6632689" y="730415"/>
                </a:lnTo>
                <a:lnTo>
                  <a:pt x="6594361" y="741997"/>
                </a:lnTo>
                <a:lnTo>
                  <a:pt x="6556591" y="781786"/>
                </a:lnTo>
                <a:lnTo>
                  <a:pt x="6551981" y="817626"/>
                </a:lnTo>
                <a:lnTo>
                  <a:pt x="6557556" y="859358"/>
                </a:lnTo>
                <a:lnTo>
                  <a:pt x="6574295" y="889114"/>
                </a:lnTo>
                <a:lnTo>
                  <a:pt x="6602235" y="906945"/>
                </a:lnTo>
                <a:lnTo>
                  <a:pt x="6641389" y="912876"/>
                </a:lnTo>
                <a:lnTo>
                  <a:pt x="6663283" y="911453"/>
                </a:lnTo>
                <a:lnTo>
                  <a:pt x="6684810" y="907592"/>
                </a:lnTo>
                <a:lnTo>
                  <a:pt x="6705778" y="901331"/>
                </a:lnTo>
                <a:lnTo>
                  <a:pt x="6725971" y="892683"/>
                </a:lnTo>
                <a:lnTo>
                  <a:pt x="6734289" y="897928"/>
                </a:lnTo>
                <a:lnTo>
                  <a:pt x="6773113" y="910831"/>
                </a:lnTo>
                <a:lnTo>
                  <a:pt x="6808394" y="912876"/>
                </a:lnTo>
                <a:lnTo>
                  <a:pt x="6809168" y="892683"/>
                </a:lnTo>
                <a:lnTo>
                  <a:pt x="6810680" y="853313"/>
                </a:lnTo>
                <a:close/>
              </a:path>
            </a:pathLst>
          </a:custGeom>
          <a:solidFill>
            <a:srgbClr val="FFFFFF"/>
          </a:solidFill>
        </p:spPr>
        <p:txBody>
          <a:bodyPr wrap="square" lIns="0" tIns="0" rIns="0" bIns="0" rtlCol="0"/>
          <a:lstStyle/>
          <a:p>
            <a:endParaRPr/>
          </a:p>
        </p:txBody>
      </p:sp>
      <p:pic>
        <p:nvPicPr>
          <p:cNvPr id="18" name="bg object 18"/>
          <p:cNvPicPr/>
          <p:nvPr/>
        </p:nvPicPr>
        <p:blipFill>
          <a:blip r:embed="rId3" cstate="print"/>
          <a:stretch>
            <a:fillRect/>
          </a:stretch>
        </p:blipFill>
        <p:spPr>
          <a:xfrm>
            <a:off x="2588238" y="6283450"/>
            <a:ext cx="2034053" cy="434877"/>
          </a:xfrm>
          <a:prstGeom prst="rect">
            <a:avLst/>
          </a:prstGeom>
        </p:spPr>
      </p:pic>
      <p:pic>
        <p:nvPicPr>
          <p:cNvPr id="19" name="bg object 19"/>
          <p:cNvPicPr/>
          <p:nvPr/>
        </p:nvPicPr>
        <p:blipFill>
          <a:blip r:embed="rId4" cstate="print"/>
          <a:stretch>
            <a:fillRect/>
          </a:stretch>
        </p:blipFill>
        <p:spPr>
          <a:xfrm>
            <a:off x="7536321" y="6100852"/>
            <a:ext cx="1991611" cy="612239"/>
          </a:xfrm>
          <a:prstGeom prst="rect">
            <a:avLst/>
          </a:prstGeom>
        </p:spPr>
      </p:pic>
      <p:pic>
        <p:nvPicPr>
          <p:cNvPr id="20" name="bg object 20"/>
          <p:cNvPicPr/>
          <p:nvPr/>
        </p:nvPicPr>
        <p:blipFill>
          <a:blip r:embed="rId5" cstate="print"/>
          <a:stretch>
            <a:fillRect/>
          </a:stretch>
        </p:blipFill>
        <p:spPr>
          <a:xfrm>
            <a:off x="5034053" y="6193795"/>
            <a:ext cx="1151729" cy="514501"/>
          </a:xfrm>
          <a:prstGeom prst="rect">
            <a:avLst/>
          </a:prstGeom>
        </p:spPr>
      </p:pic>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B0C9430-D84F-433C-AAD4-EF34146B96AC}" type="datetime1">
              <a:rPr lang="en-US" smtClean="0"/>
              <a:t>4/8/2026</a:t>
            </a:fld>
            <a:endParaRPr lang="en-US"/>
          </a:p>
        </p:txBody>
      </p:sp>
      <p:sp>
        <p:nvSpPr>
          <p:cNvPr id="4" name="Holder 4"/>
          <p:cNvSpPr>
            <a:spLocks noGrp="1"/>
          </p:cNvSpPr>
          <p:nvPr>
            <p:ph type="sldNum" sz="quarter" idx="7"/>
          </p:nvPr>
        </p:nvSpPr>
        <p:spPr/>
        <p:txBody>
          <a:bodyPr lIns="0" tIns="0" rIns="0" bIns="0"/>
          <a:lstStyle>
            <a:lvl1pPr>
              <a:defRPr sz="1400" b="1" i="0">
                <a:solidFill>
                  <a:srgbClr val="00449E"/>
                </a:solidFill>
                <a:latin typeface="Trebuchet MS"/>
                <a:cs typeface="Trebuchet MS"/>
              </a:defRPr>
            </a:lvl1pPr>
          </a:lstStyle>
          <a:p>
            <a:pPr marL="38100">
              <a:lnSpc>
                <a:spcPct val="100000"/>
              </a:lnSpc>
              <a:spcBef>
                <a:spcPts val="290"/>
              </a:spcBef>
            </a:pPr>
            <a:fld id="{81D60167-4931-47E6-BA6A-407CBD079E47}" type="slidenum">
              <a:rPr spc="-25" dirty="0">
                <a:solidFill>
                  <a:srgbClr val="FFFFFF"/>
                </a:solidFill>
              </a:rPr>
              <a:t>‹N›</a:t>
            </a:fld>
            <a:endParaRPr spc="-25" dirty="0">
              <a:solidFill>
                <a:srgbClr val="FFFFFF"/>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594766" y="158876"/>
            <a:ext cx="10197465" cy="513715"/>
          </a:xfrm>
          <a:prstGeom prst="rect">
            <a:avLst/>
          </a:prstGeom>
        </p:spPr>
        <p:txBody>
          <a:bodyPr wrap="square" lIns="0" tIns="0" rIns="0" bIns="0">
            <a:spAutoFit/>
          </a:bodyPr>
          <a:lstStyle>
            <a:lvl1pPr>
              <a:defRPr sz="3200" b="1" i="0">
                <a:solidFill>
                  <a:srgbClr val="00449E"/>
                </a:solidFill>
                <a:latin typeface="Trebuchet MS"/>
                <a:cs typeface="Trebuchet MS"/>
              </a:defRPr>
            </a:lvl1pPr>
          </a:lstStyle>
          <a:p>
            <a:endParaRPr/>
          </a:p>
        </p:txBody>
      </p:sp>
      <p:sp>
        <p:nvSpPr>
          <p:cNvPr id="3" name="Holder 3"/>
          <p:cNvSpPr>
            <a:spLocks noGrp="1"/>
          </p:cNvSpPr>
          <p:nvPr>
            <p:ph type="body" idx="1"/>
          </p:nvPr>
        </p:nvSpPr>
        <p:spPr>
          <a:xfrm>
            <a:off x="431037" y="1234186"/>
            <a:ext cx="6622415" cy="1452880"/>
          </a:xfrm>
          <a:prstGeom prst="rect">
            <a:avLst/>
          </a:prstGeom>
        </p:spPr>
        <p:txBody>
          <a:bodyPr wrap="square" lIns="0" tIns="0" rIns="0" bIns="0">
            <a:spAutoFit/>
          </a:bodyPr>
          <a:lstStyle>
            <a:lvl1pPr>
              <a:defRPr sz="1800" b="0" i="0">
                <a:solidFill>
                  <a:schemeClr val="tx1"/>
                </a:solidFill>
                <a:latin typeface="Lucida Sans Unicode"/>
                <a:cs typeface="Lucida Sans Unicode"/>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344E1C9A-4E9C-451D-898F-5584FEA1D52E}" type="datetime1">
              <a:rPr lang="en-US" smtClean="0"/>
              <a:t>4/8/2026</a:t>
            </a:fld>
            <a:endParaRPr lang="en-US"/>
          </a:p>
        </p:txBody>
      </p:sp>
      <p:sp>
        <p:nvSpPr>
          <p:cNvPr id="6" name="Holder 6"/>
          <p:cNvSpPr>
            <a:spLocks noGrp="1"/>
          </p:cNvSpPr>
          <p:nvPr>
            <p:ph type="sldNum" sz="quarter" idx="7"/>
          </p:nvPr>
        </p:nvSpPr>
        <p:spPr>
          <a:xfrm>
            <a:off x="11241023" y="6236673"/>
            <a:ext cx="305689" cy="305673"/>
          </a:xfrm>
          <a:prstGeom prst="rect">
            <a:avLst/>
          </a:prstGeom>
        </p:spPr>
        <p:txBody>
          <a:bodyPr wrap="square" lIns="0" tIns="0" rIns="0" bIns="0">
            <a:spAutoFit/>
          </a:bodyPr>
          <a:lstStyle>
            <a:lvl1pPr>
              <a:defRPr sz="1400" b="1" i="0">
                <a:solidFill>
                  <a:srgbClr val="00449E"/>
                </a:solidFill>
                <a:latin typeface="Trebuchet MS"/>
                <a:cs typeface="Trebuchet MS"/>
              </a:defRPr>
            </a:lvl1pPr>
          </a:lstStyle>
          <a:p>
            <a:pPr marL="38100">
              <a:lnSpc>
                <a:spcPct val="100000"/>
              </a:lnSpc>
              <a:spcBef>
                <a:spcPts val="290"/>
              </a:spcBef>
            </a:pPr>
            <a:fld id="{81D60167-4931-47E6-BA6A-407CBD079E47}" type="slidenum">
              <a:rPr spc="-25" dirty="0">
                <a:solidFill>
                  <a:srgbClr val="FFFFFF"/>
                </a:solidFill>
              </a:rPr>
              <a:t>‹N›</a:t>
            </a:fld>
            <a:endParaRPr spc="-25" dirty="0">
              <a:solidFill>
                <a:srgbClr val="FFFFFF"/>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hyperlink" Target="http://www.provincecomuni.eu/" TargetMode="External"/><Relationship Id="rId7" Type="http://schemas.openxmlformats.org/officeDocument/2006/relationships/image" Target="../media/image12.png"/><Relationship Id="rId2" Type="http://schemas.openxmlformats.org/officeDocument/2006/relationships/hyperlink" Target="http://www.pi-co.eu/" TargetMode="Externa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5.png"/><Relationship Id="rId4" Type="http://schemas.openxmlformats.org/officeDocument/2006/relationships/hyperlink" Target="http://www.provinceditalia.it/"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 name="object 46"/>
          <p:cNvSpPr txBox="1">
            <a:spLocks noGrp="1"/>
          </p:cNvSpPr>
          <p:nvPr>
            <p:ph type="sldNum" sz="quarter" idx="7"/>
          </p:nvPr>
        </p:nvSpPr>
        <p:spPr>
          <a:prstGeom prst="rect">
            <a:avLst/>
          </a:prstGeom>
        </p:spPr>
        <p:txBody>
          <a:bodyPr vert="horz" wrap="square" lIns="0" tIns="36830" rIns="0" bIns="0" rtlCol="0">
            <a:spAutoFit/>
          </a:bodyPr>
          <a:lstStyle/>
          <a:p>
            <a:pPr marL="38100">
              <a:lnSpc>
                <a:spcPct val="100000"/>
              </a:lnSpc>
              <a:spcBef>
                <a:spcPts val="290"/>
              </a:spcBef>
            </a:pPr>
            <a:fld id="{81D60167-4931-47E6-BA6A-407CBD079E47}" type="slidenum">
              <a:rPr spc="-25" dirty="0">
                <a:solidFill>
                  <a:srgbClr val="FFFFFF"/>
                </a:solidFill>
              </a:rPr>
              <a:t>1</a:t>
            </a:fld>
            <a:endParaRPr spc="-25" dirty="0">
              <a:solidFill>
                <a:srgbClr val="FFFFFF"/>
              </a:solidFill>
            </a:endParaRPr>
          </a:p>
        </p:txBody>
      </p:sp>
      <p:sp>
        <p:nvSpPr>
          <p:cNvPr id="55" name="Rettangolo 54">
            <a:extLst>
              <a:ext uri="{FF2B5EF4-FFF2-40B4-BE49-F238E27FC236}">
                <a16:creationId xmlns:a16="http://schemas.microsoft.com/office/drawing/2014/main" id="{AF467C01-0B40-524D-0BE4-D6B972154329}"/>
              </a:ext>
            </a:extLst>
          </p:cNvPr>
          <p:cNvSpPr/>
          <p:nvPr/>
        </p:nvSpPr>
        <p:spPr>
          <a:xfrm>
            <a:off x="0" y="5843697"/>
            <a:ext cx="12192000" cy="1014303"/>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59" name="Rettangolo 58">
            <a:extLst>
              <a:ext uri="{FF2B5EF4-FFF2-40B4-BE49-F238E27FC236}">
                <a16:creationId xmlns:a16="http://schemas.microsoft.com/office/drawing/2014/main" id="{9C2D3C98-1A6D-66EA-3AF1-99379772DA73}"/>
              </a:ext>
            </a:extLst>
          </p:cNvPr>
          <p:cNvSpPr/>
          <p:nvPr/>
        </p:nvSpPr>
        <p:spPr>
          <a:xfrm>
            <a:off x="304800" y="228600"/>
            <a:ext cx="11582400" cy="5339502"/>
          </a:xfrm>
          <a:prstGeom prst="rect">
            <a:avLst/>
          </a:prstGeom>
          <a:solidFill>
            <a:schemeClr val="tx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sz="2800" b="1" dirty="0">
              <a:solidFill>
                <a:schemeClr val="bg1"/>
              </a:solidFill>
              <a:latin typeface="Aharoni" panose="020F0502020204030204" pitchFamily="2" charset="-79"/>
              <a:cs typeface="Aharoni" panose="020F0502020204030204" pitchFamily="2" charset="-79"/>
            </a:endParaRPr>
          </a:p>
          <a:p>
            <a:pPr algn="ctr"/>
            <a:r>
              <a:rPr lang="it-IT" sz="2800" b="1" dirty="0">
                <a:solidFill>
                  <a:schemeClr val="bg1"/>
                </a:solidFill>
                <a:latin typeface="Aharoni" panose="020F0502020204030204" pitchFamily="2" charset="-79"/>
                <a:cs typeface="Aharoni" panose="020F0502020204030204" pitchFamily="2" charset="-79"/>
              </a:rPr>
              <a:t> </a:t>
            </a:r>
          </a:p>
          <a:p>
            <a:pPr algn="ctr">
              <a:lnSpc>
                <a:spcPct val="107000"/>
              </a:lnSpc>
              <a:spcAft>
                <a:spcPts val="800"/>
              </a:spcAft>
              <a:buNone/>
            </a:pPr>
            <a:endParaRPr lang="it-IT" sz="2800" b="1" dirty="0">
              <a:solidFill>
                <a:schemeClr val="bg1"/>
              </a:solidFill>
              <a:latin typeface="Aharoni" panose="020F0502020204030204" pitchFamily="2" charset="-79"/>
              <a:cs typeface="Aharoni" panose="020F0502020204030204" pitchFamily="2" charset="-79"/>
            </a:endParaRPr>
          </a:p>
        </p:txBody>
      </p:sp>
      <p:pic>
        <p:nvPicPr>
          <p:cNvPr id="63" name="Immagine 62" descr="Immagine che contiene schizzo, Elementi grafici, clipart, simbolo&#10;&#10;Descrizione generata automaticamente">
            <a:extLst>
              <a:ext uri="{FF2B5EF4-FFF2-40B4-BE49-F238E27FC236}">
                <a16:creationId xmlns:a16="http://schemas.microsoft.com/office/drawing/2014/main" id="{989AB6C2-31FD-608D-9DEB-FB422A068DD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00" y="198269"/>
            <a:ext cx="2038751" cy="1141540"/>
          </a:xfrm>
          <a:prstGeom prst="rect">
            <a:avLst/>
          </a:prstGeom>
        </p:spPr>
      </p:pic>
      <p:pic>
        <p:nvPicPr>
          <p:cNvPr id="66" name="Immagine 65" descr="Immagine che contiene testo, Carattere, corona, logo&#10;&#10;Descrizione generata automaticamente">
            <a:extLst>
              <a:ext uri="{FF2B5EF4-FFF2-40B4-BE49-F238E27FC236}">
                <a16:creationId xmlns:a16="http://schemas.microsoft.com/office/drawing/2014/main" id="{01751DE6-E180-E58B-3C0B-EDD6B0D3AF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9249" y="558588"/>
            <a:ext cx="2191151" cy="678356"/>
          </a:xfrm>
          <a:prstGeom prst="rect">
            <a:avLst/>
          </a:prstGeom>
        </p:spPr>
      </p:pic>
      <p:pic>
        <p:nvPicPr>
          <p:cNvPr id="2" name="Immagine 1">
            <a:extLst>
              <a:ext uri="{FF2B5EF4-FFF2-40B4-BE49-F238E27FC236}">
                <a16:creationId xmlns:a16="http://schemas.microsoft.com/office/drawing/2014/main" id="{84A5CBFD-6B76-7EA1-7FE1-5D20650B44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729" y="5885317"/>
            <a:ext cx="12119987" cy="1030966"/>
          </a:xfrm>
          <a:prstGeom prst="rect">
            <a:avLst/>
          </a:prstGeom>
        </p:spPr>
      </p:pic>
      <p:pic>
        <p:nvPicPr>
          <p:cNvPr id="4" name="Immagine 3" descr="Immagine che contiene Carattere, Elementi grafici, schermata, grafica&#10;&#10;Il contenuto generato dall'IA potrebbe non essere corretto.">
            <a:extLst>
              <a:ext uri="{FF2B5EF4-FFF2-40B4-BE49-F238E27FC236}">
                <a16:creationId xmlns:a16="http://schemas.microsoft.com/office/drawing/2014/main" id="{474BD8F6-161C-5639-16E8-35B3F3CDF5C3}"/>
              </a:ext>
            </a:extLst>
          </p:cNvPr>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4844501" y="561417"/>
            <a:ext cx="2502998" cy="549486"/>
          </a:xfrm>
          <a:prstGeom prst="rect">
            <a:avLst/>
          </a:prstGeom>
        </p:spPr>
      </p:pic>
      <p:sp>
        <p:nvSpPr>
          <p:cNvPr id="8" name="CasellaDiTesto 7">
            <a:extLst>
              <a:ext uri="{FF2B5EF4-FFF2-40B4-BE49-F238E27FC236}">
                <a16:creationId xmlns:a16="http://schemas.microsoft.com/office/drawing/2014/main" id="{5B6CB842-6E5E-AFBB-0EBC-2A606C567BFE}"/>
              </a:ext>
            </a:extLst>
          </p:cNvPr>
          <p:cNvSpPr txBox="1"/>
          <p:nvPr/>
        </p:nvSpPr>
        <p:spPr>
          <a:xfrm>
            <a:off x="942881" y="1632926"/>
            <a:ext cx="10173502" cy="717569"/>
          </a:xfrm>
          <a:prstGeom prst="rect">
            <a:avLst/>
          </a:prstGeom>
          <a:noFill/>
        </p:spPr>
        <p:txBody>
          <a:bodyPr wrap="square">
            <a:spAutoFit/>
          </a:bodyPr>
          <a:lstStyle/>
          <a:p>
            <a:pPr algn="ctr">
              <a:lnSpc>
                <a:spcPct val="107000"/>
              </a:lnSpc>
              <a:spcAft>
                <a:spcPts val="800"/>
              </a:spcAft>
              <a:buNone/>
            </a:pPr>
            <a:r>
              <a:rPr lang="it-IT" sz="1600" b="1" dirty="0">
                <a:solidFill>
                  <a:schemeClr val="bg1"/>
                </a:solidFill>
                <a:latin typeface="Aharoni" panose="020F0502020204030204" pitchFamily="2" charset="-79"/>
                <a:cs typeface="Aharoni" panose="020F0502020204030204" pitchFamily="2" charset="-79"/>
              </a:rPr>
              <a:t>Progetto «PROVINCE &amp; COMUNI»</a:t>
            </a:r>
          </a:p>
          <a:p>
            <a:pPr algn="ctr">
              <a:lnSpc>
                <a:spcPct val="107000"/>
              </a:lnSpc>
              <a:spcAft>
                <a:spcPts val="800"/>
              </a:spcAft>
              <a:buNone/>
            </a:pPr>
            <a:r>
              <a:rPr lang="it-IT" sz="1600" b="1" i="1" dirty="0">
                <a:solidFill>
                  <a:schemeClr val="bg1"/>
                </a:solidFill>
                <a:latin typeface="Aharoni" panose="020F0502020204030204" pitchFamily="2" charset="-79"/>
                <a:cs typeface="Aharoni" panose="020F0502020204030204" pitchFamily="2" charset="-79"/>
              </a:rPr>
              <a:t>Il rafforzamento delle politiche del personale delle Province a supporto dei Comuni</a:t>
            </a:r>
            <a:endParaRPr lang="it-IT" sz="1800" b="1" dirty="0">
              <a:solidFill>
                <a:schemeClr val="bg1"/>
              </a:solidFill>
              <a:latin typeface="Aharoni" panose="020F0502020204030204" pitchFamily="2" charset="-79"/>
              <a:cs typeface="Aharoni" panose="020F0502020204030204" pitchFamily="2" charset="-79"/>
            </a:endParaRPr>
          </a:p>
        </p:txBody>
      </p:sp>
      <p:sp>
        <p:nvSpPr>
          <p:cNvPr id="9" name="CasellaDiTesto 8">
            <a:extLst>
              <a:ext uri="{FF2B5EF4-FFF2-40B4-BE49-F238E27FC236}">
                <a16:creationId xmlns:a16="http://schemas.microsoft.com/office/drawing/2014/main" id="{2EDA5358-602B-1421-556B-3F7F5E734CE8}"/>
              </a:ext>
            </a:extLst>
          </p:cNvPr>
          <p:cNvSpPr txBox="1"/>
          <p:nvPr/>
        </p:nvSpPr>
        <p:spPr>
          <a:xfrm>
            <a:off x="942881" y="2872518"/>
            <a:ext cx="10173502" cy="1289264"/>
          </a:xfrm>
          <a:prstGeom prst="rect">
            <a:avLst/>
          </a:prstGeom>
          <a:noFill/>
        </p:spPr>
        <p:txBody>
          <a:bodyPr wrap="square">
            <a:spAutoFit/>
          </a:bodyPr>
          <a:lstStyle/>
          <a:p>
            <a:pPr algn="ctr">
              <a:lnSpc>
                <a:spcPct val="107000"/>
              </a:lnSpc>
              <a:spcAft>
                <a:spcPts val="800"/>
              </a:spcAft>
              <a:buNone/>
            </a:pPr>
            <a:r>
              <a:rPr lang="it-IT" sz="2800" b="1" dirty="0">
                <a:solidFill>
                  <a:schemeClr val="bg1"/>
                </a:solidFill>
                <a:latin typeface="Aharoni" panose="020F0502020204030204" pitchFamily="2" charset="-79"/>
                <a:cs typeface="Aharoni" panose="020F0502020204030204" pitchFamily="2" charset="-79"/>
              </a:rPr>
              <a:t>La gestione delle risorse umane all’interno delle province e dei comuni</a:t>
            </a:r>
            <a:br>
              <a:rPr lang="it-IT" sz="1800" b="1" dirty="0">
                <a:solidFill>
                  <a:schemeClr val="bg1"/>
                </a:solidFill>
                <a:latin typeface="Aharoni" panose="020F0502020204030204" pitchFamily="2" charset="-79"/>
                <a:cs typeface="Aharoni" panose="020F0502020204030204" pitchFamily="2" charset="-79"/>
              </a:rPr>
            </a:br>
            <a:r>
              <a:rPr lang="it-IT" sz="1800" b="1" dirty="0">
                <a:solidFill>
                  <a:schemeClr val="bg1"/>
                </a:solidFill>
                <a:latin typeface="Aharoni" panose="020F0502020204030204" pitchFamily="2" charset="-79"/>
                <a:cs typeface="Aharoni" panose="020F0502020204030204" pitchFamily="2" charset="-79"/>
              </a:rPr>
              <a:t>Raffaele Guizzardi</a:t>
            </a:r>
          </a:p>
        </p:txBody>
      </p:sp>
      <p:sp>
        <p:nvSpPr>
          <p:cNvPr id="10" name="CasellaDiTesto 9">
            <a:extLst>
              <a:ext uri="{FF2B5EF4-FFF2-40B4-BE49-F238E27FC236}">
                <a16:creationId xmlns:a16="http://schemas.microsoft.com/office/drawing/2014/main" id="{D5ECE43A-3FB7-0821-526C-53DCB5B0F178}"/>
              </a:ext>
            </a:extLst>
          </p:cNvPr>
          <p:cNvSpPr txBox="1"/>
          <p:nvPr/>
        </p:nvSpPr>
        <p:spPr>
          <a:xfrm>
            <a:off x="808703" y="4384275"/>
            <a:ext cx="10173502" cy="680251"/>
          </a:xfrm>
          <a:prstGeom prst="rect">
            <a:avLst/>
          </a:prstGeom>
          <a:noFill/>
        </p:spPr>
        <p:txBody>
          <a:bodyPr wrap="square">
            <a:spAutoFit/>
          </a:bodyPr>
          <a:lstStyle/>
          <a:p>
            <a:pPr algn="r">
              <a:lnSpc>
                <a:spcPct val="107000"/>
              </a:lnSpc>
              <a:spcAft>
                <a:spcPts val="800"/>
              </a:spcAft>
              <a:buNone/>
            </a:pPr>
            <a:r>
              <a:rPr lang="it-IT" sz="1800" b="1" dirty="0">
                <a:solidFill>
                  <a:schemeClr val="bg1"/>
                </a:solidFill>
                <a:latin typeface="Aharoni" panose="020F0502020204030204" pitchFamily="2" charset="-79"/>
                <a:cs typeface="Aharoni" panose="020F0502020204030204" pitchFamily="2" charset="-79"/>
              </a:rPr>
              <a:t>Data  7/04/2026</a:t>
            </a:r>
            <a:br>
              <a:rPr lang="it-IT" sz="1800" b="1" dirty="0">
                <a:solidFill>
                  <a:schemeClr val="bg1"/>
                </a:solidFill>
                <a:latin typeface="Aharoni" panose="020F0502020204030204" pitchFamily="2" charset="-79"/>
                <a:cs typeface="Aharoni" panose="020F0502020204030204" pitchFamily="2" charset="-79"/>
              </a:rPr>
            </a:br>
            <a:r>
              <a:rPr lang="it-IT" sz="1800" b="1" dirty="0">
                <a:solidFill>
                  <a:schemeClr val="bg1"/>
                </a:solidFill>
                <a:latin typeface="Aharoni" panose="020F0502020204030204" pitchFamily="2" charset="-79"/>
                <a:cs typeface="Aharoni" panose="020F0502020204030204" pitchFamily="2" charset="-79"/>
              </a:rPr>
              <a:t>Ora 10,30</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809AB7-3D56-62A3-0718-879E289FF46A}"/>
            </a:ext>
          </a:extLst>
        </p:cNvPr>
        <p:cNvGrpSpPr/>
        <p:nvPr/>
      </p:nvGrpSpPr>
      <p:grpSpPr>
        <a:xfrm>
          <a:off x="0" y="0"/>
          <a:ext cx="0" cy="0"/>
          <a:chOff x="0" y="0"/>
          <a:chExt cx="0" cy="0"/>
        </a:xfrm>
      </p:grpSpPr>
      <p:sp>
        <p:nvSpPr>
          <p:cNvPr id="11" name="object 11">
            <a:extLst>
              <a:ext uri="{FF2B5EF4-FFF2-40B4-BE49-F238E27FC236}">
                <a16:creationId xmlns:a16="http://schemas.microsoft.com/office/drawing/2014/main" id="{A4608A58-D7A1-EF0B-5B35-756294A7E9A9}"/>
              </a:ext>
            </a:extLst>
          </p:cNvPr>
          <p:cNvSpPr txBox="1"/>
          <p:nvPr/>
        </p:nvSpPr>
        <p:spPr>
          <a:xfrm>
            <a:off x="516572" y="989196"/>
            <a:ext cx="11158855" cy="473848"/>
          </a:xfrm>
          <a:prstGeom prst="rect">
            <a:avLst/>
          </a:prstGeom>
          <a:solidFill>
            <a:srgbClr val="00449E">
              <a:alpha val="19999"/>
            </a:srgbClr>
          </a:solidFill>
        </p:spPr>
        <p:txBody>
          <a:bodyPr vert="horz" wrap="square" lIns="0" tIns="103505" rIns="0" bIns="0" rtlCol="0">
            <a:spAutoFit/>
          </a:bodyPr>
          <a:lstStyle/>
          <a:p>
            <a:pPr marL="1270" marR="0" lvl="0" indent="0" algn="ctr" defTabSz="914400" eaLnBrk="1" fontAlgn="auto" latinLnBrk="0" hangingPunct="1">
              <a:lnSpc>
                <a:spcPct val="100000"/>
              </a:lnSpc>
              <a:spcBef>
                <a:spcPts val="815"/>
              </a:spcBef>
              <a:spcAft>
                <a:spcPts val="0"/>
              </a:spcAft>
              <a:buClrTx/>
              <a:buSzTx/>
              <a:buFontTx/>
              <a:buNone/>
              <a:tabLst/>
              <a:defRPr/>
            </a:pPr>
            <a:r>
              <a:rPr kumimoji="0" lang="it-IT" sz="2400" b="1" i="0" u="none" strike="noStrike" kern="0" cap="none" spc="0" normalizeH="0" baseline="0" noProof="0" dirty="0">
                <a:ln>
                  <a:noFill/>
                </a:ln>
                <a:solidFill>
                  <a:srgbClr val="002060"/>
                </a:solidFill>
                <a:effectLst/>
                <a:uLnTx/>
                <a:uFillTx/>
                <a:latin typeface="Trebuchet MS"/>
                <a:cs typeface="Trebuchet MS"/>
              </a:rPr>
              <a:t>Le Province </a:t>
            </a:r>
          </a:p>
        </p:txBody>
      </p:sp>
      <p:sp>
        <p:nvSpPr>
          <p:cNvPr id="46" name="object 46">
            <a:extLst>
              <a:ext uri="{FF2B5EF4-FFF2-40B4-BE49-F238E27FC236}">
                <a16:creationId xmlns:a16="http://schemas.microsoft.com/office/drawing/2014/main" id="{D382173B-98E8-34AE-50E0-07E300C64690}"/>
              </a:ext>
            </a:extLst>
          </p:cNvPr>
          <p:cNvSpPr txBox="1">
            <a:spLocks noGrp="1"/>
          </p:cNvSpPr>
          <p:nvPr>
            <p:ph type="sldNum" sz="quarter" idx="7"/>
          </p:nvPr>
        </p:nvSpPr>
        <p:spPr>
          <a:prstGeom prst="rect">
            <a:avLst/>
          </a:prstGeom>
        </p:spPr>
        <p:txBody>
          <a:bodyPr vert="horz" wrap="square" lIns="0" tIns="36830" rIns="0" bIns="0" rtlCol="0">
            <a:spAutoFit/>
          </a:bodyPr>
          <a:lstStyle/>
          <a:p>
            <a:pPr marL="38100" marR="0" lvl="0" indent="0" defTabSz="914400" eaLnBrk="1" fontAlgn="auto" latinLnBrk="0" hangingPunct="1">
              <a:lnSpc>
                <a:spcPct val="100000"/>
              </a:lnSpc>
              <a:spcBef>
                <a:spcPts val="290"/>
              </a:spcBef>
              <a:spcAft>
                <a:spcPts val="0"/>
              </a:spcAft>
              <a:buClrTx/>
              <a:buSzTx/>
              <a:buFontTx/>
              <a:buNone/>
              <a:tabLst/>
              <a:defRPr/>
            </a:pPr>
            <a:fld id="{81D60167-4931-47E6-BA6A-407CBD079E47}" type="slidenum">
              <a:rPr kumimoji="0" sz="1400" b="1" i="0" u="none" strike="noStrike" kern="0" cap="none" spc="-25" normalizeH="0" baseline="0" noProof="0" dirty="0">
                <a:ln>
                  <a:noFill/>
                </a:ln>
                <a:solidFill>
                  <a:srgbClr val="FFFFFF"/>
                </a:solidFill>
                <a:effectLst/>
                <a:uLnTx/>
                <a:uFillTx/>
                <a:latin typeface="Trebuchet MS"/>
              </a:rPr>
              <a:pPr marL="38100" marR="0" lvl="0" indent="0" defTabSz="914400" eaLnBrk="1" fontAlgn="auto" latinLnBrk="0" hangingPunct="1">
                <a:lnSpc>
                  <a:spcPct val="100000"/>
                </a:lnSpc>
                <a:spcBef>
                  <a:spcPts val="290"/>
                </a:spcBef>
                <a:spcAft>
                  <a:spcPts val="0"/>
                </a:spcAft>
                <a:buClrTx/>
                <a:buSzTx/>
                <a:buFontTx/>
                <a:buNone/>
                <a:tabLst/>
                <a:defRPr/>
              </a:pPr>
              <a:t>10</a:t>
            </a:fld>
            <a:endParaRPr kumimoji="0" sz="1400" b="1" i="0" u="none" strike="noStrike" kern="0" cap="none" spc="-25" normalizeH="0" baseline="0" noProof="0" dirty="0">
              <a:ln>
                <a:noFill/>
              </a:ln>
              <a:solidFill>
                <a:srgbClr val="FFFFFF"/>
              </a:solidFill>
              <a:effectLst/>
              <a:uLnTx/>
              <a:uFillTx/>
              <a:latin typeface="Trebuchet MS"/>
            </a:endParaRPr>
          </a:p>
        </p:txBody>
      </p:sp>
      <p:sp>
        <p:nvSpPr>
          <p:cNvPr id="50" name="object 10">
            <a:extLst>
              <a:ext uri="{FF2B5EF4-FFF2-40B4-BE49-F238E27FC236}">
                <a16:creationId xmlns:a16="http://schemas.microsoft.com/office/drawing/2014/main" id="{A4FF2609-9F2B-55FB-998F-692BFA991F86}"/>
              </a:ext>
            </a:extLst>
          </p:cNvPr>
          <p:cNvSpPr/>
          <p:nvPr/>
        </p:nvSpPr>
        <p:spPr>
          <a:xfrm>
            <a:off x="0" y="5943599"/>
            <a:ext cx="12192000" cy="914400"/>
          </a:xfrm>
          <a:custGeom>
            <a:avLst/>
            <a:gdLst/>
            <a:ahLst/>
            <a:cxnLst/>
            <a:rect l="l" t="t" r="r" b="b"/>
            <a:pathLst>
              <a:path w="12192000" h="914400">
                <a:moveTo>
                  <a:pt x="12192000" y="0"/>
                </a:moveTo>
                <a:lnTo>
                  <a:pt x="0" y="0"/>
                </a:lnTo>
                <a:lnTo>
                  <a:pt x="0" y="914399"/>
                </a:lnTo>
                <a:lnTo>
                  <a:pt x="12192000" y="914399"/>
                </a:lnTo>
                <a:lnTo>
                  <a:pt x="12192000"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 name="Rettangolo 6">
            <a:extLst>
              <a:ext uri="{FF2B5EF4-FFF2-40B4-BE49-F238E27FC236}">
                <a16:creationId xmlns:a16="http://schemas.microsoft.com/office/drawing/2014/main" id="{F3E46E45-0857-A87C-98E5-7A9076479551}"/>
              </a:ext>
            </a:extLst>
          </p:cNvPr>
          <p:cNvSpPr/>
          <p:nvPr/>
        </p:nvSpPr>
        <p:spPr>
          <a:xfrm>
            <a:off x="762000" y="1827982"/>
            <a:ext cx="11158854" cy="378777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algn="l"/>
            <a:r>
              <a:rPr lang="it-IT" dirty="0">
                <a:solidFill>
                  <a:schemeClr val="tx1"/>
                </a:solidFill>
              </a:rPr>
              <a:t>In realtà era già intervenuto in precedenza il D.L. 95 del 6/7/2012 all’art. 16 c. 9 per effetto del quale:</a:t>
            </a:r>
          </a:p>
          <a:p>
            <a:pPr algn="l"/>
            <a:r>
              <a:rPr lang="it-IT" dirty="0">
                <a:solidFill>
                  <a:schemeClr val="tx1"/>
                </a:solidFill>
              </a:rPr>
              <a:t> </a:t>
            </a:r>
            <a:r>
              <a:rPr lang="it-IT" i="1" dirty="0">
                <a:solidFill>
                  <a:schemeClr val="tx1"/>
                </a:solidFill>
              </a:rPr>
              <a:t>Nelle more dell'attuazione delle disposizioni di riduzione e razionalizzazione delle Province è fatto comunque divieto alle stesse di procedere ad assunzioni di personale a tempo indeterminato.</a:t>
            </a:r>
          </a:p>
          <a:p>
            <a:pPr algn="l"/>
            <a:r>
              <a:rPr lang="it-IT" b="1" dirty="0">
                <a:solidFill>
                  <a:schemeClr val="tx1"/>
                </a:solidFill>
              </a:rPr>
              <a:t>Decreto legge 24/04/2017, n. 50 – art. 22 c. 5</a:t>
            </a:r>
          </a:p>
          <a:p>
            <a:pPr algn="l"/>
            <a:r>
              <a:rPr lang="it-IT" i="1" dirty="0">
                <a:solidFill>
                  <a:schemeClr val="tx1"/>
                </a:solidFill>
              </a:rPr>
              <a:t>Il divieto di cui all'articolo 1, comma 420, lettera c), della legge 23 dicembre 2014, n. 190, non si applica per la copertura delle posizioni dirigenziali che richiedono professionalità tecniche e tecnico-finanziarie e contabili e non fungibili delle province delle regioni a statuto ordinario in relazione allo svolgimento delle funzioni fondamentali</a:t>
            </a:r>
            <a:r>
              <a:rPr lang="it-IT" dirty="0">
                <a:solidFill>
                  <a:schemeClr val="tx1"/>
                </a:solidFill>
              </a:rPr>
              <a:t>.</a:t>
            </a:r>
          </a:p>
          <a:p>
            <a:pPr algn="l"/>
            <a:r>
              <a:rPr lang="it-IT" b="1" dirty="0">
                <a:solidFill>
                  <a:schemeClr val="tx1"/>
                </a:solidFill>
              </a:rPr>
              <a:t>Legge 27/12/2017, n. 205 art. 1 c. 846</a:t>
            </a:r>
          </a:p>
          <a:p>
            <a:pPr algn="l"/>
            <a:r>
              <a:rPr lang="it-IT" dirty="0">
                <a:solidFill>
                  <a:schemeClr val="tx1"/>
                </a:solidFill>
              </a:rPr>
              <a:t>Il comma 9 dell'articolo 16 del decreto-legge 6 luglio 2012, n. 95, nonché i divieti di assunzione del personale previsti dal comma 420 della legge 190/2014 vengono abrogati.</a:t>
            </a:r>
          </a:p>
        </p:txBody>
      </p:sp>
      <p:pic>
        <p:nvPicPr>
          <p:cNvPr id="2" name="Immagine 1">
            <a:extLst>
              <a:ext uri="{FF2B5EF4-FFF2-40B4-BE49-F238E27FC236}">
                <a16:creationId xmlns:a16="http://schemas.microsoft.com/office/drawing/2014/main" id="{FDFE8D51-4875-4102-1B66-DCA55C0637F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903425"/>
            <a:ext cx="12119987" cy="1030966"/>
          </a:xfrm>
          <a:prstGeom prst="rect">
            <a:avLst/>
          </a:prstGeom>
        </p:spPr>
      </p:pic>
      <p:sp>
        <p:nvSpPr>
          <p:cNvPr id="4" name="Titolo 3">
            <a:extLst>
              <a:ext uri="{FF2B5EF4-FFF2-40B4-BE49-F238E27FC236}">
                <a16:creationId xmlns:a16="http://schemas.microsoft.com/office/drawing/2014/main" id="{B70E8B7E-BB2F-2CEF-CD62-9B5E2A2C4FA7}"/>
              </a:ext>
            </a:extLst>
          </p:cNvPr>
          <p:cNvSpPr>
            <a:spLocks noGrp="1"/>
          </p:cNvSpPr>
          <p:nvPr>
            <p:ph type="title"/>
          </p:nvPr>
        </p:nvSpPr>
        <p:spPr>
          <a:xfrm>
            <a:off x="594766" y="158876"/>
            <a:ext cx="10197465" cy="492443"/>
          </a:xfrm>
        </p:spPr>
        <p:txBody>
          <a:bodyPr/>
          <a:lstStyle/>
          <a:p>
            <a:r>
              <a:rPr lang="it-IT" dirty="0"/>
              <a:t>Titolo slide</a:t>
            </a:r>
          </a:p>
        </p:txBody>
      </p:sp>
    </p:spTree>
    <p:extLst>
      <p:ext uri="{BB962C8B-B14F-4D97-AF65-F5344CB8AC3E}">
        <p14:creationId xmlns:p14="http://schemas.microsoft.com/office/powerpoint/2010/main" val="8796237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10DA3B-2FAE-B728-A41A-7E95E6274649}"/>
            </a:ext>
          </a:extLst>
        </p:cNvPr>
        <p:cNvGrpSpPr/>
        <p:nvPr/>
      </p:nvGrpSpPr>
      <p:grpSpPr>
        <a:xfrm>
          <a:off x="0" y="0"/>
          <a:ext cx="0" cy="0"/>
          <a:chOff x="0" y="0"/>
          <a:chExt cx="0" cy="0"/>
        </a:xfrm>
      </p:grpSpPr>
      <p:sp>
        <p:nvSpPr>
          <p:cNvPr id="11" name="object 11">
            <a:extLst>
              <a:ext uri="{FF2B5EF4-FFF2-40B4-BE49-F238E27FC236}">
                <a16:creationId xmlns:a16="http://schemas.microsoft.com/office/drawing/2014/main" id="{A01C182E-A1B8-D8D2-69FE-6DDA377A79B8}"/>
              </a:ext>
            </a:extLst>
          </p:cNvPr>
          <p:cNvSpPr txBox="1"/>
          <p:nvPr/>
        </p:nvSpPr>
        <p:spPr>
          <a:xfrm>
            <a:off x="516572" y="989196"/>
            <a:ext cx="11158855" cy="473848"/>
          </a:xfrm>
          <a:prstGeom prst="rect">
            <a:avLst/>
          </a:prstGeom>
          <a:solidFill>
            <a:srgbClr val="00449E">
              <a:alpha val="19999"/>
            </a:srgbClr>
          </a:solidFill>
        </p:spPr>
        <p:txBody>
          <a:bodyPr vert="horz" wrap="square" lIns="0" tIns="103505" rIns="0" bIns="0" rtlCol="0">
            <a:spAutoFit/>
          </a:bodyPr>
          <a:lstStyle/>
          <a:p>
            <a:pPr marL="1270" marR="0" lvl="0" indent="0" algn="ctr" defTabSz="914400" eaLnBrk="1" fontAlgn="auto" latinLnBrk="0" hangingPunct="1">
              <a:lnSpc>
                <a:spcPct val="100000"/>
              </a:lnSpc>
              <a:spcBef>
                <a:spcPts val="815"/>
              </a:spcBef>
              <a:spcAft>
                <a:spcPts val="0"/>
              </a:spcAft>
              <a:buClrTx/>
              <a:buSzTx/>
              <a:buFontTx/>
              <a:buNone/>
              <a:tabLst/>
              <a:defRPr/>
            </a:pPr>
            <a:r>
              <a:rPr kumimoji="0" lang="it-IT" sz="2400" b="1" i="0" u="none" strike="noStrike" kern="0" cap="none" spc="0" normalizeH="0" baseline="0" noProof="0" dirty="0">
                <a:ln>
                  <a:noFill/>
                </a:ln>
                <a:solidFill>
                  <a:srgbClr val="002060"/>
                </a:solidFill>
                <a:effectLst/>
                <a:uLnTx/>
                <a:uFillTx/>
                <a:latin typeface="Trebuchet MS"/>
                <a:cs typeface="Trebuchet MS"/>
              </a:rPr>
              <a:t>Le Province </a:t>
            </a:r>
          </a:p>
        </p:txBody>
      </p:sp>
      <p:sp>
        <p:nvSpPr>
          <p:cNvPr id="46" name="object 46">
            <a:extLst>
              <a:ext uri="{FF2B5EF4-FFF2-40B4-BE49-F238E27FC236}">
                <a16:creationId xmlns:a16="http://schemas.microsoft.com/office/drawing/2014/main" id="{CAEA63FA-E7C0-8F45-770A-96D552BD2A27}"/>
              </a:ext>
            </a:extLst>
          </p:cNvPr>
          <p:cNvSpPr txBox="1">
            <a:spLocks noGrp="1"/>
          </p:cNvSpPr>
          <p:nvPr>
            <p:ph type="sldNum" sz="quarter" idx="7"/>
          </p:nvPr>
        </p:nvSpPr>
        <p:spPr>
          <a:prstGeom prst="rect">
            <a:avLst/>
          </a:prstGeom>
        </p:spPr>
        <p:txBody>
          <a:bodyPr vert="horz" wrap="square" lIns="0" tIns="36830" rIns="0" bIns="0" rtlCol="0">
            <a:spAutoFit/>
          </a:bodyPr>
          <a:lstStyle/>
          <a:p>
            <a:pPr marL="38100" marR="0" lvl="0" indent="0" defTabSz="914400" eaLnBrk="1" fontAlgn="auto" latinLnBrk="0" hangingPunct="1">
              <a:lnSpc>
                <a:spcPct val="100000"/>
              </a:lnSpc>
              <a:spcBef>
                <a:spcPts val="290"/>
              </a:spcBef>
              <a:spcAft>
                <a:spcPts val="0"/>
              </a:spcAft>
              <a:buClrTx/>
              <a:buSzTx/>
              <a:buFontTx/>
              <a:buNone/>
              <a:tabLst/>
              <a:defRPr/>
            </a:pPr>
            <a:fld id="{81D60167-4931-47E6-BA6A-407CBD079E47}" type="slidenum">
              <a:rPr kumimoji="0" sz="1400" b="1" i="0" u="none" strike="noStrike" kern="0" cap="none" spc="-25" normalizeH="0" baseline="0" noProof="0" dirty="0">
                <a:ln>
                  <a:noFill/>
                </a:ln>
                <a:solidFill>
                  <a:srgbClr val="FFFFFF"/>
                </a:solidFill>
                <a:effectLst/>
                <a:uLnTx/>
                <a:uFillTx/>
                <a:latin typeface="Trebuchet MS"/>
              </a:rPr>
              <a:pPr marL="38100" marR="0" lvl="0" indent="0" defTabSz="914400" eaLnBrk="1" fontAlgn="auto" latinLnBrk="0" hangingPunct="1">
                <a:lnSpc>
                  <a:spcPct val="100000"/>
                </a:lnSpc>
                <a:spcBef>
                  <a:spcPts val="290"/>
                </a:spcBef>
                <a:spcAft>
                  <a:spcPts val="0"/>
                </a:spcAft>
                <a:buClrTx/>
                <a:buSzTx/>
                <a:buFontTx/>
                <a:buNone/>
                <a:tabLst/>
                <a:defRPr/>
              </a:pPr>
              <a:t>11</a:t>
            </a:fld>
            <a:endParaRPr kumimoji="0" sz="1400" b="1" i="0" u="none" strike="noStrike" kern="0" cap="none" spc="-25" normalizeH="0" baseline="0" noProof="0" dirty="0">
              <a:ln>
                <a:noFill/>
              </a:ln>
              <a:solidFill>
                <a:srgbClr val="FFFFFF"/>
              </a:solidFill>
              <a:effectLst/>
              <a:uLnTx/>
              <a:uFillTx/>
              <a:latin typeface="Trebuchet MS"/>
            </a:endParaRPr>
          </a:p>
        </p:txBody>
      </p:sp>
      <p:sp>
        <p:nvSpPr>
          <p:cNvPr id="50" name="object 10">
            <a:extLst>
              <a:ext uri="{FF2B5EF4-FFF2-40B4-BE49-F238E27FC236}">
                <a16:creationId xmlns:a16="http://schemas.microsoft.com/office/drawing/2014/main" id="{403C41C7-B1C0-6AAE-6950-FD02105AAE99}"/>
              </a:ext>
            </a:extLst>
          </p:cNvPr>
          <p:cNvSpPr/>
          <p:nvPr/>
        </p:nvSpPr>
        <p:spPr>
          <a:xfrm>
            <a:off x="0" y="5943599"/>
            <a:ext cx="12192000" cy="914400"/>
          </a:xfrm>
          <a:custGeom>
            <a:avLst/>
            <a:gdLst/>
            <a:ahLst/>
            <a:cxnLst/>
            <a:rect l="l" t="t" r="r" b="b"/>
            <a:pathLst>
              <a:path w="12192000" h="914400">
                <a:moveTo>
                  <a:pt x="12192000" y="0"/>
                </a:moveTo>
                <a:lnTo>
                  <a:pt x="0" y="0"/>
                </a:lnTo>
                <a:lnTo>
                  <a:pt x="0" y="914399"/>
                </a:lnTo>
                <a:lnTo>
                  <a:pt x="12192000" y="914399"/>
                </a:lnTo>
                <a:lnTo>
                  <a:pt x="12192000"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 name="Rettangolo 6">
            <a:extLst>
              <a:ext uri="{FF2B5EF4-FFF2-40B4-BE49-F238E27FC236}">
                <a16:creationId xmlns:a16="http://schemas.microsoft.com/office/drawing/2014/main" id="{8AC7C2E5-4AB8-25B4-C0BE-FEBEF33304B7}"/>
              </a:ext>
            </a:extLst>
          </p:cNvPr>
          <p:cNvSpPr/>
          <p:nvPr/>
        </p:nvSpPr>
        <p:spPr>
          <a:xfrm>
            <a:off x="762000" y="1600200"/>
            <a:ext cx="11158854" cy="401555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algn="l"/>
            <a:r>
              <a:rPr lang="it-IT" sz="1600" dirty="0">
                <a:solidFill>
                  <a:schemeClr val="tx1"/>
                </a:solidFill>
              </a:rPr>
              <a:t>La medesima legge di bilancio per l’anno 2018 ai commi 844 e 845 seppur con diversi limiti «sblocca» le assunzioni</a:t>
            </a:r>
          </a:p>
          <a:p>
            <a:pPr algn="l"/>
            <a:r>
              <a:rPr lang="it-IT" sz="1600" dirty="0">
                <a:solidFill>
                  <a:schemeClr val="tx1"/>
                </a:solidFill>
              </a:rPr>
              <a:t>Comma 844:</a:t>
            </a:r>
          </a:p>
          <a:p>
            <a:pPr algn="l"/>
            <a:r>
              <a:rPr lang="it-IT" sz="1600" dirty="0">
                <a:solidFill>
                  <a:schemeClr val="tx1"/>
                </a:solidFill>
              </a:rPr>
              <a:t> «</a:t>
            </a:r>
            <a:r>
              <a:rPr lang="it-IT" sz="1600" i="1" dirty="0">
                <a:solidFill>
                  <a:schemeClr val="tx1"/>
                </a:solidFill>
              </a:rPr>
              <a:t>Ferma restando la rideterminazione delle dotazioni organiche nei limiti di spesa di cui all'articolo 1, comma 421, della legge 23 dicembre 2014, n. 190, ai fini del ripristino delle capacità di assunzione, le città metropolitane e le province delle regioni a statuto ordinario definiscono un piano di riassetto organizzativo finalizzato ad un ottimale esercizio delle funzioni fondamentali previste dalla legge 7 aprile 2014, n. 56»</a:t>
            </a:r>
          </a:p>
          <a:p>
            <a:pPr algn="l"/>
            <a:r>
              <a:rPr lang="it-IT" sz="1600" i="1" dirty="0">
                <a:solidFill>
                  <a:schemeClr val="tx1"/>
                </a:solidFill>
              </a:rPr>
              <a:t>Comma 845:</a:t>
            </a:r>
          </a:p>
          <a:p>
            <a:pPr algn="l"/>
            <a:r>
              <a:rPr lang="it-IT" sz="1600" i="1" dirty="0">
                <a:solidFill>
                  <a:schemeClr val="tx1"/>
                </a:solidFill>
              </a:rPr>
              <a:t>«A decorrere dall'anno 2018, le province delle regioni a statuto ordinario possono procedere, nel limite della dotazione organica di cui al comma 844 e di un contingente di personale complessivamente corrispondente a una spesa pari al 100 per cento di quella relativa al personale di ruolo cessato nell'anno precedente, ad assunzioni di personale a tempo indeterminato, da destinarsi prioritariamente alle </a:t>
            </a:r>
            <a:r>
              <a:rPr lang="it-IT" sz="1600" i="1" u="sng" dirty="0">
                <a:solidFill>
                  <a:schemeClr val="tx1"/>
                </a:solidFill>
              </a:rPr>
              <a:t>attività in materia di viabilità e di edilizia scolastica relativamente alle figure ad alto contenuto tecnico-professionale di ingegneri, architetti, geometri, tecnici della sicurezza ed esperti in contrattualistica pubblica e in appalti pubblici</a:t>
            </a:r>
            <a:r>
              <a:rPr lang="it-IT" sz="1600" i="1" dirty="0">
                <a:solidFill>
                  <a:schemeClr val="tx1"/>
                </a:solidFill>
              </a:rPr>
              <a:t>, solo se l'importo delle spese complessive di personale, al lordo degli oneri riflessi a carico dell'amministrazione, non supera il 20 per cento delle entrate correnti relative ai titoli I, II e III. Per le restanti province, la percentuale assunzionale stabilita al periodo precedente è fissata al 25 per cento. E' consentito l'utilizzo dei resti delle quote percentuali assunzionali come definite dal presente comma riferite a cessazioni di personale intervenute nel triennio precedente non interessato dai processi di ricollocazione»</a:t>
            </a:r>
          </a:p>
        </p:txBody>
      </p:sp>
      <p:pic>
        <p:nvPicPr>
          <p:cNvPr id="2" name="Immagine 1">
            <a:extLst>
              <a:ext uri="{FF2B5EF4-FFF2-40B4-BE49-F238E27FC236}">
                <a16:creationId xmlns:a16="http://schemas.microsoft.com/office/drawing/2014/main" id="{93FB6AFB-E68F-E48D-6C19-83AFC91D865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903425"/>
            <a:ext cx="12119987" cy="1030966"/>
          </a:xfrm>
          <a:prstGeom prst="rect">
            <a:avLst/>
          </a:prstGeom>
        </p:spPr>
      </p:pic>
      <p:sp>
        <p:nvSpPr>
          <p:cNvPr id="4" name="Titolo 3">
            <a:extLst>
              <a:ext uri="{FF2B5EF4-FFF2-40B4-BE49-F238E27FC236}">
                <a16:creationId xmlns:a16="http://schemas.microsoft.com/office/drawing/2014/main" id="{9FB0C2E5-E183-E2CB-13F4-F83B4A3F8FFC}"/>
              </a:ext>
            </a:extLst>
          </p:cNvPr>
          <p:cNvSpPr>
            <a:spLocks noGrp="1"/>
          </p:cNvSpPr>
          <p:nvPr>
            <p:ph type="title"/>
          </p:nvPr>
        </p:nvSpPr>
        <p:spPr>
          <a:xfrm>
            <a:off x="594766" y="158876"/>
            <a:ext cx="10197465" cy="492443"/>
          </a:xfrm>
        </p:spPr>
        <p:txBody>
          <a:bodyPr/>
          <a:lstStyle/>
          <a:p>
            <a:r>
              <a:rPr lang="it-IT" dirty="0"/>
              <a:t>Titolo slide</a:t>
            </a:r>
          </a:p>
        </p:txBody>
      </p:sp>
    </p:spTree>
    <p:extLst>
      <p:ext uri="{BB962C8B-B14F-4D97-AF65-F5344CB8AC3E}">
        <p14:creationId xmlns:p14="http://schemas.microsoft.com/office/powerpoint/2010/main" val="5318989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8F827D-8FF7-86E1-6FA7-CD6799310154}"/>
            </a:ext>
          </a:extLst>
        </p:cNvPr>
        <p:cNvGrpSpPr/>
        <p:nvPr/>
      </p:nvGrpSpPr>
      <p:grpSpPr>
        <a:xfrm>
          <a:off x="0" y="0"/>
          <a:ext cx="0" cy="0"/>
          <a:chOff x="0" y="0"/>
          <a:chExt cx="0" cy="0"/>
        </a:xfrm>
      </p:grpSpPr>
      <p:sp>
        <p:nvSpPr>
          <p:cNvPr id="11" name="object 11">
            <a:extLst>
              <a:ext uri="{FF2B5EF4-FFF2-40B4-BE49-F238E27FC236}">
                <a16:creationId xmlns:a16="http://schemas.microsoft.com/office/drawing/2014/main" id="{B83EA6FA-40BB-C48B-9BA7-7B7780A19464}"/>
              </a:ext>
            </a:extLst>
          </p:cNvPr>
          <p:cNvSpPr txBox="1"/>
          <p:nvPr/>
        </p:nvSpPr>
        <p:spPr>
          <a:xfrm>
            <a:off x="516572" y="989196"/>
            <a:ext cx="11158855" cy="473848"/>
          </a:xfrm>
          <a:prstGeom prst="rect">
            <a:avLst/>
          </a:prstGeom>
          <a:solidFill>
            <a:srgbClr val="00449E">
              <a:alpha val="19999"/>
            </a:srgbClr>
          </a:solidFill>
        </p:spPr>
        <p:txBody>
          <a:bodyPr vert="horz" wrap="square" lIns="0" tIns="103505" rIns="0" bIns="0" rtlCol="0">
            <a:spAutoFit/>
          </a:bodyPr>
          <a:lstStyle/>
          <a:p>
            <a:pPr marL="1270" marR="0" lvl="0" indent="0" algn="ctr" defTabSz="914400" eaLnBrk="1" fontAlgn="auto" latinLnBrk="0" hangingPunct="1">
              <a:lnSpc>
                <a:spcPct val="100000"/>
              </a:lnSpc>
              <a:spcBef>
                <a:spcPts val="815"/>
              </a:spcBef>
              <a:spcAft>
                <a:spcPts val="0"/>
              </a:spcAft>
              <a:buClrTx/>
              <a:buSzTx/>
              <a:buFontTx/>
              <a:buNone/>
              <a:tabLst/>
              <a:defRPr/>
            </a:pPr>
            <a:r>
              <a:rPr kumimoji="0" lang="it-IT" sz="2400" b="1" i="0" u="none" strike="noStrike" kern="0" cap="none" spc="0" normalizeH="0" baseline="0" noProof="0" dirty="0">
                <a:ln>
                  <a:noFill/>
                </a:ln>
                <a:solidFill>
                  <a:srgbClr val="002060"/>
                </a:solidFill>
                <a:effectLst/>
                <a:uLnTx/>
                <a:uFillTx/>
                <a:latin typeface="Trebuchet MS"/>
                <a:cs typeface="Trebuchet MS"/>
              </a:rPr>
              <a:t>Art. 33 c. 1bis DL.34/2019 e DM 11/1/2022 </a:t>
            </a:r>
          </a:p>
        </p:txBody>
      </p:sp>
      <p:sp>
        <p:nvSpPr>
          <p:cNvPr id="46" name="object 46">
            <a:extLst>
              <a:ext uri="{FF2B5EF4-FFF2-40B4-BE49-F238E27FC236}">
                <a16:creationId xmlns:a16="http://schemas.microsoft.com/office/drawing/2014/main" id="{3D6AC2D7-7B63-E81E-91A6-0150A06ACDFC}"/>
              </a:ext>
            </a:extLst>
          </p:cNvPr>
          <p:cNvSpPr txBox="1">
            <a:spLocks noGrp="1"/>
          </p:cNvSpPr>
          <p:nvPr>
            <p:ph type="sldNum" sz="quarter" idx="7"/>
          </p:nvPr>
        </p:nvSpPr>
        <p:spPr>
          <a:prstGeom prst="rect">
            <a:avLst/>
          </a:prstGeom>
        </p:spPr>
        <p:txBody>
          <a:bodyPr vert="horz" wrap="square" lIns="0" tIns="36830" rIns="0" bIns="0" rtlCol="0">
            <a:spAutoFit/>
          </a:bodyPr>
          <a:lstStyle/>
          <a:p>
            <a:pPr marL="38100" marR="0" lvl="0" indent="0" defTabSz="914400" eaLnBrk="1" fontAlgn="auto" latinLnBrk="0" hangingPunct="1">
              <a:lnSpc>
                <a:spcPct val="100000"/>
              </a:lnSpc>
              <a:spcBef>
                <a:spcPts val="290"/>
              </a:spcBef>
              <a:spcAft>
                <a:spcPts val="0"/>
              </a:spcAft>
              <a:buClrTx/>
              <a:buSzTx/>
              <a:buFontTx/>
              <a:buNone/>
              <a:tabLst/>
              <a:defRPr/>
            </a:pPr>
            <a:fld id="{81D60167-4931-47E6-BA6A-407CBD079E47}" type="slidenum">
              <a:rPr kumimoji="0" sz="1400" b="1" i="0" u="none" strike="noStrike" kern="0" cap="none" spc="-25" normalizeH="0" baseline="0" noProof="0" dirty="0">
                <a:ln>
                  <a:noFill/>
                </a:ln>
                <a:solidFill>
                  <a:srgbClr val="FFFFFF"/>
                </a:solidFill>
                <a:effectLst/>
                <a:uLnTx/>
                <a:uFillTx/>
                <a:latin typeface="Trebuchet MS"/>
              </a:rPr>
              <a:pPr marL="38100" marR="0" lvl="0" indent="0" defTabSz="914400" eaLnBrk="1" fontAlgn="auto" latinLnBrk="0" hangingPunct="1">
                <a:lnSpc>
                  <a:spcPct val="100000"/>
                </a:lnSpc>
                <a:spcBef>
                  <a:spcPts val="290"/>
                </a:spcBef>
                <a:spcAft>
                  <a:spcPts val="0"/>
                </a:spcAft>
                <a:buClrTx/>
                <a:buSzTx/>
                <a:buFontTx/>
                <a:buNone/>
                <a:tabLst/>
                <a:defRPr/>
              </a:pPr>
              <a:t>12</a:t>
            </a:fld>
            <a:endParaRPr kumimoji="0" sz="1400" b="1" i="0" u="none" strike="noStrike" kern="0" cap="none" spc="-25" normalizeH="0" baseline="0" noProof="0" dirty="0">
              <a:ln>
                <a:noFill/>
              </a:ln>
              <a:solidFill>
                <a:srgbClr val="FFFFFF"/>
              </a:solidFill>
              <a:effectLst/>
              <a:uLnTx/>
              <a:uFillTx/>
              <a:latin typeface="Trebuchet MS"/>
            </a:endParaRPr>
          </a:p>
        </p:txBody>
      </p:sp>
      <p:sp>
        <p:nvSpPr>
          <p:cNvPr id="50" name="object 10">
            <a:extLst>
              <a:ext uri="{FF2B5EF4-FFF2-40B4-BE49-F238E27FC236}">
                <a16:creationId xmlns:a16="http://schemas.microsoft.com/office/drawing/2014/main" id="{19C3A506-345E-5090-B357-5686965A93FF}"/>
              </a:ext>
            </a:extLst>
          </p:cNvPr>
          <p:cNvSpPr/>
          <p:nvPr/>
        </p:nvSpPr>
        <p:spPr>
          <a:xfrm>
            <a:off x="0" y="5943599"/>
            <a:ext cx="12192000" cy="914400"/>
          </a:xfrm>
          <a:custGeom>
            <a:avLst/>
            <a:gdLst/>
            <a:ahLst/>
            <a:cxnLst/>
            <a:rect l="l" t="t" r="r" b="b"/>
            <a:pathLst>
              <a:path w="12192000" h="914400">
                <a:moveTo>
                  <a:pt x="12192000" y="0"/>
                </a:moveTo>
                <a:lnTo>
                  <a:pt x="0" y="0"/>
                </a:lnTo>
                <a:lnTo>
                  <a:pt x="0" y="914399"/>
                </a:lnTo>
                <a:lnTo>
                  <a:pt x="12192000" y="914399"/>
                </a:lnTo>
                <a:lnTo>
                  <a:pt x="12192000"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 name="Rettangolo 6">
            <a:extLst>
              <a:ext uri="{FF2B5EF4-FFF2-40B4-BE49-F238E27FC236}">
                <a16:creationId xmlns:a16="http://schemas.microsoft.com/office/drawing/2014/main" id="{E741FEB0-EAE8-160A-4E12-53892A9CC945}"/>
              </a:ext>
            </a:extLst>
          </p:cNvPr>
          <p:cNvSpPr/>
          <p:nvPr/>
        </p:nvSpPr>
        <p:spPr>
          <a:xfrm>
            <a:off x="762000" y="1600200"/>
            <a:ext cx="11158854" cy="401555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algn="l"/>
            <a:r>
              <a:rPr lang="it-IT" sz="1600" b="1" i="1" dirty="0">
                <a:solidFill>
                  <a:schemeClr val="tx1"/>
                </a:solidFill>
              </a:rPr>
              <a:t>Due parametri da controllare e monitorare:</a:t>
            </a:r>
          </a:p>
          <a:p>
            <a:pPr algn="l"/>
            <a:r>
              <a:rPr lang="it-IT" sz="1600" i="1" u="sng" dirty="0">
                <a:solidFill>
                  <a:schemeClr val="tx1"/>
                </a:solidFill>
              </a:rPr>
              <a:t>Valore soglia</a:t>
            </a:r>
          </a:p>
          <a:p>
            <a:pPr algn="l"/>
            <a:r>
              <a:rPr lang="it-IT" sz="1600" i="1" dirty="0">
                <a:solidFill>
                  <a:schemeClr val="tx1"/>
                </a:solidFill>
              </a:rPr>
              <a:t>(rapporto spesa di personale al netto del FCDE/media delle entrate correnti ultimi tre anni).</a:t>
            </a:r>
          </a:p>
          <a:p>
            <a:pPr algn="l"/>
            <a:r>
              <a:rPr lang="it-IT" sz="1600" i="1" dirty="0">
                <a:solidFill>
                  <a:schemeClr val="tx1"/>
                </a:solidFill>
              </a:rPr>
              <a:t>Sanzione: in caso di mancato rispetto 30% del turn over dal 2025 </a:t>
            </a:r>
          </a:p>
          <a:p>
            <a:pPr algn="l"/>
            <a:endParaRPr lang="it-IT" sz="1600" i="1" dirty="0">
              <a:solidFill>
                <a:schemeClr val="tx1"/>
              </a:solidFill>
            </a:endParaRPr>
          </a:p>
          <a:p>
            <a:pPr algn="l"/>
            <a:r>
              <a:rPr lang="it-IT" sz="1600" i="1" u="sng" dirty="0">
                <a:solidFill>
                  <a:schemeClr val="tx1"/>
                </a:solidFill>
              </a:rPr>
              <a:t>Limite alla spesa di personale</a:t>
            </a:r>
          </a:p>
          <a:p>
            <a:pPr algn="l"/>
            <a:r>
              <a:rPr lang="it-IT" sz="1600" i="1" dirty="0">
                <a:solidFill>
                  <a:schemeClr val="tx1"/>
                </a:solidFill>
              </a:rPr>
              <a:t>(spesa di personale anno 2019 incrementata del 22% per il 2022, del 24% per il 2023, del 25% per il 2024)</a:t>
            </a:r>
          </a:p>
          <a:p>
            <a:pPr algn="l"/>
            <a:r>
              <a:rPr lang="it-IT" sz="1600" i="1" dirty="0">
                <a:solidFill>
                  <a:schemeClr val="tx1"/>
                </a:solidFill>
              </a:rPr>
              <a:t> Incertezza derivante dal fatto che non sono previste sanzioni specifiche</a:t>
            </a:r>
          </a:p>
          <a:p>
            <a:pPr algn="l"/>
            <a:endParaRPr lang="it-IT" sz="1600" i="1" dirty="0">
              <a:solidFill>
                <a:schemeClr val="tx1"/>
              </a:solidFill>
            </a:endParaRPr>
          </a:p>
        </p:txBody>
      </p:sp>
      <p:pic>
        <p:nvPicPr>
          <p:cNvPr id="2" name="Immagine 1">
            <a:extLst>
              <a:ext uri="{FF2B5EF4-FFF2-40B4-BE49-F238E27FC236}">
                <a16:creationId xmlns:a16="http://schemas.microsoft.com/office/drawing/2014/main" id="{69B44F22-8EEB-386B-211B-20BA302283B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903425"/>
            <a:ext cx="12119987" cy="1030966"/>
          </a:xfrm>
          <a:prstGeom prst="rect">
            <a:avLst/>
          </a:prstGeom>
        </p:spPr>
      </p:pic>
      <p:sp>
        <p:nvSpPr>
          <p:cNvPr id="4" name="Titolo 3">
            <a:extLst>
              <a:ext uri="{FF2B5EF4-FFF2-40B4-BE49-F238E27FC236}">
                <a16:creationId xmlns:a16="http://schemas.microsoft.com/office/drawing/2014/main" id="{9820E34A-B206-2A62-3DF5-ACD35B2B343B}"/>
              </a:ext>
            </a:extLst>
          </p:cNvPr>
          <p:cNvSpPr>
            <a:spLocks noGrp="1"/>
          </p:cNvSpPr>
          <p:nvPr>
            <p:ph type="title"/>
          </p:nvPr>
        </p:nvSpPr>
        <p:spPr>
          <a:xfrm>
            <a:off x="594766" y="158876"/>
            <a:ext cx="10197465" cy="492443"/>
          </a:xfrm>
        </p:spPr>
        <p:txBody>
          <a:bodyPr/>
          <a:lstStyle/>
          <a:p>
            <a:r>
              <a:rPr lang="it-IT" dirty="0"/>
              <a:t>Titolo slide</a:t>
            </a:r>
          </a:p>
        </p:txBody>
      </p:sp>
    </p:spTree>
    <p:extLst>
      <p:ext uri="{BB962C8B-B14F-4D97-AF65-F5344CB8AC3E}">
        <p14:creationId xmlns:p14="http://schemas.microsoft.com/office/powerpoint/2010/main" val="26644671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22E411-16D8-A5E6-D34E-2FD0F6DED905}"/>
            </a:ext>
          </a:extLst>
        </p:cNvPr>
        <p:cNvGrpSpPr/>
        <p:nvPr/>
      </p:nvGrpSpPr>
      <p:grpSpPr>
        <a:xfrm>
          <a:off x="0" y="0"/>
          <a:ext cx="0" cy="0"/>
          <a:chOff x="0" y="0"/>
          <a:chExt cx="0" cy="0"/>
        </a:xfrm>
      </p:grpSpPr>
      <p:sp>
        <p:nvSpPr>
          <p:cNvPr id="11" name="object 11">
            <a:extLst>
              <a:ext uri="{FF2B5EF4-FFF2-40B4-BE49-F238E27FC236}">
                <a16:creationId xmlns:a16="http://schemas.microsoft.com/office/drawing/2014/main" id="{0B68E939-9341-10F1-9179-B9DAB3C464C7}"/>
              </a:ext>
            </a:extLst>
          </p:cNvPr>
          <p:cNvSpPr txBox="1"/>
          <p:nvPr/>
        </p:nvSpPr>
        <p:spPr>
          <a:xfrm>
            <a:off x="516572" y="989196"/>
            <a:ext cx="11158855" cy="473848"/>
          </a:xfrm>
          <a:prstGeom prst="rect">
            <a:avLst/>
          </a:prstGeom>
          <a:solidFill>
            <a:srgbClr val="00449E">
              <a:alpha val="19999"/>
            </a:srgbClr>
          </a:solidFill>
        </p:spPr>
        <p:txBody>
          <a:bodyPr vert="horz" wrap="square" lIns="0" tIns="103505" rIns="0" bIns="0" rtlCol="0">
            <a:spAutoFit/>
          </a:bodyPr>
          <a:lstStyle/>
          <a:p>
            <a:pPr marL="1270" marR="0" lvl="0" indent="0" algn="ctr" defTabSz="914400" eaLnBrk="1" fontAlgn="auto" latinLnBrk="0" hangingPunct="1">
              <a:lnSpc>
                <a:spcPct val="100000"/>
              </a:lnSpc>
              <a:spcBef>
                <a:spcPts val="815"/>
              </a:spcBef>
              <a:spcAft>
                <a:spcPts val="0"/>
              </a:spcAft>
              <a:buClrTx/>
              <a:buSzTx/>
              <a:buFontTx/>
              <a:buNone/>
              <a:tabLst/>
              <a:defRPr/>
            </a:pPr>
            <a:r>
              <a:rPr kumimoji="0" lang="it-IT" sz="2400" b="1" i="0" u="none" strike="noStrike" kern="0" cap="none" spc="0" normalizeH="0" baseline="0" noProof="0" dirty="0">
                <a:ln>
                  <a:noFill/>
                </a:ln>
                <a:solidFill>
                  <a:srgbClr val="002060"/>
                </a:solidFill>
                <a:effectLst/>
                <a:uLnTx/>
                <a:uFillTx/>
                <a:latin typeface="Trebuchet MS"/>
                <a:cs typeface="Trebuchet MS"/>
              </a:rPr>
              <a:t>DM 11/1/2022 </a:t>
            </a:r>
          </a:p>
        </p:txBody>
      </p:sp>
      <p:sp>
        <p:nvSpPr>
          <p:cNvPr id="46" name="object 46">
            <a:extLst>
              <a:ext uri="{FF2B5EF4-FFF2-40B4-BE49-F238E27FC236}">
                <a16:creationId xmlns:a16="http://schemas.microsoft.com/office/drawing/2014/main" id="{877BDB38-8387-4CA1-E4FC-CA35D145AC67}"/>
              </a:ext>
            </a:extLst>
          </p:cNvPr>
          <p:cNvSpPr txBox="1">
            <a:spLocks noGrp="1"/>
          </p:cNvSpPr>
          <p:nvPr>
            <p:ph type="sldNum" sz="quarter" idx="7"/>
          </p:nvPr>
        </p:nvSpPr>
        <p:spPr>
          <a:prstGeom prst="rect">
            <a:avLst/>
          </a:prstGeom>
        </p:spPr>
        <p:txBody>
          <a:bodyPr vert="horz" wrap="square" lIns="0" tIns="36830" rIns="0" bIns="0" rtlCol="0">
            <a:spAutoFit/>
          </a:bodyPr>
          <a:lstStyle/>
          <a:p>
            <a:pPr marL="38100" marR="0" lvl="0" indent="0" defTabSz="914400" eaLnBrk="1" fontAlgn="auto" latinLnBrk="0" hangingPunct="1">
              <a:lnSpc>
                <a:spcPct val="100000"/>
              </a:lnSpc>
              <a:spcBef>
                <a:spcPts val="290"/>
              </a:spcBef>
              <a:spcAft>
                <a:spcPts val="0"/>
              </a:spcAft>
              <a:buClrTx/>
              <a:buSzTx/>
              <a:buFontTx/>
              <a:buNone/>
              <a:tabLst/>
              <a:defRPr/>
            </a:pPr>
            <a:fld id="{81D60167-4931-47E6-BA6A-407CBD079E47}" type="slidenum">
              <a:rPr kumimoji="0" sz="1400" b="1" i="0" u="none" strike="noStrike" kern="0" cap="none" spc="-25" normalizeH="0" baseline="0" noProof="0" dirty="0">
                <a:ln>
                  <a:noFill/>
                </a:ln>
                <a:solidFill>
                  <a:srgbClr val="FFFFFF"/>
                </a:solidFill>
                <a:effectLst/>
                <a:uLnTx/>
                <a:uFillTx/>
                <a:latin typeface="Trebuchet MS"/>
              </a:rPr>
              <a:pPr marL="38100" marR="0" lvl="0" indent="0" defTabSz="914400" eaLnBrk="1" fontAlgn="auto" latinLnBrk="0" hangingPunct="1">
                <a:lnSpc>
                  <a:spcPct val="100000"/>
                </a:lnSpc>
                <a:spcBef>
                  <a:spcPts val="290"/>
                </a:spcBef>
                <a:spcAft>
                  <a:spcPts val="0"/>
                </a:spcAft>
                <a:buClrTx/>
                <a:buSzTx/>
                <a:buFontTx/>
                <a:buNone/>
                <a:tabLst/>
                <a:defRPr/>
              </a:pPr>
              <a:t>13</a:t>
            </a:fld>
            <a:endParaRPr kumimoji="0" sz="1400" b="1" i="0" u="none" strike="noStrike" kern="0" cap="none" spc="-25" normalizeH="0" baseline="0" noProof="0" dirty="0">
              <a:ln>
                <a:noFill/>
              </a:ln>
              <a:solidFill>
                <a:srgbClr val="FFFFFF"/>
              </a:solidFill>
              <a:effectLst/>
              <a:uLnTx/>
              <a:uFillTx/>
              <a:latin typeface="Trebuchet MS"/>
            </a:endParaRPr>
          </a:p>
        </p:txBody>
      </p:sp>
      <p:sp>
        <p:nvSpPr>
          <p:cNvPr id="50" name="object 10">
            <a:extLst>
              <a:ext uri="{FF2B5EF4-FFF2-40B4-BE49-F238E27FC236}">
                <a16:creationId xmlns:a16="http://schemas.microsoft.com/office/drawing/2014/main" id="{FC82206F-6D9F-EAFB-8F54-34BDCA9A6E80}"/>
              </a:ext>
            </a:extLst>
          </p:cNvPr>
          <p:cNvSpPr/>
          <p:nvPr/>
        </p:nvSpPr>
        <p:spPr>
          <a:xfrm>
            <a:off x="0" y="5943599"/>
            <a:ext cx="12192000" cy="914400"/>
          </a:xfrm>
          <a:custGeom>
            <a:avLst/>
            <a:gdLst/>
            <a:ahLst/>
            <a:cxnLst/>
            <a:rect l="l" t="t" r="r" b="b"/>
            <a:pathLst>
              <a:path w="12192000" h="914400">
                <a:moveTo>
                  <a:pt x="12192000" y="0"/>
                </a:moveTo>
                <a:lnTo>
                  <a:pt x="0" y="0"/>
                </a:lnTo>
                <a:lnTo>
                  <a:pt x="0" y="914399"/>
                </a:lnTo>
                <a:lnTo>
                  <a:pt x="12192000" y="914399"/>
                </a:lnTo>
                <a:lnTo>
                  <a:pt x="12192000"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 name="Rettangolo 6">
            <a:extLst>
              <a:ext uri="{FF2B5EF4-FFF2-40B4-BE49-F238E27FC236}">
                <a16:creationId xmlns:a16="http://schemas.microsoft.com/office/drawing/2014/main" id="{FF83415F-A4C9-F8C3-5076-772948C41BAF}"/>
              </a:ext>
            </a:extLst>
          </p:cNvPr>
          <p:cNvSpPr/>
          <p:nvPr/>
        </p:nvSpPr>
        <p:spPr>
          <a:xfrm>
            <a:off x="762000" y="1600200"/>
            <a:ext cx="11158854" cy="401555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algn="l"/>
            <a:r>
              <a:rPr lang="it-IT" sz="2000" b="1" i="1" dirty="0">
                <a:solidFill>
                  <a:schemeClr val="tx1"/>
                </a:solidFill>
              </a:rPr>
              <a:t>Valore soglia:</a:t>
            </a:r>
          </a:p>
          <a:p>
            <a:pPr algn="l"/>
            <a:endParaRPr lang="it-IT" sz="2000" b="1" i="1" dirty="0">
              <a:solidFill>
                <a:schemeClr val="tx1"/>
              </a:solidFill>
            </a:endParaRPr>
          </a:p>
          <a:p>
            <a:pPr algn="l"/>
            <a:r>
              <a:rPr lang="it-IT" sz="2000" dirty="0">
                <a:solidFill>
                  <a:schemeClr val="tx1"/>
                </a:solidFill>
              </a:rPr>
              <a:t>Rapporto tra:</a:t>
            </a:r>
          </a:p>
          <a:p>
            <a:pPr algn="l"/>
            <a:r>
              <a:rPr lang="it-IT" sz="2000" dirty="0">
                <a:solidFill>
                  <a:schemeClr val="tx1"/>
                </a:solidFill>
              </a:rPr>
              <a:t>Spesa di personale: macroaggregato 101  (U.1.01.00.00.000 – Redditi di lavoro dipendente) + Codici di spesa </a:t>
            </a:r>
          </a:p>
          <a:p>
            <a:pPr algn="l"/>
            <a:r>
              <a:rPr lang="it-IT" sz="2000" dirty="0">
                <a:solidFill>
                  <a:schemeClr val="tx1"/>
                </a:solidFill>
              </a:rPr>
              <a:t>U1.03.02.12.001 Acquisto di servizi da agenzie di lavoro interinale  (lavoro in somministrazione)</a:t>
            </a:r>
          </a:p>
          <a:p>
            <a:pPr algn="l"/>
            <a:r>
              <a:rPr lang="it-IT" sz="2000" dirty="0">
                <a:solidFill>
                  <a:schemeClr val="tx1"/>
                </a:solidFill>
              </a:rPr>
              <a:t>U1.03.02.12.002 Quota LSU in carico all'ente</a:t>
            </a:r>
          </a:p>
          <a:p>
            <a:pPr algn="l"/>
            <a:r>
              <a:rPr lang="it-IT" sz="2000" dirty="0">
                <a:solidFill>
                  <a:schemeClr val="tx1"/>
                </a:solidFill>
              </a:rPr>
              <a:t>U1.03.02.12.003 Collaborazioni coordinate e a progetto</a:t>
            </a:r>
          </a:p>
          <a:p>
            <a:pPr algn="l"/>
            <a:r>
              <a:rPr lang="it-IT" sz="2000" dirty="0">
                <a:solidFill>
                  <a:schemeClr val="tx1"/>
                </a:solidFill>
              </a:rPr>
              <a:t>U1.03.02.12.999  Altre forme di lavoro flessibile </a:t>
            </a:r>
            <a:r>
              <a:rPr lang="it-IT" sz="2000" dirty="0" err="1">
                <a:solidFill>
                  <a:schemeClr val="tx1"/>
                </a:solidFill>
              </a:rPr>
              <a:t>n.a.c</a:t>
            </a:r>
            <a:endParaRPr lang="it-IT" sz="2000" dirty="0">
              <a:solidFill>
                <a:schemeClr val="tx1"/>
              </a:solidFill>
            </a:endParaRPr>
          </a:p>
          <a:p>
            <a:pPr algn="l"/>
            <a:r>
              <a:rPr lang="it-IT" sz="2000" dirty="0">
                <a:solidFill>
                  <a:schemeClr val="tx1"/>
                </a:solidFill>
              </a:rPr>
              <a:t> </a:t>
            </a:r>
          </a:p>
          <a:p>
            <a:pPr algn="l"/>
            <a:r>
              <a:rPr lang="it-IT" sz="2000" dirty="0">
                <a:solidFill>
                  <a:schemeClr val="tx1"/>
                </a:solidFill>
              </a:rPr>
              <a:t>- media delle entrate correnti (titolo I, II e III del bilancio) degli ultimi tre rendiconti approvati al netto del FCDE risultante dallo stanziamento assestato riferito al bilancio di previsione dell’ultimo rendiconto approvato</a:t>
            </a:r>
          </a:p>
          <a:p>
            <a:pPr algn="l"/>
            <a:endParaRPr lang="it-IT" sz="1600" i="1" dirty="0">
              <a:solidFill>
                <a:schemeClr val="tx1"/>
              </a:solidFill>
            </a:endParaRPr>
          </a:p>
        </p:txBody>
      </p:sp>
      <p:pic>
        <p:nvPicPr>
          <p:cNvPr id="2" name="Immagine 1">
            <a:extLst>
              <a:ext uri="{FF2B5EF4-FFF2-40B4-BE49-F238E27FC236}">
                <a16:creationId xmlns:a16="http://schemas.microsoft.com/office/drawing/2014/main" id="{69424414-338F-1D05-CAC0-CABFFC75A83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903425"/>
            <a:ext cx="12119987" cy="1030966"/>
          </a:xfrm>
          <a:prstGeom prst="rect">
            <a:avLst/>
          </a:prstGeom>
        </p:spPr>
      </p:pic>
      <p:sp>
        <p:nvSpPr>
          <p:cNvPr id="4" name="Titolo 3">
            <a:extLst>
              <a:ext uri="{FF2B5EF4-FFF2-40B4-BE49-F238E27FC236}">
                <a16:creationId xmlns:a16="http://schemas.microsoft.com/office/drawing/2014/main" id="{C2739317-8259-D3F7-8B2B-51F028AB9BF6}"/>
              </a:ext>
            </a:extLst>
          </p:cNvPr>
          <p:cNvSpPr>
            <a:spLocks noGrp="1"/>
          </p:cNvSpPr>
          <p:nvPr>
            <p:ph type="title"/>
          </p:nvPr>
        </p:nvSpPr>
        <p:spPr>
          <a:xfrm>
            <a:off x="594766" y="158876"/>
            <a:ext cx="10197465" cy="492443"/>
          </a:xfrm>
        </p:spPr>
        <p:txBody>
          <a:bodyPr/>
          <a:lstStyle/>
          <a:p>
            <a:r>
              <a:rPr lang="it-IT" dirty="0"/>
              <a:t>Titolo slide</a:t>
            </a:r>
          </a:p>
        </p:txBody>
      </p:sp>
    </p:spTree>
    <p:extLst>
      <p:ext uri="{BB962C8B-B14F-4D97-AF65-F5344CB8AC3E}">
        <p14:creationId xmlns:p14="http://schemas.microsoft.com/office/powerpoint/2010/main" val="3585847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BCB272-22E1-2846-0C5D-510FE9BE84DA}"/>
            </a:ext>
          </a:extLst>
        </p:cNvPr>
        <p:cNvGrpSpPr/>
        <p:nvPr/>
      </p:nvGrpSpPr>
      <p:grpSpPr>
        <a:xfrm>
          <a:off x="0" y="0"/>
          <a:ext cx="0" cy="0"/>
          <a:chOff x="0" y="0"/>
          <a:chExt cx="0" cy="0"/>
        </a:xfrm>
      </p:grpSpPr>
      <p:sp>
        <p:nvSpPr>
          <p:cNvPr id="11" name="object 11">
            <a:extLst>
              <a:ext uri="{FF2B5EF4-FFF2-40B4-BE49-F238E27FC236}">
                <a16:creationId xmlns:a16="http://schemas.microsoft.com/office/drawing/2014/main" id="{2BAF2491-5554-A87D-9424-F2EB8A17CBD5}"/>
              </a:ext>
            </a:extLst>
          </p:cNvPr>
          <p:cNvSpPr txBox="1"/>
          <p:nvPr/>
        </p:nvSpPr>
        <p:spPr>
          <a:xfrm>
            <a:off x="516572" y="989196"/>
            <a:ext cx="11158855" cy="473848"/>
          </a:xfrm>
          <a:prstGeom prst="rect">
            <a:avLst/>
          </a:prstGeom>
          <a:solidFill>
            <a:srgbClr val="00449E">
              <a:alpha val="19999"/>
            </a:srgbClr>
          </a:solidFill>
        </p:spPr>
        <p:txBody>
          <a:bodyPr vert="horz" wrap="square" lIns="0" tIns="103505" rIns="0" bIns="0" rtlCol="0">
            <a:spAutoFit/>
          </a:bodyPr>
          <a:lstStyle/>
          <a:p>
            <a:pPr marL="1270" marR="0" lvl="0" indent="0" algn="ctr" defTabSz="914400" eaLnBrk="1" fontAlgn="auto" latinLnBrk="0" hangingPunct="1">
              <a:lnSpc>
                <a:spcPct val="100000"/>
              </a:lnSpc>
              <a:spcBef>
                <a:spcPts val="815"/>
              </a:spcBef>
              <a:spcAft>
                <a:spcPts val="0"/>
              </a:spcAft>
              <a:buClrTx/>
              <a:buSzTx/>
              <a:buFontTx/>
              <a:buNone/>
              <a:tabLst/>
              <a:defRPr/>
            </a:pPr>
            <a:r>
              <a:rPr kumimoji="0" lang="it-IT" sz="2400" b="1" i="0" u="none" strike="noStrike" kern="0" cap="none" spc="0" normalizeH="0" baseline="0" noProof="0" dirty="0">
                <a:ln>
                  <a:noFill/>
                </a:ln>
                <a:solidFill>
                  <a:srgbClr val="002060"/>
                </a:solidFill>
                <a:effectLst/>
                <a:uLnTx/>
                <a:uFillTx/>
                <a:latin typeface="Trebuchet MS"/>
                <a:cs typeface="Trebuchet MS"/>
              </a:rPr>
              <a:t>DM 11/1/2022 </a:t>
            </a:r>
          </a:p>
        </p:txBody>
      </p:sp>
      <p:sp>
        <p:nvSpPr>
          <p:cNvPr id="46" name="object 46">
            <a:extLst>
              <a:ext uri="{FF2B5EF4-FFF2-40B4-BE49-F238E27FC236}">
                <a16:creationId xmlns:a16="http://schemas.microsoft.com/office/drawing/2014/main" id="{5A319939-6DA6-3F18-1436-3694BE9838EE}"/>
              </a:ext>
            </a:extLst>
          </p:cNvPr>
          <p:cNvSpPr txBox="1">
            <a:spLocks noGrp="1"/>
          </p:cNvSpPr>
          <p:nvPr>
            <p:ph type="sldNum" sz="quarter" idx="7"/>
          </p:nvPr>
        </p:nvSpPr>
        <p:spPr>
          <a:prstGeom prst="rect">
            <a:avLst/>
          </a:prstGeom>
        </p:spPr>
        <p:txBody>
          <a:bodyPr vert="horz" wrap="square" lIns="0" tIns="36830" rIns="0" bIns="0" rtlCol="0">
            <a:spAutoFit/>
          </a:bodyPr>
          <a:lstStyle/>
          <a:p>
            <a:pPr marL="38100" marR="0" lvl="0" indent="0" defTabSz="914400" eaLnBrk="1" fontAlgn="auto" latinLnBrk="0" hangingPunct="1">
              <a:lnSpc>
                <a:spcPct val="100000"/>
              </a:lnSpc>
              <a:spcBef>
                <a:spcPts val="290"/>
              </a:spcBef>
              <a:spcAft>
                <a:spcPts val="0"/>
              </a:spcAft>
              <a:buClrTx/>
              <a:buSzTx/>
              <a:buFontTx/>
              <a:buNone/>
              <a:tabLst/>
              <a:defRPr/>
            </a:pPr>
            <a:fld id="{81D60167-4931-47E6-BA6A-407CBD079E47}" type="slidenum">
              <a:rPr kumimoji="0" sz="1400" b="1" i="0" u="none" strike="noStrike" kern="0" cap="none" spc="-25" normalizeH="0" baseline="0" noProof="0" dirty="0">
                <a:ln>
                  <a:noFill/>
                </a:ln>
                <a:solidFill>
                  <a:srgbClr val="FFFFFF"/>
                </a:solidFill>
                <a:effectLst/>
                <a:uLnTx/>
                <a:uFillTx/>
                <a:latin typeface="Trebuchet MS"/>
              </a:rPr>
              <a:pPr marL="38100" marR="0" lvl="0" indent="0" defTabSz="914400" eaLnBrk="1" fontAlgn="auto" latinLnBrk="0" hangingPunct="1">
                <a:lnSpc>
                  <a:spcPct val="100000"/>
                </a:lnSpc>
                <a:spcBef>
                  <a:spcPts val="290"/>
                </a:spcBef>
                <a:spcAft>
                  <a:spcPts val="0"/>
                </a:spcAft>
                <a:buClrTx/>
                <a:buSzTx/>
                <a:buFontTx/>
                <a:buNone/>
                <a:tabLst/>
                <a:defRPr/>
              </a:pPr>
              <a:t>14</a:t>
            </a:fld>
            <a:endParaRPr kumimoji="0" sz="1400" b="1" i="0" u="none" strike="noStrike" kern="0" cap="none" spc="-25" normalizeH="0" baseline="0" noProof="0" dirty="0">
              <a:ln>
                <a:noFill/>
              </a:ln>
              <a:solidFill>
                <a:srgbClr val="FFFFFF"/>
              </a:solidFill>
              <a:effectLst/>
              <a:uLnTx/>
              <a:uFillTx/>
              <a:latin typeface="Trebuchet MS"/>
            </a:endParaRPr>
          </a:p>
        </p:txBody>
      </p:sp>
      <p:sp>
        <p:nvSpPr>
          <p:cNvPr id="50" name="object 10">
            <a:extLst>
              <a:ext uri="{FF2B5EF4-FFF2-40B4-BE49-F238E27FC236}">
                <a16:creationId xmlns:a16="http://schemas.microsoft.com/office/drawing/2014/main" id="{3AEDC606-2327-9E2B-833E-82C3538D8718}"/>
              </a:ext>
            </a:extLst>
          </p:cNvPr>
          <p:cNvSpPr/>
          <p:nvPr/>
        </p:nvSpPr>
        <p:spPr>
          <a:xfrm>
            <a:off x="0" y="5943599"/>
            <a:ext cx="12192000" cy="914400"/>
          </a:xfrm>
          <a:custGeom>
            <a:avLst/>
            <a:gdLst/>
            <a:ahLst/>
            <a:cxnLst/>
            <a:rect l="l" t="t" r="r" b="b"/>
            <a:pathLst>
              <a:path w="12192000" h="914400">
                <a:moveTo>
                  <a:pt x="12192000" y="0"/>
                </a:moveTo>
                <a:lnTo>
                  <a:pt x="0" y="0"/>
                </a:lnTo>
                <a:lnTo>
                  <a:pt x="0" y="914399"/>
                </a:lnTo>
                <a:lnTo>
                  <a:pt x="12192000" y="914399"/>
                </a:lnTo>
                <a:lnTo>
                  <a:pt x="12192000"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 name="Rettangolo 6">
            <a:extLst>
              <a:ext uri="{FF2B5EF4-FFF2-40B4-BE49-F238E27FC236}">
                <a16:creationId xmlns:a16="http://schemas.microsoft.com/office/drawing/2014/main" id="{1D8B750F-21DB-263C-E530-DA307BC0AA84}"/>
              </a:ext>
            </a:extLst>
          </p:cNvPr>
          <p:cNvSpPr/>
          <p:nvPr/>
        </p:nvSpPr>
        <p:spPr>
          <a:xfrm>
            <a:off x="762000" y="1600200"/>
            <a:ext cx="11158854" cy="401555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algn="l"/>
            <a:r>
              <a:rPr lang="it-IT" sz="2000" b="1" i="1" dirty="0">
                <a:solidFill>
                  <a:schemeClr val="tx1"/>
                </a:solidFill>
              </a:rPr>
              <a:t>Le «soglie»:</a:t>
            </a:r>
          </a:p>
          <a:p>
            <a:pPr algn="l"/>
            <a:endParaRPr lang="it-IT" sz="2000" b="1" i="1" dirty="0">
              <a:solidFill>
                <a:schemeClr val="tx1"/>
              </a:solidFill>
            </a:endParaRPr>
          </a:p>
          <a:p>
            <a:pPr algn="l"/>
            <a:r>
              <a:rPr lang="it-IT" sz="2000" dirty="0">
                <a:solidFill>
                  <a:schemeClr val="tx1"/>
                </a:solidFill>
              </a:rPr>
              <a:t>a) province con meno di 250.000 abitanti, 20,8 per cento;</a:t>
            </a:r>
          </a:p>
          <a:p>
            <a:pPr algn="l"/>
            <a:r>
              <a:rPr lang="it-IT" sz="2000" dirty="0">
                <a:solidFill>
                  <a:schemeClr val="tx1"/>
                </a:solidFill>
              </a:rPr>
              <a:t>b) province da 250.000 a 349.999 abitanti, 19,1 per cento;</a:t>
            </a:r>
          </a:p>
          <a:p>
            <a:pPr algn="l"/>
            <a:r>
              <a:rPr lang="it-IT" sz="2000" dirty="0">
                <a:solidFill>
                  <a:schemeClr val="tx1"/>
                </a:solidFill>
              </a:rPr>
              <a:t>c) province da 350.000 a 449.999 abitanti, 19,1 per cento;</a:t>
            </a:r>
          </a:p>
          <a:p>
            <a:pPr algn="l"/>
            <a:r>
              <a:rPr lang="it-IT" sz="2000" dirty="0">
                <a:solidFill>
                  <a:schemeClr val="tx1"/>
                </a:solidFill>
              </a:rPr>
              <a:t>d) province da 450.000 a 699.999 abitanti, 19,7 per cento</a:t>
            </a:r>
          </a:p>
          <a:p>
            <a:pPr algn="l"/>
            <a:endParaRPr lang="it-IT" sz="2000" b="1" i="1" dirty="0">
              <a:solidFill>
                <a:schemeClr val="tx1"/>
              </a:solidFill>
            </a:endParaRPr>
          </a:p>
          <a:p>
            <a:pPr algn="l"/>
            <a:endParaRPr lang="it-IT" sz="1600" i="1" dirty="0">
              <a:solidFill>
                <a:schemeClr val="tx1"/>
              </a:solidFill>
            </a:endParaRPr>
          </a:p>
        </p:txBody>
      </p:sp>
      <p:pic>
        <p:nvPicPr>
          <p:cNvPr id="2" name="Immagine 1">
            <a:extLst>
              <a:ext uri="{FF2B5EF4-FFF2-40B4-BE49-F238E27FC236}">
                <a16:creationId xmlns:a16="http://schemas.microsoft.com/office/drawing/2014/main" id="{CF3685F6-D0F3-2A0F-B5A3-252F113D085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903425"/>
            <a:ext cx="12119987" cy="1030966"/>
          </a:xfrm>
          <a:prstGeom prst="rect">
            <a:avLst/>
          </a:prstGeom>
        </p:spPr>
      </p:pic>
      <p:sp>
        <p:nvSpPr>
          <p:cNvPr id="4" name="Titolo 3">
            <a:extLst>
              <a:ext uri="{FF2B5EF4-FFF2-40B4-BE49-F238E27FC236}">
                <a16:creationId xmlns:a16="http://schemas.microsoft.com/office/drawing/2014/main" id="{D4012572-50C2-1321-85AB-1E505BB5876E}"/>
              </a:ext>
            </a:extLst>
          </p:cNvPr>
          <p:cNvSpPr>
            <a:spLocks noGrp="1"/>
          </p:cNvSpPr>
          <p:nvPr>
            <p:ph type="title"/>
          </p:nvPr>
        </p:nvSpPr>
        <p:spPr>
          <a:xfrm>
            <a:off x="594766" y="158876"/>
            <a:ext cx="10197465" cy="492443"/>
          </a:xfrm>
        </p:spPr>
        <p:txBody>
          <a:bodyPr/>
          <a:lstStyle/>
          <a:p>
            <a:r>
              <a:rPr lang="it-IT" dirty="0"/>
              <a:t>Titolo slide</a:t>
            </a:r>
          </a:p>
        </p:txBody>
      </p:sp>
    </p:spTree>
    <p:extLst>
      <p:ext uri="{BB962C8B-B14F-4D97-AF65-F5344CB8AC3E}">
        <p14:creationId xmlns:p14="http://schemas.microsoft.com/office/powerpoint/2010/main" val="10357955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265F4C-927F-0F2F-A504-1B25083E9C54}"/>
            </a:ext>
          </a:extLst>
        </p:cNvPr>
        <p:cNvGrpSpPr/>
        <p:nvPr/>
      </p:nvGrpSpPr>
      <p:grpSpPr>
        <a:xfrm>
          <a:off x="0" y="0"/>
          <a:ext cx="0" cy="0"/>
          <a:chOff x="0" y="0"/>
          <a:chExt cx="0" cy="0"/>
        </a:xfrm>
      </p:grpSpPr>
      <p:sp>
        <p:nvSpPr>
          <p:cNvPr id="11" name="object 11">
            <a:extLst>
              <a:ext uri="{FF2B5EF4-FFF2-40B4-BE49-F238E27FC236}">
                <a16:creationId xmlns:a16="http://schemas.microsoft.com/office/drawing/2014/main" id="{81D22400-F86B-4718-2C10-1E385825C01B}"/>
              </a:ext>
            </a:extLst>
          </p:cNvPr>
          <p:cNvSpPr txBox="1"/>
          <p:nvPr/>
        </p:nvSpPr>
        <p:spPr>
          <a:xfrm>
            <a:off x="516572" y="989196"/>
            <a:ext cx="11158855" cy="473848"/>
          </a:xfrm>
          <a:prstGeom prst="rect">
            <a:avLst/>
          </a:prstGeom>
          <a:solidFill>
            <a:srgbClr val="00449E">
              <a:alpha val="19999"/>
            </a:srgbClr>
          </a:solidFill>
        </p:spPr>
        <p:txBody>
          <a:bodyPr vert="horz" wrap="square" lIns="0" tIns="103505" rIns="0" bIns="0" rtlCol="0">
            <a:spAutoFit/>
          </a:bodyPr>
          <a:lstStyle/>
          <a:p>
            <a:pPr marL="1270" marR="0" lvl="0" indent="0" algn="ctr" defTabSz="914400" eaLnBrk="1" fontAlgn="auto" latinLnBrk="0" hangingPunct="1">
              <a:lnSpc>
                <a:spcPct val="100000"/>
              </a:lnSpc>
              <a:spcBef>
                <a:spcPts val="815"/>
              </a:spcBef>
              <a:spcAft>
                <a:spcPts val="0"/>
              </a:spcAft>
              <a:buClrTx/>
              <a:buSzTx/>
              <a:buFontTx/>
              <a:buNone/>
              <a:tabLst/>
              <a:defRPr/>
            </a:pPr>
            <a:r>
              <a:rPr kumimoji="0" lang="it-IT" sz="2400" b="1" i="0" u="none" strike="noStrike" kern="0" cap="none" spc="0" normalizeH="0" baseline="0" noProof="0" dirty="0">
                <a:ln>
                  <a:noFill/>
                </a:ln>
                <a:solidFill>
                  <a:srgbClr val="002060"/>
                </a:solidFill>
                <a:effectLst/>
                <a:uLnTx/>
                <a:uFillTx/>
                <a:latin typeface="Trebuchet MS"/>
                <a:cs typeface="Trebuchet MS"/>
              </a:rPr>
              <a:t>DM 11/1/2022 </a:t>
            </a:r>
          </a:p>
        </p:txBody>
      </p:sp>
      <p:sp>
        <p:nvSpPr>
          <p:cNvPr id="46" name="object 46">
            <a:extLst>
              <a:ext uri="{FF2B5EF4-FFF2-40B4-BE49-F238E27FC236}">
                <a16:creationId xmlns:a16="http://schemas.microsoft.com/office/drawing/2014/main" id="{CDC4404F-B8BB-DB67-3AF1-0314FC74AF74}"/>
              </a:ext>
            </a:extLst>
          </p:cNvPr>
          <p:cNvSpPr txBox="1">
            <a:spLocks noGrp="1"/>
          </p:cNvSpPr>
          <p:nvPr>
            <p:ph type="sldNum" sz="quarter" idx="7"/>
          </p:nvPr>
        </p:nvSpPr>
        <p:spPr>
          <a:prstGeom prst="rect">
            <a:avLst/>
          </a:prstGeom>
        </p:spPr>
        <p:txBody>
          <a:bodyPr vert="horz" wrap="square" lIns="0" tIns="36830" rIns="0" bIns="0" rtlCol="0">
            <a:spAutoFit/>
          </a:bodyPr>
          <a:lstStyle/>
          <a:p>
            <a:pPr marL="38100" marR="0" lvl="0" indent="0" defTabSz="914400" eaLnBrk="1" fontAlgn="auto" latinLnBrk="0" hangingPunct="1">
              <a:lnSpc>
                <a:spcPct val="100000"/>
              </a:lnSpc>
              <a:spcBef>
                <a:spcPts val="290"/>
              </a:spcBef>
              <a:spcAft>
                <a:spcPts val="0"/>
              </a:spcAft>
              <a:buClrTx/>
              <a:buSzTx/>
              <a:buFontTx/>
              <a:buNone/>
              <a:tabLst/>
              <a:defRPr/>
            </a:pPr>
            <a:fld id="{81D60167-4931-47E6-BA6A-407CBD079E47}" type="slidenum">
              <a:rPr kumimoji="0" sz="1400" b="1" i="0" u="none" strike="noStrike" kern="0" cap="none" spc="-25" normalizeH="0" baseline="0" noProof="0" dirty="0">
                <a:ln>
                  <a:noFill/>
                </a:ln>
                <a:solidFill>
                  <a:srgbClr val="FFFFFF"/>
                </a:solidFill>
                <a:effectLst/>
                <a:uLnTx/>
                <a:uFillTx/>
                <a:latin typeface="Trebuchet MS"/>
              </a:rPr>
              <a:pPr marL="38100" marR="0" lvl="0" indent="0" defTabSz="914400" eaLnBrk="1" fontAlgn="auto" latinLnBrk="0" hangingPunct="1">
                <a:lnSpc>
                  <a:spcPct val="100000"/>
                </a:lnSpc>
                <a:spcBef>
                  <a:spcPts val="290"/>
                </a:spcBef>
                <a:spcAft>
                  <a:spcPts val="0"/>
                </a:spcAft>
                <a:buClrTx/>
                <a:buSzTx/>
                <a:buFontTx/>
                <a:buNone/>
                <a:tabLst/>
                <a:defRPr/>
              </a:pPr>
              <a:t>15</a:t>
            </a:fld>
            <a:endParaRPr kumimoji="0" sz="1400" b="1" i="0" u="none" strike="noStrike" kern="0" cap="none" spc="-25" normalizeH="0" baseline="0" noProof="0" dirty="0">
              <a:ln>
                <a:noFill/>
              </a:ln>
              <a:solidFill>
                <a:srgbClr val="FFFFFF"/>
              </a:solidFill>
              <a:effectLst/>
              <a:uLnTx/>
              <a:uFillTx/>
              <a:latin typeface="Trebuchet MS"/>
            </a:endParaRPr>
          </a:p>
        </p:txBody>
      </p:sp>
      <p:sp>
        <p:nvSpPr>
          <p:cNvPr id="50" name="object 10">
            <a:extLst>
              <a:ext uri="{FF2B5EF4-FFF2-40B4-BE49-F238E27FC236}">
                <a16:creationId xmlns:a16="http://schemas.microsoft.com/office/drawing/2014/main" id="{9ACF535D-0F8E-9D94-F778-C065AB04A809}"/>
              </a:ext>
            </a:extLst>
          </p:cNvPr>
          <p:cNvSpPr/>
          <p:nvPr/>
        </p:nvSpPr>
        <p:spPr>
          <a:xfrm>
            <a:off x="0" y="5943599"/>
            <a:ext cx="12192000" cy="914400"/>
          </a:xfrm>
          <a:custGeom>
            <a:avLst/>
            <a:gdLst/>
            <a:ahLst/>
            <a:cxnLst/>
            <a:rect l="l" t="t" r="r" b="b"/>
            <a:pathLst>
              <a:path w="12192000" h="914400">
                <a:moveTo>
                  <a:pt x="12192000" y="0"/>
                </a:moveTo>
                <a:lnTo>
                  <a:pt x="0" y="0"/>
                </a:lnTo>
                <a:lnTo>
                  <a:pt x="0" y="914399"/>
                </a:lnTo>
                <a:lnTo>
                  <a:pt x="12192000" y="914399"/>
                </a:lnTo>
                <a:lnTo>
                  <a:pt x="12192000"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 name="Rettangolo 6">
            <a:extLst>
              <a:ext uri="{FF2B5EF4-FFF2-40B4-BE49-F238E27FC236}">
                <a16:creationId xmlns:a16="http://schemas.microsoft.com/office/drawing/2014/main" id="{28C93459-8B02-5979-218F-C35430702325}"/>
              </a:ext>
            </a:extLst>
          </p:cNvPr>
          <p:cNvSpPr/>
          <p:nvPr/>
        </p:nvSpPr>
        <p:spPr>
          <a:xfrm>
            <a:off x="762000" y="1600200"/>
            <a:ext cx="11158854" cy="401555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algn="l"/>
            <a:r>
              <a:rPr lang="it-IT" sz="2000" b="1" i="1" dirty="0">
                <a:solidFill>
                  <a:schemeClr val="tx1"/>
                </a:solidFill>
              </a:rPr>
              <a:t>Valore soglia</a:t>
            </a:r>
          </a:p>
          <a:p>
            <a:pPr algn="l"/>
            <a:r>
              <a:rPr lang="it-IT" sz="2000" i="1" dirty="0">
                <a:solidFill>
                  <a:schemeClr val="tx1"/>
                </a:solidFill>
              </a:rPr>
              <a:t>Art. 6 c. 1</a:t>
            </a:r>
          </a:p>
          <a:p>
            <a:pPr algn="l"/>
            <a:r>
              <a:rPr lang="it-IT" sz="2000" i="1" dirty="0">
                <a:solidFill>
                  <a:schemeClr val="tx1"/>
                </a:solidFill>
              </a:rPr>
              <a:t>Le province e le </a:t>
            </a:r>
            <a:r>
              <a:rPr lang="it-IT" sz="2000" i="1" dirty="0" err="1">
                <a:solidFill>
                  <a:schemeClr val="tx1"/>
                </a:solidFill>
              </a:rPr>
              <a:t>citta'</a:t>
            </a:r>
            <a:r>
              <a:rPr lang="it-IT" sz="2000" i="1" dirty="0">
                <a:solidFill>
                  <a:schemeClr val="tx1"/>
                </a:solidFill>
              </a:rPr>
              <a:t> metropolitane in  cui  il  rapporto  fra spesa del personale e le entrate  correnti,  (…),  risulta  superiore  al  valore   soglia per   fascia demografica (…), adottano un percorso di graduale riduzione  annuale del suddetto rapporto fino al conseguimento nell'anno 2025  del  predetto valore soglia anche applicando un turn  over  inferiore al 100 per cento.</a:t>
            </a:r>
          </a:p>
          <a:p>
            <a:pPr algn="l"/>
            <a:r>
              <a:rPr lang="it-IT" sz="2000" i="1" dirty="0">
                <a:solidFill>
                  <a:schemeClr val="tx1"/>
                </a:solidFill>
              </a:rPr>
              <a:t>Art. 6 c. 2</a:t>
            </a:r>
          </a:p>
          <a:p>
            <a:pPr algn="l"/>
            <a:r>
              <a:rPr lang="it-IT" sz="2000" i="1" dirty="0">
                <a:solidFill>
                  <a:schemeClr val="tx1"/>
                </a:solidFill>
              </a:rPr>
              <a:t>A decorrere dal 2025, le province e le </a:t>
            </a:r>
            <a:r>
              <a:rPr lang="it-IT" sz="2000" i="1" dirty="0" err="1">
                <a:solidFill>
                  <a:schemeClr val="tx1"/>
                </a:solidFill>
              </a:rPr>
              <a:t>citta'</a:t>
            </a:r>
            <a:r>
              <a:rPr lang="it-IT" sz="2000" i="1" dirty="0">
                <a:solidFill>
                  <a:schemeClr val="tx1"/>
                </a:solidFill>
              </a:rPr>
              <a:t>  metropolitane  in cui il rapporto fra  spesa  del  personale  e  le  entrate  correnti, (…),  risulta  superiore  al  valore soglia per fascia demografica (…), applicano un turn  over  pari  al  30  per cento fino al conseguimento del predetto valore soglia. </a:t>
            </a:r>
          </a:p>
          <a:p>
            <a:pPr algn="l"/>
            <a:endParaRPr lang="it-IT" sz="1600" i="1" dirty="0">
              <a:solidFill>
                <a:schemeClr val="tx1"/>
              </a:solidFill>
            </a:endParaRPr>
          </a:p>
        </p:txBody>
      </p:sp>
      <p:pic>
        <p:nvPicPr>
          <p:cNvPr id="2" name="Immagine 1">
            <a:extLst>
              <a:ext uri="{FF2B5EF4-FFF2-40B4-BE49-F238E27FC236}">
                <a16:creationId xmlns:a16="http://schemas.microsoft.com/office/drawing/2014/main" id="{655BC483-6C47-3937-EF59-55E70A0B543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903425"/>
            <a:ext cx="12119987" cy="1030966"/>
          </a:xfrm>
          <a:prstGeom prst="rect">
            <a:avLst/>
          </a:prstGeom>
        </p:spPr>
      </p:pic>
      <p:sp>
        <p:nvSpPr>
          <p:cNvPr id="4" name="Titolo 3">
            <a:extLst>
              <a:ext uri="{FF2B5EF4-FFF2-40B4-BE49-F238E27FC236}">
                <a16:creationId xmlns:a16="http://schemas.microsoft.com/office/drawing/2014/main" id="{472A34D7-382C-1EA3-0817-1AD0AF0DC9C9}"/>
              </a:ext>
            </a:extLst>
          </p:cNvPr>
          <p:cNvSpPr>
            <a:spLocks noGrp="1"/>
          </p:cNvSpPr>
          <p:nvPr>
            <p:ph type="title"/>
          </p:nvPr>
        </p:nvSpPr>
        <p:spPr>
          <a:xfrm>
            <a:off x="594766" y="158876"/>
            <a:ext cx="10197465" cy="492443"/>
          </a:xfrm>
        </p:spPr>
        <p:txBody>
          <a:bodyPr/>
          <a:lstStyle/>
          <a:p>
            <a:r>
              <a:rPr lang="it-IT" dirty="0"/>
              <a:t>Titolo slide</a:t>
            </a:r>
          </a:p>
        </p:txBody>
      </p:sp>
    </p:spTree>
    <p:extLst>
      <p:ext uri="{BB962C8B-B14F-4D97-AF65-F5344CB8AC3E}">
        <p14:creationId xmlns:p14="http://schemas.microsoft.com/office/powerpoint/2010/main" val="9706889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B2ACDC-2F2D-B273-D620-B77C944B7B4E}"/>
            </a:ext>
          </a:extLst>
        </p:cNvPr>
        <p:cNvGrpSpPr/>
        <p:nvPr/>
      </p:nvGrpSpPr>
      <p:grpSpPr>
        <a:xfrm>
          <a:off x="0" y="0"/>
          <a:ext cx="0" cy="0"/>
          <a:chOff x="0" y="0"/>
          <a:chExt cx="0" cy="0"/>
        </a:xfrm>
      </p:grpSpPr>
      <p:sp>
        <p:nvSpPr>
          <p:cNvPr id="11" name="object 11">
            <a:extLst>
              <a:ext uri="{FF2B5EF4-FFF2-40B4-BE49-F238E27FC236}">
                <a16:creationId xmlns:a16="http://schemas.microsoft.com/office/drawing/2014/main" id="{7C24E0BC-34C5-AA0B-4BFB-5F5F847ED0FC}"/>
              </a:ext>
            </a:extLst>
          </p:cNvPr>
          <p:cNvSpPr txBox="1"/>
          <p:nvPr/>
        </p:nvSpPr>
        <p:spPr>
          <a:xfrm>
            <a:off x="516572" y="989196"/>
            <a:ext cx="11158855" cy="473848"/>
          </a:xfrm>
          <a:prstGeom prst="rect">
            <a:avLst/>
          </a:prstGeom>
          <a:solidFill>
            <a:srgbClr val="00449E">
              <a:alpha val="19999"/>
            </a:srgbClr>
          </a:solidFill>
        </p:spPr>
        <p:txBody>
          <a:bodyPr vert="horz" wrap="square" lIns="0" tIns="103505" rIns="0" bIns="0" rtlCol="0">
            <a:spAutoFit/>
          </a:bodyPr>
          <a:lstStyle/>
          <a:p>
            <a:pPr marL="1270" marR="0" lvl="0" indent="0" algn="ctr" defTabSz="914400" eaLnBrk="1" fontAlgn="auto" latinLnBrk="0" hangingPunct="1">
              <a:lnSpc>
                <a:spcPct val="100000"/>
              </a:lnSpc>
              <a:spcBef>
                <a:spcPts val="815"/>
              </a:spcBef>
              <a:spcAft>
                <a:spcPts val="0"/>
              </a:spcAft>
              <a:buClrTx/>
              <a:buSzTx/>
              <a:buFontTx/>
              <a:buNone/>
              <a:tabLst/>
              <a:defRPr/>
            </a:pPr>
            <a:r>
              <a:rPr kumimoji="0" lang="it-IT" sz="2400" b="1" i="0" u="none" strike="noStrike" kern="0" cap="none" spc="0" normalizeH="0" baseline="0" noProof="0" dirty="0">
                <a:ln>
                  <a:noFill/>
                </a:ln>
                <a:solidFill>
                  <a:srgbClr val="002060"/>
                </a:solidFill>
                <a:effectLst/>
                <a:uLnTx/>
                <a:uFillTx/>
                <a:latin typeface="Trebuchet MS"/>
                <a:cs typeface="Trebuchet MS"/>
              </a:rPr>
              <a:t>DM 11/1/2022 </a:t>
            </a:r>
          </a:p>
        </p:txBody>
      </p:sp>
      <p:sp>
        <p:nvSpPr>
          <p:cNvPr id="46" name="object 46">
            <a:extLst>
              <a:ext uri="{FF2B5EF4-FFF2-40B4-BE49-F238E27FC236}">
                <a16:creationId xmlns:a16="http://schemas.microsoft.com/office/drawing/2014/main" id="{B9DA7497-136B-FC2C-7465-E0E12765EF55}"/>
              </a:ext>
            </a:extLst>
          </p:cNvPr>
          <p:cNvSpPr txBox="1">
            <a:spLocks noGrp="1"/>
          </p:cNvSpPr>
          <p:nvPr>
            <p:ph type="sldNum" sz="quarter" idx="7"/>
          </p:nvPr>
        </p:nvSpPr>
        <p:spPr>
          <a:prstGeom prst="rect">
            <a:avLst/>
          </a:prstGeom>
        </p:spPr>
        <p:txBody>
          <a:bodyPr vert="horz" wrap="square" lIns="0" tIns="36830" rIns="0" bIns="0" rtlCol="0">
            <a:spAutoFit/>
          </a:bodyPr>
          <a:lstStyle/>
          <a:p>
            <a:pPr marL="38100" marR="0" lvl="0" indent="0" defTabSz="914400" eaLnBrk="1" fontAlgn="auto" latinLnBrk="0" hangingPunct="1">
              <a:lnSpc>
                <a:spcPct val="100000"/>
              </a:lnSpc>
              <a:spcBef>
                <a:spcPts val="290"/>
              </a:spcBef>
              <a:spcAft>
                <a:spcPts val="0"/>
              </a:spcAft>
              <a:buClrTx/>
              <a:buSzTx/>
              <a:buFontTx/>
              <a:buNone/>
              <a:tabLst/>
              <a:defRPr/>
            </a:pPr>
            <a:fld id="{81D60167-4931-47E6-BA6A-407CBD079E47}" type="slidenum">
              <a:rPr kumimoji="0" sz="1400" b="1" i="0" u="none" strike="noStrike" kern="0" cap="none" spc="-25" normalizeH="0" baseline="0" noProof="0" dirty="0">
                <a:ln>
                  <a:noFill/>
                </a:ln>
                <a:solidFill>
                  <a:srgbClr val="FFFFFF"/>
                </a:solidFill>
                <a:effectLst/>
                <a:uLnTx/>
                <a:uFillTx/>
                <a:latin typeface="Trebuchet MS"/>
              </a:rPr>
              <a:pPr marL="38100" marR="0" lvl="0" indent="0" defTabSz="914400" eaLnBrk="1" fontAlgn="auto" latinLnBrk="0" hangingPunct="1">
                <a:lnSpc>
                  <a:spcPct val="100000"/>
                </a:lnSpc>
                <a:spcBef>
                  <a:spcPts val="290"/>
                </a:spcBef>
                <a:spcAft>
                  <a:spcPts val="0"/>
                </a:spcAft>
                <a:buClrTx/>
                <a:buSzTx/>
                <a:buFontTx/>
                <a:buNone/>
                <a:tabLst/>
                <a:defRPr/>
              </a:pPr>
              <a:t>16</a:t>
            </a:fld>
            <a:endParaRPr kumimoji="0" sz="1400" b="1" i="0" u="none" strike="noStrike" kern="0" cap="none" spc="-25" normalizeH="0" baseline="0" noProof="0" dirty="0">
              <a:ln>
                <a:noFill/>
              </a:ln>
              <a:solidFill>
                <a:srgbClr val="FFFFFF"/>
              </a:solidFill>
              <a:effectLst/>
              <a:uLnTx/>
              <a:uFillTx/>
              <a:latin typeface="Trebuchet MS"/>
            </a:endParaRPr>
          </a:p>
        </p:txBody>
      </p:sp>
      <p:sp>
        <p:nvSpPr>
          <p:cNvPr id="50" name="object 10">
            <a:extLst>
              <a:ext uri="{FF2B5EF4-FFF2-40B4-BE49-F238E27FC236}">
                <a16:creationId xmlns:a16="http://schemas.microsoft.com/office/drawing/2014/main" id="{9CD282ED-5C64-92C5-A177-E1C64E5E202C}"/>
              </a:ext>
            </a:extLst>
          </p:cNvPr>
          <p:cNvSpPr/>
          <p:nvPr/>
        </p:nvSpPr>
        <p:spPr>
          <a:xfrm>
            <a:off x="0" y="5943599"/>
            <a:ext cx="12192000" cy="914400"/>
          </a:xfrm>
          <a:custGeom>
            <a:avLst/>
            <a:gdLst/>
            <a:ahLst/>
            <a:cxnLst/>
            <a:rect l="l" t="t" r="r" b="b"/>
            <a:pathLst>
              <a:path w="12192000" h="914400">
                <a:moveTo>
                  <a:pt x="12192000" y="0"/>
                </a:moveTo>
                <a:lnTo>
                  <a:pt x="0" y="0"/>
                </a:lnTo>
                <a:lnTo>
                  <a:pt x="0" y="914399"/>
                </a:lnTo>
                <a:lnTo>
                  <a:pt x="12192000" y="914399"/>
                </a:lnTo>
                <a:lnTo>
                  <a:pt x="12192000"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 name="Rettangolo 6">
            <a:extLst>
              <a:ext uri="{FF2B5EF4-FFF2-40B4-BE49-F238E27FC236}">
                <a16:creationId xmlns:a16="http://schemas.microsoft.com/office/drawing/2014/main" id="{D7D7DBC6-894F-250C-8515-BD665077A3CE}"/>
              </a:ext>
            </a:extLst>
          </p:cNvPr>
          <p:cNvSpPr/>
          <p:nvPr/>
        </p:nvSpPr>
        <p:spPr>
          <a:xfrm>
            <a:off x="762000" y="1600200"/>
            <a:ext cx="11158854" cy="401555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algn="ctr">
              <a:buClrTx/>
              <a:buFontTx/>
              <a:buNone/>
              <a:defRPr/>
            </a:pPr>
            <a:r>
              <a:rPr lang="it-IT" altLang="it-IT" b="1" dirty="0">
                <a:solidFill>
                  <a:srgbClr val="000000"/>
                </a:solidFill>
                <a:cs typeface="Tahoma" pitchFamily="32" charset="0"/>
              </a:rPr>
              <a:t>Valore soglia</a:t>
            </a:r>
          </a:p>
          <a:p>
            <a:pPr algn="ctr">
              <a:buClrTx/>
              <a:buFontTx/>
              <a:buNone/>
              <a:defRPr/>
            </a:pPr>
            <a:r>
              <a:rPr lang="it-IT" altLang="it-IT" b="1" dirty="0">
                <a:solidFill>
                  <a:srgbClr val="000000"/>
                </a:solidFill>
                <a:cs typeface="Tahoma" pitchFamily="32" charset="0"/>
              </a:rPr>
              <a:t>Neutralizzazioni</a:t>
            </a:r>
          </a:p>
          <a:p>
            <a:pPr>
              <a:buClrTx/>
              <a:buFontTx/>
              <a:buNone/>
              <a:defRPr/>
            </a:pPr>
            <a:r>
              <a:rPr lang="it-IT" altLang="it-IT" b="1" dirty="0">
                <a:solidFill>
                  <a:srgbClr val="003366"/>
                </a:solidFill>
                <a:latin typeface="Times New Roman"/>
              </a:rPr>
              <a:t>	</a:t>
            </a:r>
            <a:r>
              <a:rPr lang="it-IT" altLang="it-IT" b="1" dirty="0">
                <a:solidFill>
                  <a:schemeClr val="tx1"/>
                </a:solidFill>
                <a:latin typeface="Times New Roman"/>
              </a:rPr>
              <a:t>Assunzioni etero-finanziate (tipologia):</a:t>
            </a:r>
          </a:p>
          <a:p>
            <a:pPr>
              <a:buClrTx/>
              <a:buFontTx/>
              <a:buNone/>
              <a:defRPr/>
            </a:pPr>
            <a:r>
              <a:rPr lang="it-IT" altLang="it-IT" b="1" dirty="0">
                <a:solidFill>
                  <a:schemeClr val="tx1"/>
                </a:solidFill>
                <a:latin typeface="Times New Roman"/>
              </a:rPr>
              <a:t>	</a:t>
            </a:r>
            <a:r>
              <a:rPr lang="it-IT" altLang="it-IT" dirty="0">
                <a:solidFill>
                  <a:schemeClr val="tx1"/>
                </a:solidFill>
                <a:latin typeface="Times New Roman"/>
              </a:rPr>
              <a:t>Art. 57, comma 3-septies, del decreto-legge n. 104/2020: le spese di personale per assunzioni finanziate integralmente da risorse provenienti da altri soggetti ed effettuate a decorrere da 2021, espressamente finalizzate a nuove assunzioni e previste da apposita normativa, e le corrispondenti entrate poste a copertura delle stesse non rilevano ai fini della verifica del rispetto del valore soglia. Nel caso di finanziamento parziale ai fini del calcolo del valore soglia non rileva l’entrata e la spesa di personale per l’importo corrispondente al finanziamento stesso. </a:t>
            </a:r>
          </a:p>
          <a:p>
            <a:pPr>
              <a:buClrTx/>
              <a:buFontTx/>
              <a:buNone/>
              <a:defRPr/>
            </a:pPr>
            <a:r>
              <a:rPr lang="it-IT" altLang="it-IT" b="1" dirty="0">
                <a:solidFill>
                  <a:schemeClr val="tx1"/>
                </a:solidFill>
                <a:latin typeface="Times New Roman"/>
              </a:rPr>
              <a:t>	Sulla base di questa disposizione anche le assunzioni inserite nei quadri PNRR non rilevano ai fini del valore soglia</a:t>
            </a:r>
          </a:p>
          <a:p>
            <a:pPr>
              <a:buClrTx/>
              <a:buFontTx/>
              <a:buNone/>
              <a:defRPr/>
            </a:pPr>
            <a:endParaRPr lang="it-IT" altLang="it-IT" b="1" dirty="0">
              <a:solidFill>
                <a:schemeClr val="tx1"/>
              </a:solidFill>
              <a:latin typeface="Times New Roman"/>
            </a:endParaRPr>
          </a:p>
          <a:p>
            <a:pPr>
              <a:buClrTx/>
              <a:buFontTx/>
              <a:buNone/>
              <a:defRPr/>
            </a:pPr>
            <a:r>
              <a:rPr lang="it-IT" altLang="it-IT" b="1" dirty="0">
                <a:solidFill>
                  <a:srgbClr val="003366"/>
                </a:solidFill>
                <a:latin typeface="Times New Roman"/>
              </a:rPr>
              <a:t>	</a:t>
            </a:r>
            <a:r>
              <a:rPr lang="it-IT" altLang="it-IT" b="1" dirty="0">
                <a:solidFill>
                  <a:schemeClr val="tx1"/>
                </a:solidFill>
                <a:latin typeface="Times New Roman"/>
              </a:rPr>
              <a:t>Assunzioni a tempo determinato (condizioni):</a:t>
            </a:r>
          </a:p>
          <a:p>
            <a:pPr>
              <a:buClrTx/>
              <a:buFontTx/>
              <a:buNone/>
              <a:defRPr/>
            </a:pPr>
            <a:r>
              <a:rPr lang="it-IT" altLang="it-IT" b="1" dirty="0">
                <a:solidFill>
                  <a:schemeClr val="tx1"/>
                </a:solidFill>
                <a:latin typeface="Times New Roman"/>
              </a:rPr>
              <a:t>	-oltre il limite precedente (50% spesa 2009) e attuazione progetti PNRR. Deroga prevista rispetto all’art. 33 comma 1bis (pare sia rispetto al valore soglia che al limite espansivo della spesa di personale)</a:t>
            </a:r>
          </a:p>
          <a:p>
            <a:pPr algn="l"/>
            <a:endParaRPr lang="it-IT" sz="1600" i="1" dirty="0">
              <a:solidFill>
                <a:schemeClr val="tx1"/>
              </a:solidFill>
            </a:endParaRPr>
          </a:p>
        </p:txBody>
      </p:sp>
      <p:pic>
        <p:nvPicPr>
          <p:cNvPr id="2" name="Immagine 1">
            <a:extLst>
              <a:ext uri="{FF2B5EF4-FFF2-40B4-BE49-F238E27FC236}">
                <a16:creationId xmlns:a16="http://schemas.microsoft.com/office/drawing/2014/main" id="{68E476BE-3BD6-B2BF-3223-E7DFEF6464E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903425"/>
            <a:ext cx="12119987" cy="1030966"/>
          </a:xfrm>
          <a:prstGeom prst="rect">
            <a:avLst/>
          </a:prstGeom>
        </p:spPr>
      </p:pic>
      <p:sp>
        <p:nvSpPr>
          <p:cNvPr id="4" name="Titolo 3">
            <a:extLst>
              <a:ext uri="{FF2B5EF4-FFF2-40B4-BE49-F238E27FC236}">
                <a16:creationId xmlns:a16="http://schemas.microsoft.com/office/drawing/2014/main" id="{F6FEC970-0033-C71C-3F6C-D7A822B7586C}"/>
              </a:ext>
            </a:extLst>
          </p:cNvPr>
          <p:cNvSpPr>
            <a:spLocks noGrp="1"/>
          </p:cNvSpPr>
          <p:nvPr>
            <p:ph type="title"/>
          </p:nvPr>
        </p:nvSpPr>
        <p:spPr>
          <a:xfrm>
            <a:off x="594766" y="158876"/>
            <a:ext cx="10197465" cy="492443"/>
          </a:xfrm>
        </p:spPr>
        <p:txBody>
          <a:bodyPr/>
          <a:lstStyle/>
          <a:p>
            <a:r>
              <a:rPr lang="it-IT" dirty="0"/>
              <a:t>Titolo slide</a:t>
            </a:r>
          </a:p>
        </p:txBody>
      </p:sp>
    </p:spTree>
    <p:extLst>
      <p:ext uri="{BB962C8B-B14F-4D97-AF65-F5344CB8AC3E}">
        <p14:creationId xmlns:p14="http://schemas.microsoft.com/office/powerpoint/2010/main" val="21734855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FD1CA3-6911-8EB6-376B-A6EFB28104D4}"/>
            </a:ext>
          </a:extLst>
        </p:cNvPr>
        <p:cNvGrpSpPr/>
        <p:nvPr/>
      </p:nvGrpSpPr>
      <p:grpSpPr>
        <a:xfrm>
          <a:off x="0" y="0"/>
          <a:ext cx="0" cy="0"/>
          <a:chOff x="0" y="0"/>
          <a:chExt cx="0" cy="0"/>
        </a:xfrm>
      </p:grpSpPr>
      <p:sp>
        <p:nvSpPr>
          <p:cNvPr id="11" name="object 11">
            <a:extLst>
              <a:ext uri="{FF2B5EF4-FFF2-40B4-BE49-F238E27FC236}">
                <a16:creationId xmlns:a16="http://schemas.microsoft.com/office/drawing/2014/main" id="{48AECB8C-8985-CB29-75CF-B55FACD57C52}"/>
              </a:ext>
            </a:extLst>
          </p:cNvPr>
          <p:cNvSpPr txBox="1"/>
          <p:nvPr/>
        </p:nvSpPr>
        <p:spPr>
          <a:xfrm>
            <a:off x="516572" y="989196"/>
            <a:ext cx="11158855" cy="473848"/>
          </a:xfrm>
          <a:prstGeom prst="rect">
            <a:avLst/>
          </a:prstGeom>
          <a:solidFill>
            <a:srgbClr val="00449E">
              <a:alpha val="19999"/>
            </a:srgbClr>
          </a:solidFill>
        </p:spPr>
        <p:txBody>
          <a:bodyPr vert="horz" wrap="square" lIns="0" tIns="103505" rIns="0" bIns="0" rtlCol="0">
            <a:spAutoFit/>
          </a:bodyPr>
          <a:lstStyle/>
          <a:p>
            <a:pPr marL="1270" marR="0" lvl="0" indent="0" algn="ctr" defTabSz="914400" eaLnBrk="1" fontAlgn="auto" latinLnBrk="0" hangingPunct="1">
              <a:lnSpc>
                <a:spcPct val="100000"/>
              </a:lnSpc>
              <a:spcBef>
                <a:spcPts val="815"/>
              </a:spcBef>
              <a:spcAft>
                <a:spcPts val="0"/>
              </a:spcAft>
              <a:buClrTx/>
              <a:buSzTx/>
              <a:buFontTx/>
              <a:buNone/>
              <a:tabLst/>
              <a:defRPr/>
            </a:pPr>
            <a:r>
              <a:rPr kumimoji="0" lang="it-IT" sz="2400" b="1" i="0" u="none" strike="noStrike" kern="0" cap="none" spc="0" normalizeH="0" baseline="0" noProof="0" dirty="0">
                <a:ln>
                  <a:noFill/>
                </a:ln>
                <a:solidFill>
                  <a:srgbClr val="002060"/>
                </a:solidFill>
                <a:effectLst/>
                <a:uLnTx/>
                <a:uFillTx/>
                <a:latin typeface="Trebuchet MS"/>
                <a:cs typeface="Trebuchet MS"/>
              </a:rPr>
              <a:t>DM 11/1/2022 </a:t>
            </a:r>
          </a:p>
        </p:txBody>
      </p:sp>
      <p:sp>
        <p:nvSpPr>
          <p:cNvPr id="46" name="object 46">
            <a:extLst>
              <a:ext uri="{FF2B5EF4-FFF2-40B4-BE49-F238E27FC236}">
                <a16:creationId xmlns:a16="http://schemas.microsoft.com/office/drawing/2014/main" id="{3C0CE069-468C-A844-7F56-C3EDE57A64E7}"/>
              </a:ext>
            </a:extLst>
          </p:cNvPr>
          <p:cNvSpPr txBox="1">
            <a:spLocks noGrp="1"/>
          </p:cNvSpPr>
          <p:nvPr>
            <p:ph type="sldNum" sz="quarter" idx="7"/>
          </p:nvPr>
        </p:nvSpPr>
        <p:spPr>
          <a:prstGeom prst="rect">
            <a:avLst/>
          </a:prstGeom>
        </p:spPr>
        <p:txBody>
          <a:bodyPr vert="horz" wrap="square" lIns="0" tIns="36830" rIns="0" bIns="0" rtlCol="0">
            <a:spAutoFit/>
          </a:bodyPr>
          <a:lstStyle/>
          <a:p>
            <a:pPr marL="38100" marR="0" lvl="0" indent="0" defTabSz="914400" eaLnBrk="1" fontAlgn="auto" latinLnBrk="0" hangingPunct="1">
              <a:lnSpc>
                <a:spcPct val="100000"/>
              </a:lnSpc>
              <a:spcBef>
                <a:spcPts val="290"/>
              </a:spcBef>
              <a:spcAft>
                <a:spcPts val="0"/>
              </a:spcAft>
              <a:buClrTx/>
              <a:buSzTx/>
              <a:buFontTx/>
              <a:buNone/>
              <a:tabLst/>
              <a:defRPr/>
            </a:pPr>
            <a:fld id="{81D60167-4931-47E6-BA6A-407CBD079E47}" type="slidenum">
              <a:rPr kumimoji="0" sz="1400" b="1" i="0" u="none" strike="noStrike" kern="0" cap="none" spc="-25" normalizeH="0" baseline="0" noProof="0" dirty="0">
                <a:ln>
                  <a:noFill/>
                </a:ln>
                <a:solidFill>
                  <a:srgbClr val="FFFFFF"/>
                </a:solidFill>
                <a:effectLst/>
                <a:uLnTx/>
                <a:uFillTx/>
                <a:latin typeface="Trebuchet MS"/>
              </a:rPr>
              <a:pPr marL="38100" marR="0" lvl="0" indent="0" defTabSz="914400" eaLnBrk="1" fontAlgn="auto" latinLnBrk="0" hangingPunct="1">
                <a:lnSpc>
                  <a:spcPct val="100000"/>
                </a:lnSpc>
                <a:spcBef>
                  <a:spcPts val="290"/>
                </a:spcBef>
                <a:spcAft>
                  <a:spcPts val="0"/>
                </a:spcAft>
                <a:buClrTx/>
                <a:buSzTx/>
                <a:buFontTx/>
                <a:buNone/>
                <a:tabLst/>
                <a:defRPr/>
              </a:pPr>
              <a:t>17</a:t>
            </a:fld>
            <a:endParaRPr kumimoji="0" sz="1400" b="1" i="0" u="none" strike="noStrike" kern="0" cap="none" spc="-25" normalizeH="0" baseline="0" noProof="0" dirty="0">
              <a:ln>
                <a:noFill/>
              </a:ln>
              <a:solidFill>
                <a:srgbClr val="FFFFFF"/>
              </a:solidFill>
              <a:effectLst/>
              <a:uLnTx/>
              <a:uFillTx/>
              <a:latin typeface="Trebuchet MS"/>
            </a:endParaRPr>
          </a:p>
        </p:txBody>
      </p:sp>
      <p:sp>
        <p:nvSpPr>
          <p:cNvPr id="50" name="object 10">
            <a:extLst>
              <a:ext uri="{FF2B5EF4-FFF2-40B4-BE49-F238E27FC236}">
                <a16:creationId xmlns:a16="http://schemas.microsoft.com/office/drawing/2014/main" id="{B2A5A161-A851-C5EC-D9BD-E4B29D86A01C}"/>
              </a:ext>
            </a:extLst>
          </p:cNvPr>
          <p:cNvSpPr/>
          <p:nvPr/>
        </p:nvSpPr>
        <p:spPr>
          <a:xfrm>
            <a:off x="0" y="5943599"/>
            <a:ext cx="12192000" cy="914400"/>
          </a:xfrm>
          <a:custGeom>
            <a:avLst/>
            <a:gdLst/>
            <a:ahLst/>
            <a:cxnLst/>
            <a:rect l="l" t="t" r="r" b="b"/>
            <a:pathLst>
              <a:path w="12192000" h="914400">
                <a:moveTo>
                  <a:pt x="12192000" y="0"/>
                </a:moveTo>
                <a:lnTo>
                  <a:pt x="0" y="0"/>
                </a:lnTo>
                <a:lnTo>
                  <a:pt x="0" y="914399"/>
                </a:lnTo>
                <a:lnTo>
                  <a:pt x="12192000" y="914399"/>
                </a:lnTo>
                <a:lnTo>
                  <a:pt x="12192000"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 name="Rettangolo 6">
            <a:extLst>
              <a:ext uri="{FF2B5EF4-FFF2-40B4-BE49-F238E27FC236}">
                <a16:creationId xmlns:a16="http://schemas.microsoft.com/office/drawing/2014/main" id="{93B05D25-0E78-8768-1E8F-DDC3A742F7FA}"/>
              </a:ext>
            </a:extLst>
          </p:cNvPr>
          <p:cNvSpPr/>
          <p:nvPr/>
        </p:nvSpPr>
        <p:spPr>
          <a:xfrm>
            <a:off x="762000" y="1600200"/>
            <a:ext cx="11158854" cy="401555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algn="ctr">
              <a:buClrTx/>
              <a:buFontTx/>
              <a:buNone/>
              <a:defRPr/>
            </a:pPr>
            <a:r>
              <a:rPr lang="it-IT" altLang="it-IT" sz="1600" b="1" dirty="0">
                <a:solidFill>
                  <a:srgbClr val="000000"/>
                </a:solidFill>
                <a:cs typeface="Tahoma" pitchFamily="32" charset="0"/>
              </a:rPr>
              <a:t>Valore soglia</a:t>
            </a:r>
          </a:p>
          <a:p>
            <a:pPr algn="ctr">
              <a:buClrTx/>
              <a:buFontTx/>
              <a:buNone/>
              <a:defRPr/>
            </a:pPr>
            <a:r>
              <a:rPr lang="it-IT" altLang="it-IT" sz="1600" b="1" dirty="0">
                <a:solidFill>
                  <a:srgbClr val="000000"/>
                </a:solidFill>
                <a:cs typeface="Tahoma" pitchFamily="32" charset="0"/>
              </a:rPr>
              <a:t>Neutralizzazioni</a:t>
            </a:r>
          </a:p>
          <a:p>
            <a:pPr algn="l">
              <a:buClrTx/>
              <a:buFontTx/>
              <a:buNone/>
              <a:defRPr/>
            </a:pPr>
            <a:r>
              <a:rPr lang="it-IT" altLang="it-IT" dirty="0">
                <a:solidFill>
                  <a:schemeClr val="tx1"/>
                </a:solidFill>
                <a:latin typeface="Times New Roman"/>
              </a:rPr>
              <a:t>Incentivi funzioni tecniche:</a:t>
            </a:r>
          </a:p>
          <a:p>
            <a:pPr algn="l">
              <a:buClrTx/>
              <a:buFontTx/>
              <a:buNone/>
              <a:defRPr/>
            </a:pPr>
            <a:r>
              <a:rPr lang="it-IT" altLang="it-IT" dirty="0">
                <a:solidFill>
                  <a:schemeClr val="tx1"/>
                </a:solidFill>
                <a:latin typeface="Times New Roman"/>
              </a:rPr>
              <a:t>Corte dei Conti Lombardia n. 73/2021 – Corte dei Conti Abruzzo 249/2021</a:t>
            </a:r>
          </a:p>
          <a:p>
            <a:pPr algn="l">
              <a:buClrTx/>
              <a:buFontTx/>
              <a:buNone/>
              <a:defRPr/>
            </a:pPr>
            <a:r>
              <a:rPr lang="it-IT" altLang="it-IT" dirty="0">
                <a:solidFill>
                  <a:schemeClr val="tx1"/>
                </a:solidFill>
                <a:latin typeface="Times New Roman"/>
              </a:rPr>
              <a:t>Sono da neutralizzare (entrata e spesa). Problematiche connesse alla contabilizzazione in quanto la spesa viene spesso portata negli esercizi successivi attraverso il Fondo pluriennale vincolato.	</a:t>
            </a:r>
          </a:p>
          <a:p>
            <a:pPr>
              <a:buClrTx/>
              <a:buFontTx/>
              <a:buNone/>
              <a:defRPr/>
            </a:pPr>
            <a:r>
              <a:rPr lang="it-IT" altLang="it-IT" dirty="0">
                <a:solidFill>
                  <a:srgbClr val="003366"/>
                </a:solidFill>
                <a:latin typeface="Times New Roman"/>
              </a:rPr>
              <a:t> </a:t>
            </a:r>
          </a:p>
          <a:p>
            <a:pPr>
              <a:buClrTx/>
              <a:buFontTx/>
              <a:buNone/>
              <a:defRPr/>
            </a:pPr>
            <a:r>
              <a:rPr lang="it-IT" altLang="it-IT" dirty="0">
                <a:solidFill>
                  <a:srgbClr val="003366"/>
                </a:solidFill>
                <a:latin typeface="Times New Roman"/>
                <a:cs typeface="Tahoma" pitchFamily="32" charset="0"/>
              </a:rPr>
              <a:t>	Criticità sul rispetto valore soglia</a:t>
            </a:r>
          </a:p>
          <a:p>
            <a:pPr>
              <a:buClrTx/>
              <a:buFontTx/>
              <a:buChar char="-"/>
              <a:defRPr/>
            </a:pPr>
            <a:r>
              <a:rPr lang="it-IT" altLang="it-IT" dirty="0">
                <a:solidFill>
                  <a:srgbClr val="000000"/>
                </a:solidFill>
                <a:cs typeface="Tahoma" pitchFamily="32" charset="0"/>
              </a:rPr>
              <a:t>Andamento non costante delle entrate tributarie delle Province </a:t>
            </a:r>
          </a:p>
          <a:p>
            <a:pPr>
              <a:buClrTx/>
              <a:buFontTx/>
              <a:buChar char="-"/>
              <a:defRPr/>
            </a:pPr>
            <a:r>
              <a:rPr lang="it-IT" altLang="it-IT" dirty="0">
                <a:solidFill>
                  <a:srgbClr val="000000"/>
                </a:solidFill>
                <a:cs typeface="Tahoma" pitchFamily="32" charset="0"/>
              </a:rPr>
              <a:t>Oneri contrattuali (criticità maggiore su rispetto limite complessivo spesa). A regime gli incrementi contrattuali riguardano gli anni dei trienni 2019/2021, 2022/2024 e 2025/2027</a:t>
            </a:r>
          </a:p>
          <a:p>
            <a:pPr>
              <a:buClrTx/>
              <a:buFontTx/>
              <a:buChar char="-"/>
              <a:defRPr/>
            </a:pPr>
            <a:r>
              <a:rPr lang="it-IT" altLang="it-IT" dirty="0">
                <a:solidFill>
                  <a:srgbClr val="000000"/>
                </a:solidFill>
                <a:cs typeface="Tahoma" pitchFamily="32" charset="0"/>
              </a:rPr>
              <a:t>Conflitto con le risorse accessorie di cui al decreto PA.</a:t>
            </a:r>
          </a:p>
          <a:p>
            <a:pPr>
              <a:buClrTx/>
              <a:defRPr/>
            </a:pPr>
            <a:endParaRPr lang="it-IT" altLang="it-IT" dirty="0">
              <a:solidFill>
                <a:srgbClr val="000000"/>
              </a:solidFill>
              <a:cs typeface="Tahoma" pitchFamily="32" charset="0"/>
            </a:endParaRPr>
          </a:p>
          <a:p>
            <a:pPr algn="ctr">
              <a:buClrTx/>
              <a:defRPr/>
            </a:pPr>
            <a:r>
              <a:rPr lang="it-IT" altLang="it-IT" dirty="0">
                <a:solidFill>
                  <a:srgbClr val="000000"/>
                </a:solidFill>
                <a:cs typeface="Tahoma" pitchFamily="32" charset="0"/>
              </a:rPr>
              <a:t>Asseverazione Revisori dei Conti</a:t>
            </a:r>
          </a:p>
          <a:p>
            <a:pPr algn="l"/>
            <a:endParaRPr lang="it-IT" sz="1600" i="1" dirty="0">
              <a:solidFill>
                <a:schemeClr val="tx1"/>
              </a:solidFill>
            </a:endParaRPr>
          </a:p>
        </p:txBody>
      </p:sp>
      <p:pic>
        <p:nvPicPr>
          <p:cNvPr id="2" name="Immagine 1">
            <a:extLst>
              <a:ext uri="{FF2B5EF4-FFF2-40B4-BE49-F238E27FC236}">
                <a16:creationId xmlns:a16="http://schemas.microsoft.com/office/drawing/2014/main" id="{8FC5B48C-B05B-864F-AC21-D52935223E6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903425"/>
            <a:ext cx="12119987" cy="1030966"/>
          </a:xfrm>
          <a:prstGeom prst="rect">
            <a:avLst/>
          </a:prstGeom>
        </p:spPr>
      </p:pic>
      <p:sp>
        <p:nvSpPr>
          <p:cNvPr id="4" name="Titolo 3">
            <a:extLst>
              <a:ext uri="{FF2B5EF4-FFF2-40B4-BE49-F238E27FC236}">
                <a16:creationId xmlns:a16="http://schemas.microsoft.com/office/drawing/2014/main" id="{D408A3FE-2FED-83B1-AB82-89C9AB8363C8}"/>
              </a:ext>
            </a:extLst>
          </p:cNvPr>
          <p:cNvSpPr>
            <a:spLocks noGrp="1"/>
          </p:cNvSpPr>
          <p:nvPr>
            <p:ph type="title"/>
          </p:nvPr>
        </p:nvSpPr>
        <p:spPr>
          <a:xfrm>
            <a:off x="594766" y="158876"/>
            <a:ext cx="10197465" cy="492443"/>
          </a:xfrm>
        </p:spPr>
        <p:txBody>
          <a:bodyPr/>
          <a:lstStyle/>
          <a:p>
            <a:r>
              <a:rPr lang="it-IT" dirty="0"/>
              <a:t>Titolo slide</a:t>
            </a:r>
          </a:p>
        </p:txBody>
      </p:sp>
    </p:spTree>
    <p:extLst>
      <p:ext uri="{BB962C8B-B14F-4D97-AF65-F5344CB8AC3E}">
        <p14:creationId xmlns:p14="http://schemas.microsoft.com/office/powerpoint/2010/main" val="27290836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0E7DD9-BCD2-185A-CB04-7B18B0BB4A32}"/>
            </a:ext>
          </a:extLst>
        </p:cNvPr>
        <p:cNvGrpSpPr/>
        <p:nvPr/>
      </p:nvGrpSpPr>
      <p:grpSpPr>
        <a:xfrm>
          <a:off x="0" y="0"/>
          <a:ext cx="0" cy="0"/>
          <a:chOff x="0" y="0"/>
          <a:chExt cx="0" cy="0"/>
        </a:xfrm>
      </p:grpSpPr>
      <p:sp>
        <p:nvSpPr>
          <p:cNvPr id="11" name="object 11">
            <a:extLst>
              <a:ext uri="{FF2B5EF4-FFF2-40B4-BE49-F238E27FC236}">
                <a16:creationId xmlns:a16="http://schemas.microsoft.com/office/drawing/2014/main" id="{6CC42ED7-1144-C0B7-EC84-FADF8E137EF8}"/>
              </a:ext>
            </a:extLst>
          </p:cNvPr>
          <p:cNvSpPr txBox="1"/>
          <p:nvPr/>
        </p:nvSpPr>
        <p:spPr>
          <a:xfrm>
            <a:off x="516572" y="989196"/>
            <a:ext cx="11158855" cy="473848"/>
          </a:xfrm>
          <a:prstGeom prst="rect">
            <a:avLst/>
          </a:prstGeom>
          <a:solidFill>
            <a:srgbClr val="00449E">
              <a:alpha val="19999"/>
            </a:srgbClr>
          </a:solidFill>
        </p:spPr>
        <p:txBody>
          <a:bodyPr vert="horz" wrap="square" lIns="0" tIns="103505" rIns="0" bIns="0" rtlCol="0">
            <a:spAutoFit/>
          </a:bodyPr>
          <a:lstStyle/>
          <a:p>
            <a:pPr marL="1270" marR="0" lvl="0" indent="0" algn="ctr" defTabSz="914400" eaLnBrk="1" fontAlgn="auto" latinLnBrk="0" hangingPunct="1">
              <a:lnSpc>
                <a:spcPct val="100000"/>
              </a:lnSpc>
              <a:spcBef>
                <a:spcPts val="815"/>
              </a:spcBef>
              <a:spcAft>
                <a:spcPts val="0"/>
              </a:spcAft>
              <a:buClrTx/>
              <a:buSzTx/>
              <a:buFontTx/>
              <a:buNone/>
              <a:tabLst/>
              <a:defRPr/>
            </a:pPr>
            <a:r>
              <a:rPr lang="it-IT" sz="2400" b="1" dirty="0">
                <a:solidFill>
                  <a:srgbClr val="002060"/>
                </a:solidFill>
                <a:latin typeface="Trebuchet MS"/>
                <a:cs typeface="Trebuchet MS"/>
              </a:rPr>
              <a:t>Come far conoscere i nostri enti</a:t>
            </a:r>
            <a:r>
              <a:rPr kumimoji="0" lang="it-IT" sz="2400" b="1" i="0" u="none" strike="noStrike" kern="0" cap="none" spc="0" normalizeH="0" baseline="0" noProof="0" dirty="0">
                <a:ln>
                  <a:noFill/>
                </a:ln>
                <a:solidFill>
                  <a:srgbClr val="002060"/>
                </a:solidFill>
                <a:effectLst/>
                <a:uLnTx/>
                <a:uFillTx/>
                <a:latin typeface="Trebuchet MS"/>
                <a:cs typeface="Trebuchet MS"/>
              </a:rPr>
              <a:t> </a:t>
            </a:r>
          </a:p>
        </p:txBody>
      </p:sp>
      <p:sp>
        <p:nvSpPr>
          <p:cNvPr id="46" name="object 46">
            <a:extLst>
              <a:ext uri="{FF2B5EF4-FFF2-40B4-BE49-F238E27FC236}">
                <a16:creationId xmlns:a16="http://schemas.microsoft.com/office/drawing/2014/main" id="{D473559B-6F2B-5A68-59F7-EF6A6539D5E8}"/>
              </a:ext>
            </a:extLst>
          </p:cNvPr>
          <p:cNvSpPr txBox="1">
            <a:spLocks noGrp="1"/>
          </p:cNvSpPr>
          <p:nvPr>
            <p:ph type="sldNum" sz="quarter" idx="7"/>
          </p:nvPr>
        </p:nvSpPr>
        <p:spPr>
          <a:prstGeom prst="rect">
            <a:avLst/>
          </a:prstGeom>
        </p:spPr>
        <p:txBody>
          <a:bodyPr vert="horz" wrap="square" lIns="0" tIns="36830" rIns="0" bIns="0" rtlCol="0">
            <a:spAutoFit/>
          </a:bodyPr>
          <a:lstStyle/>
          <a:p>
            <a:pPr marL="38100" marR="0" lvl="0" indent="0" defTabSz="914400" eaLnBrk="1" fontAlgn="auto" latinLnBrk="0" hangingPunct="1">
              <a:lnSpc>
                <a:spcPct val="100000"/>
              </a:lnSpc>
              <a:spcBef>
                <a:spcPts val="290"/>
              </a:spcBef>
              <a:spcAft>
                <a:spcPts val="0"/>
              </a:spcAft>
              <a:buClrTx/>
              <a:buSzTx/>
              <a:buFontTx/>
              <a:buNone/>
              <a:tabLst/>
              <a:defRPr/>
            </a:pPr>
            <a:fld id="{81D60167-4931-47E6-BA6A-407CBD079E47}" type="slidenum">
              <a:rPr kumimoji="0" sz="1400" b="1" i="0" u="none" strike="noStrike" kern="0" cap="none" spc="-25" normalizeH="0" baseline="0" noProof="0" dirty="0">
                <a:ln>
                  <a:noFill/>
                </a:ln>
                <a:solidFill>
                  <a:srgbClr val="FFFFFF"/>
                </a:solidFill>
                <a:effectLst/>
                <a:uLnTx/>
                <a:uFillTx/>
                <a:latin typeface="Trebuchet MS"/>
              </a:rPr>
              <a:pPr marL="38100" marR="0" lvl="0" indent="0" defTabSz="914400" eaLnBrk="1" fontAlgn="auto" latinLnBrk="0" hangingPunct="1">
                <a:lnSpc>
                  <a:spcPct val="100000"/>
                </a:lnSpc>
                <a:spcBef>
                  <a:spcPts val="290"/>
                </a:spcBef>
                <a:spcAft>
                  <a:spcPts val="0"/>
                </a:spcAft>
                <a:buClrTx/>
                <a:buSzTx/>
                <a:buFontTx/>
                <a:buNone/>
                <a:tabLst/>
                <a:defRPr/>
              </a:pPr>
              <a:t>18</a:t>
            </a:fld>
            <a:endParaRPr kumimoji="0" sz="1400" b="1" i="0" u="none" strike="noStrike" kern="0" cap="none" spc="-25" normalizeH="0" baseline="0" noProof="0" dirty="0">
              <a:ln>
                <a:noFill/>
              </a:ln>
              <a:solidFill>
                <a:srgbClr val="FFFFFF"/>
              </a:solidFill>
              <a:effectLst/>
              <a:uLnTx/>
              <a:uFillTx/>
              <a:latin typeface="Trebuchet MS"/>
            </a:endParaRPr>
          </a:p>
        </p:txBody>
      </p:sp>
      <p:sp>
        <p:nvSpPr>
          <p:cNvPr id="50" name="object 10">
            <a:extLst>
              <a:ext uri="{FF2B5EF4-FFF2-40B4-BE49-F238E27FC236}">
                <a16:creationId xmlns:a16="http://schemas.microsoft.com/office/drawing/2014/main" id="{118599F7-5728-E947-E329-DA9E4DC88572}"/>
              </a:ext>
            </a:extLst>
          </p:cNvPr>
          <p:cNvSpPr/>
          <p:nvPr/>
        </p:nvSpPr>
        <p:spPr>
          <a:xfrm>
            <a:off x="0" y="5943599"/>
            <a:ext cx="12192000" cy="914400"/>
          </a:xfrm>
          <a:custGeom>
            <a:avLst/>
            <a:gdLst/>
            <a:ahLst/>
            <a:cxnLst/>
            <a:rect l="l" t="t" r="r" b="b"/>
            <a:pathLst>
              <a:path w="12192000" h="914400">
                <a:moveTo>
                  <a:pt x="12192000" y="0"/>
                </a:moveTo>
                <a:lnTo>
                  <a:pt x="0" y="0"/>
                </a:lnTo>
                <a:lnTo>
                  <a:pt x="0" y="914399"/>
                </a:lnTo>
                <a:lnTo>
                  <a:pt x="12192000" y="914399"/>
                </a:lnTo>
                <a:lnTo>
                  <a:pt x="12192000"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 name="Rettangolo 6">
            <a:extLst>
              <a:ext uri="{FF2B5EF4-FFF2-40B4-BE49-F238E27FC236}">
                <a16:creationId xmlns:a16="http://schemas.microsoft.com/office/drawing/2014/main" id="{DE41155C-CA0E-3552-42EB-36A40C9D608B}"/>
              </a:ext>
            </a:extLst>
          </p:cNvPr>
          <p:cNvSpPr/>
          <p:nvPr/>
        </p:nvSpPr>
        <p:spPr>
          <a:xfrm>
            <a:off x="762000" y="1600200"/>
            <a:ext cx="11158854" cy="401555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algn="l"/>
            <a:endParaRPr lang="it-IT" sz="1600" i="1" dirty="0">
              <a:solidFill>
                <a:schemeClr val="tx1"/>
              </a:solidFill>
            </a:endParaRPr>
          </a:p>
        </p:txBody>
      </p:sp>
      <p:pic>
        <p:nvPicPr>
          <p:cNvPr id="2" name="Immagine 1">
            <a:extLst>
              <a:ext uri="{FF2B5EF4-FFF2-40B4-BE49-F238E27FC236}">
                <a16:creationId xmlns:a16="http://schemas.microsoft.com/office/drawing/2014/main" id="{29C0AAF8-9EA3-6A17-C7DF-F7379F10114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903425"/>
            <a:ext cx="12119987" cy="1030966"/>
          </a:xfrm>
          <a:prstGeom prst="rect">
            <a:avLst/>
          </a:prstGeom>
        </p:spPr>
      </p:pic>
      <p:sp>
        <p:nvSpPr>
          <p:cNvPr id="4" name="Titolo 3">
            <a:extLst>
              <a:ext uri="{FF2B5EF4-FFF2-40B4-BE49-F238E27FC236}">
                <a16:creationId xmlns:a16="http://schemas.microsoft.com/office/drawing/2014/main" id="{7C81967B-7757-160D-7260-F2BA5FBAF438}"/>
              </a:ext>
            </a:extLst>
          </p:cNvPr>
          <p:cNvSpPr>
            <a:spLocks noGrp="1"/>
          </p:cNvSpPr>
          <p:nvPr>
            <p:ph type="title"/>
          </p:nvPr>
        </p:nvSpPr>
        <p:spPr>
          <a:xfrm>
            <a:off x="594766" y="158876"/>
            <a:ext cx="10197465" cy="492443"/>
          </a:xfrm>
        </p:spPr>
        <p:txBody>
          <a:bodyPr/>
          <a:lstStyle/>
          <a:p>
            <a:r>
              <a:rPr lang="it-IT" dirty="0"/>
              <a:t>Titolo slide</a:t>
            </a:r>
          </a:p>
        </p:txBody>
      </p:sp>
      <p:pic>
        <p:nvPicPr>
          <p:cNvPr id="5" name="Immagine 4" descr="Immagine che contiene testo, schermata, Carattere, logo&#10;&#10;Il contenuto generato dall'IA potrebbe non essere corretto.">
            <a:extLst>
              <a:ext uri="{FF2B5EF4-FFF2-40B4-BE49-F238E27FC236}">
                <a16:creationId xmlns:a16="http://schemas.microsoft.com/office/drawing/2014/main" id="{88D7D4B6-C070-26D1-47C1-A73AC3487F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7400" y="1676400"/>
            <a:ext cx="8001000" cy="4495800"/>
          </a:xfrm>
          <a:prstGeom prst="rect">
            <a:avLst/>
          </a:prstGeom>
        </p:spPr>
      </p:pic>
    </p:spTree>
    <p:extLst>
      <p:ext uri="{BB962C8B-B14F-4D97-AF65-F5344CB8AC3E}">
        <p14:creationId xmlns:p14="http://schemas.microsoft.com/office/powerpoint/2010/main" val="24062837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C17F9A-DEFE-5587-16BA-F82DAEC337D7}"/>
            </a:ext>
          </a:extLst>
        </p:cNvPr>
        <p:cNvGrpSpPr/>
        <p:nvPr/>
      </p:nvGrpSpPr>
      <p:grpSpPr>
        <a:xfrm>
          <a:off x="0" y="0"/>
          <a:ext cx="0" cy="0"/>
          <a:chOff x="0" y="0"/>
          <a:chExt cx="0" cy="0"/>
        </a:xfrm>
      </p:grpSpPr>
      <p:sp>
        <p:nvSpPr>
          <p:cNvPr id="11" name="object 11">
            <a:extLst>
              <a:ext uri="{FF2B5EF4-FFF2-40B4-BE49-F238E27FC236}">
                <a16:creationId xmlns:a16="http://schemas.microsoft.com/office/drawing/2014/main" id="{6D808FBB-A48E-7293-4973-41B6D96AAAB5}"/>
              </a:ext>
            </a:extLst>
          </p:cNvPr>
          <p:cNvSpPr txBox="1"/>
          <p:nvPr/>
        </p:nvSpPr>
        <p:spPr>
          <a:xfrm>
            <a:off x="516572" y="989196"/>
            <a:ext cx="11158855" cy="473848"/>
          </a:xfrm>
          <a:prstGeom prst="rect">
            <a:avLst/>
          </a:prstGeom>
          <a:solidFill>
            <a:srgbClr val="00449E">
              <a:alpha val="19999"/>
            </a:srgbClr>
          </a:solidFill>
        </p:spPr>
        <p:txBody>
          <a:bodyPr vert="horz" wrap="square" lIns="0" tIns="103505" rIns="0" bIns="0" rtlCol="0">
            <a:spAutoFit/>
          </a:bodyPr>
          <a:lstStyle/>
          <a:p>
            <a:pPr marL="1270" marR="0" lvl="0" indent="0" algn="ctr" defTabSz="914400" eaLnBrk="1" fontAlgn="auto" latinLnBrk="0" hangingPunct="1">
              <a:lnSpc>
                <a:spcPct val="100000"/>
              </a:lnSpc>
              <a:spcBef>
                <a:spcPts val="815"/>
              </a:spcBef>
              <a:spcAft>
                <a:spcPts val="0"/>
              </a:spcAft>
              <a:buClrTx/>
              <a:buSzTx/>
              <a:buFontTx/>
              <a:buNone/>
              <a:tabLst/>
              <a:defRPr/>
            </a:pPr>
            <a:r>
              <a:rPr lang="it-IT" sz="2400" b="1" dirty="0">
                <a:solidFill>
                  <a:srgbClr val="002060"/>
                </a:solidFill>
                <a:latin typeface="Trebuchet MS"/>
                <a:cs typeface="Trebuchet MS"/>
              </a:rPr>
              <a:t>Strumenti di </a:t>
            </a:r>
            <a:r>
              <a:rPr lang="it-IT" sz="2400" b="1" dirty="0" err="1">
                <a:solidFill>
                  <a:srgbClr val="002060"/>
                </a:solidFill>
                <a:latin typeface="Trebuchet MS"/>
                <a:cs typeface="Trebuchet MS"/>
              </a:rPr>
              <a:t>retention</a:t>
            </a:r>
            <a:endParaRPr kumimoji="0" lang="it-IT" sz="2400" b="1" i="0" u="none" strike="noStrike" kern="0" cap="none" spc="0" normalizeH="0" baseline="0" noProof="0" dirty="0">
              <a:ln>
                <a:noFill/>
              </a:ln>
              <a:solidFill>
                <a:srgbClr val="002060"/>
              </a:solidFill>
              <a:effectLst/>
              <a:uLnTx/>
              <a:uFillTx/>
              <a:latin typeface="Trebuchet MS"/>
              <a:cs typeface="Trebuchet MS"/>
            </a:endParaRPr>
          </a:p>
        </p:txBody>
      </p:sp>
      <p:sp>
        <p:nvSpPr>
          <p:cNvPr id="46" name="object 46">
            <a:extLst>
              <a:ext uri="{FF2B5EF4-FFF2-40B4-BE49-F238E27FC236}">
                <a16:creationId xmlns:a16="http://schemas.microsoft.com/office/drawing/2014/main" id="{4663E8E3-ECF2-E0F9-A95E-636A5BAC6680}"/>
              </a:ext>
            </a:extLst>
          </p:cNvPr>
          <p:cNvSpPr txBox="1">
            <a:spLocks noGrp="1"/>
          </p:cNvSpPr>
          <p:nvPr>
            <p:ph type="sldNum" sz="quarter" idx="7"/>
          </p:nvPr>
        </p:nvSpPr>
        <p:spPr>
          <a:prstGeom prst="rect">
            <a:avLst/>
          </a:prstGeom>
        </p:spPr>
        <p:txBody>
          <a:bodyPr vert="horz" wrap="square" lIns="0" tIns="36830" rIns="0" bIns="0" rtlCol="0">
            <a:spAutoFit/>
          </a:bodyPr>
          <a:lstStyle/>
          <a:p>
            <a:pPr marL="38100" marR="0" lvl="0" indent="0" defTabSz="914400" eaLnBrk="1" fontAlgn="auto" latinLnBrk="0" hangingPunct="1">
              <a:lnSpc>
                <a:spcPct val="100000"/>
              </a:lnSpc>
              <a:spcBef>
                <a:spcPts val="290"/>
              </a:spcBef>
              <a:spcAft>
                <a:spcPts val="0"/>
              </a:spcAft>
              <a:buClrTx/>
              <a:buSzTx/>
              <a:buFontTx/>
              <a:buNone/>
              <a:tabLst/>
              <a:defRPr/>
            </a:pPr>
            <a:fld id="{81D60167-4931-47E6-BA6A-407CBD079E47}" type="slidenum">
              <a:rPr kumimoji="0" sz="1400" b="1" i="0" u="none" strike="noStrike" kern="0" cap="none" spc="-25" normalizeH="0" baseline="0" noProof="0" dirty="0">
                <a:ln>
                  <a:noFill/>
                </a:ln>
                <a:solidFill>
                  <a:srgbClr val="FFFFFF"/>
                </a:solidFill>
                <a:effectLst/>
                <a:uLnTx/>
                <a:uFillTx/>
                <a:latin typeface="Trebuchet MS"/>
              </a:rPr>
              <a:pPr marL="38100" marR="0" lvl="0" indent="0" defTabSz="914400" eaLnBrk="1" fontAlgn="auto" latinLnBrk="0" hangingPunct="1">
                <a:lnSpc>
                  <a:spcPct val="100000"/>
                </a:lnSpc>
                <a:spcBef>
                  <a:spcPts val="290"/>
                </a:spcBef>
                <a:spcAft>
                  <a:spcPts val="0"/>
                </a:spcAft>
                <a:buClrTx/>
                <a:buSzTx/>
                <a:buFontTx/>
                <a:buNone/>
                <a:tabLst/>
                <a:defRPr/>
              </a:pPr>
              <a:t>19</a:t>
            </a:fld>
            <a:endParaRPr kumimoji="0" sz="1400" b="1" i="0" u="none" strike="noStrike" kern="0" cap="none" spc="-25" normalizeH="0" baseline="0" noProof="0" dirty="0">
              <a:ln>
                <a:noFill/>
              </a:ln>
              <a:solidFill>
                <a:srgbClr val="FFFFFF"/>
              </a:solidFill>
              <a:effectLst/>
              <a:uLnTx/>
              <a:uFillTx/>
              <a:latin typeface="Trebuchet MS"/>
            </a:endParaRPr>
          </a:p>
        </p:txBody>
      </p:sp>
      <p:sp>
        <p:nvSpPr>
          <p:cNvPr id="50" name="object 10">
            <a:extLst>
              <a:ext uri="{FF2B5EF4-FFF2-40B4-BE49-F238E27FC236}">
                <a16:creationId xmlns:a16="http://schemas.microsoft.com/office/drawing/2014/main" id="{663A789A-D14D-2F33-6014-14870E8779DE}"/>
              </a:ext>
            </a:extLst>
          </p:cNvPr>
          <p:cNvSpPr/>
          <p:nvPr/>
        </p:nvSpPr>
        <p:spPr>
          <a:xfrm>
            <a:off x="0" y="5943599"/>
            <a:ext cx="12192000" cy="914400"/>
          </a:xfrm>
          <a:custGeom>
            <a:avLst/>
            <a:gdLst/>
            <a:ahLst/>
            <a:cxnLst/>
            <a:rect l="l" t="t" r="r" b="b"/>
            <a:pathLst>
              <a:path w="12192000" h="914400">
                <a:moveTo>
                  <a:pt x="12192000" y="0"/>
                </a:moveTo>
                <a:lnTo>
                  <a:pt x="0" y="0"/>
                </a:lnTo>
                <a:lnTo>
                  <a:pt x="0" y="914399"/>
                </a:lnTo>
                <a:lnTo>
                  <a:pt x="12192000" y="914399"/>
                </a:lnTo>
                <a:lnTo>
                  <a:pt x="12192000"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 name="Rettangolo 6">
            <a:extLst>
              <a:ext uri="{FF2B5EF4-FFF2-40B4-BE49-F238E27FC236}">
                <a16:creationId xmlns:a16="http://schemas.microsoft.com/office/drawing/2014/main" id="{027FF1BD-3B33-B3B6-060A-A9B0EEE374B7}"/>
              </a:ext>
            </a:extLst>
          </p:cNvPr>
          <p:cNvSpPr/>
          <p:nvPr/>
        </p:nvSpPr>
        <p:spPr>
          <a:xfrm>
            <a:off x="516572" y="1800000"/>
            <a:ext cx="11158854" cy="315129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algn="l"/>
            <a:r>
              <a:rPr lang="it-IT" dirty="0">
                <a:solidFill>
                  <a:schemeClr val="tx1"/>
                </a:solidFill>
              </a:rPr>
              <a:t>E’ importante pertanto il cd. </a:t>
            </a:r>
            <a:r>
              <a:rPr lang="it-IT" dirty="0" err="1">
                <a:solidFill>
                  <a:schemeClr val="tx1"/>
                </a:solidFill>
              </a:rPr>
              <a:t>Employer</a:t>
            </a:r>
            <a:r>
              <a:rPr lang="it-IT" dirty="0">
                <a:solidFill>
                  <a:schemeClr val="tx1"/>
                </a:solidFill>
              </a:rPr>
              <a:t> branding e cioè la capacità di costruire e comunicare un’immagine positiva dell’ente ergo del luogo di lavoro.</a:t>
            </a:r>
          </a:p>
          <a:p>
            <a:pPr algn="l"/>
            <a:r>
              <a:rPr lang="it-IT" dirty="0">
                <a:solidFill>
                  <a:schemeClr val="tx1"/>
                </a:solidFill>
              </a:rPr>
              <a:t>La </a:t>
            </a:r>
            <a:r>
              <a:rPr lang="it-IT" dirty="0" err="1">
                <a:solidFill>
                  <a:schemeClr val="tx1"/>
                </a:solidFill>
              </a:rPr>
              <a:t>retention</a:t>
            </a:r>
            <a:r>
              <a:rPr lang="it-IT" dirty="0">
                <a:solidFill>
                  <a:schemeClr val="tx1"/>
                </a:solidFill>
              </a:rPr>
              <a:t> dei dipendenti, o dei talenti, è un termine generico. Essenzialmente fa riferimento a qualsiasi sforzo che l’ente mette in atto per ridurre il tasso di abbandono dei suoi dipendenti.</a:t>
            </a:r>
          </a:p>
          <a:p>
            <a:pPr algn="l"/>
            <a:r>
              <a:rPr lang="it-IT" dirty="0">
                <a:solidFill>
                  <a:schemeClr val="tx1"/>
                </a:solidFill>
              </a:rPr>
              <a:t>In altre parole tale termine può essere tradotto nella parola fidelizzazione.</a:t>
            </a:r>
          </a:p>
          <a:p>
            <a:pPr algn="l"/>
            <a:r>
              <a:rPr lang="it-IT" dirty="0">
                <a:solidFill>
                  <a:schemeClr val="tx1"/>
                </a:solidFill>
              </a:rPr>
              <a:t>E’ necessario pertanto non solo far conoscere l’ente ma anche cercare di «trattenere» i dipendenti.</a:t>
            </a:r>
          </a:p>
          <a:p>
            <a:pPr algn="l"/>
            <a:r>
              <a:rPr lang="it-IT" dirty="0">
                <a:solidFill>
                  <a:schemeClr val="tx1"/>
                </a:solidFill>
              </a:rPr>
              <a:t>Utilizzare strumenti di </a:t>
            </a:r>
            <a:r>
              <a:rPr lang="it-IT" dirty="0" err="1">
                <a:solidFill>
                  <a:schemeClr val="tx1"/>
                </a:solidFill>
              </a:rPr>
              <a:t>retention</a:t>
            </a:r>
            <a:r>
              <a:rPr lang="it-IT" dirty="0">
                <a:solidFill>
                  <a:schemeClr val="tx1"/>
                </a:solidFill>
              </a:rPr>
              <a:t> nei confronti dei dipendenti interni può servire anche per dare immagine all’esterno e attrarre giovani potenziali talenti.</a:t>
            </a:r>
          </a:p>
          <a:p>
            <a:pPr algn="l"/>
            <a:r>
              <a:rPr lang="it-IT" dirty="0">
                <a:solidFill>
                  <a:schemeClr val="tx1"/>
                </a:solidFill>
              </a:rPr>
              <a:t>La prima verifica da attivare in effetti è il tasso di permanenza dell’ente dei dipendenti soprattutto negli ultimi anni, suddiviso per Settore in modo da fissare un anno zero da verificare in divenire se gli strumenti messi in atto si riveleranno efficaci e per consentire di valutare particolari criticità insite in un settore piuttosto che in un altro. </a:t>
            </a:r>
          </a:p>
        </p:txBody>
      </p:sp>
      <p:pic>
        <p:nvPicPr>
          <p:cNvPr id="2" name="Immagine 1">
            <a:extLst>
              <a:ext uri="{FF2B5EF4-FFF2-40B4-BE49-F238E27FC236}">
                <a16:creationId xmlns:a16="http://schemas.microsoft.com/office/drawing/2014/main" id="{63603592-C58A-5013-7334-41ECE6C1584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903425"/>
            <a:ext cx="12119987" cy="1030966"/>
          </a:xfrm>
          <a:prstGeom prst="rect">
            <a:avLst/>
          </a:prstGeom>
        </p:spPr>
      </p:pic>
      <p:sp>
        <p:nvSpPr>
          <p:cNvPr id="4" name="Titolo 3">
            <a:extLst>
              <a:ext uri="{FF2B5EF4-FFF2-40B4-BE49-F238E27FC236}">
                <a16:creationId xmlns:a16="http://schemas.microsoft.com/office/drawing/2014/main" id="{19FA3EA1-2DE4-7BC4-4F87-3DBC2A0C42E5}"/>
              </a:ext>
            </a:extLst>
          </p:cNvPr>
          <p:cNvSpPr>
            <a:spLocks noGrp="1"/>
          </p:cNvSpPr>
          <p:nvPr>
            <p:ph type="title"/>
          </p:nvPr>
        </p:nvSpPr>
        <p:spPr>
          <a:xfrm>
            <a:off x="594766" y="158876"/>
            <a:ext cx="10197465" cy="492443"/>
          </a:xfrm>
        </p:spPr>
        <p:txBody>
          <a:bodyPr/>
          <a:lstStyle/>
          <a:p>
            <a:r>
              <a:rPr lang="it-IT" dirty="0"/>
              <a:t>Titolo slide</a:t>
            </a:r>
          </a:p>
        </p:txBody>
      </p:sp>
    </p:spTree>
    <p:extLst>
      <p:ext uri="{BB962C8B-B14F-4D97-AF65-F5344CB8AC3E}">
        <p14:creationId xmlns:p14="http://schemas.microsoft.com/office/powerpoint/2010/main" val="13581074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D12AC5-5B25-F21F-C262-04C17A223FC1}"/>
            </a:ext>
          </a:extLst>
        </p:cNvPr>
        <p:cNvGrpSpPr/>
        <p:nvPr/>
      </p:nvGrpSpPr>
      <p:grpSpPr>
        <a:xfrm>
          <a:off x="0" y="0"/>
          <a:ext cx="0" cy="0"/>
          <a:chOff x="0" y="0"/>
          <a:chExt cx="0" cy="0"/>
        </a:xfrm>
      </p:grpSpPr>
      <p:sp>
        <p:nvSpPr>
          <p:cNvPr id="11" name="object 11">
            <a:extLst>
              <a:ext uri="{FF2B5EF4-FFF2-40B4-BE49-F238E27FC236}">
                <a16:creationId xmlns:a16="http://schemas.microsoft.com/office/drawing/2014/main" id="{DFFFE0E3-B615-086B-97AF-0659D7282500}"/>
              </a:ext>
            </a:extLst>
          </p:cNvPr>
          <p:cNvSpPr txBox="1"/>
          <p:nvPr/>
        </p:nvSpPr>
        <p:spPr>
          <a:xfrm>
            <a:off x="516572" y="989196"/>
            <a:ext cx="11158855" cy="473848"/>
          </a:xfrm>
          <a:prstGeom prst="rect">
            <a:avLst/>
          </a:prstGeom>
          <a:solidFill>
            <a:srgbClr val="00449E">
              <a:alpha val="19999"/>
            </a:srgbClr>
          </a:solidFill>
        </p:spPr>
        <p:txBody>
          <a:bodyPr vert="horz" wrap="square" lIns="0" tIns="103505" rIns="0" bIns="0" rtlCol="0">
            <a:spAutoFit/>
          </a:bodyPr>
          <a:lstStyle/>
          <a:p>
            <a:pPr marL="1270" marR="0" lvl="0" indent="0" algn="ctr" defTabSz="914400" eaLnBrk="1" fontAlgn="auto" latinLnBrk="0" hangingPunct="1">
              <a:lnSpc>
                <a:spcPct val="100000"/>
              </a:lnSpc>
              <a:spcBef>
                <a:spcPts val="815"/>
              </a:spcBef>
              <a:spcAft>
                <a:spcPts val="0"/>
              </a:spcAft>
              <a:buClrTx/>
              <a:buSzTx/>
              <a:buFontTx/>
              <a:buNone/>
              <a:tabLst/>
              <a:defRPr/>
            </a:pPr>
            <a:r>
              <a:rPr kumimoji="0" lang="it-IT" sz="2400" b="1" i="0" u="none" strike="noStrike" kern="0" cap="none" spc="0" normalizeH="0" baseline="0" noProof="0" dirty="0">
                <a:ln>
                  <a:noFill/>
                </a:ln>
                <a:solidFill>
                  <a:srgbClr val="002060"/>
                </a:solidFill>
                <a:effectLst/>
                <a:uLnTx/>
                <a:uFillTx/>
                <a:latin typeface="Trebuchet MS"/>
                <a:cs typeface="Trebuchet MS"/>
              </a:rPr>
              <a:t>La gestione delle risorse umane </a:t>
            </a:r>
          </a:p>
        </p:txBody>
      </p:sp>
      <p:sp>
        <p:nvSpPr>
          <p:cNvPr id="46" name="object 46">
            <a:extLst>
              <a:ext uri="{FF2B5EF4-FFF2-40B4-BE49-F238E27FC236}">
                <a16:creationId xmlns:a16="http://schemas.microsoft.com/office/drawing/2014/main" id="{AA82149F-5C2A-1872-5322-1071E06A30D2}"/>
              </a:ext>
            </a:extLst>
          </p:cNvPr>
          <p:cNvSpPr txBox="1">
            <a:spLocks noGrp="1"/>
          </p:cNvSpPr>
          <p:nvPr>
            <p:ph type="sldNum" sz="quarter" idx="7"/>
          </p:nvPr>
        </p:nvSpPr>
        <p:spPr>
          <a:prstGeom prst="rect">
            <a:avLst/>
          </a:prstGeom>
        </p:spPr>
        <p:txBody>
          <a:bodyPr vert="horz" wrap="square" lIns="0" tIns="36830" rIns="0" bIns="0" rtlCol="0">
            <a:spAutoFit/>
          </a:bodyPr>
          <a:lstStyle/>
          <a:p>
            <a:pPr marL="38100" marR="0" lvl="0" indent="0" defTabSz="914400" eaLnBrk="1" fontAlgn="auto" latinLnBrk="0" hangingPunct="1">
              <a:lnSpc>
                <a:spcPct val="100000"/>
              </a:lnSpc>
              <a:spcBef>
                <a:spcPts val="290"/>
              </a:spcBef>
              <a:spcAft>
                <a:spcPts val="0"/>
              </a:spcAft>
              <a:buClrTx/>
              <a:buSzTx/>
              <a:buFontTx/>
              <a:buNone/>
              <a:tabLst/>
              <a:defRPr/>
            </a:pPr>
            <a:fld id="{81D60167-4931-47E6-BA6A-407CBD079E47}" type="slidenum">
              <a:rPr kumimoji="0" sz="1400" b="1" i="0" u="none" strike="noStrike" kern="0" cap="none" spc="-25" normalizeH="0" baseline="0" noProof="0" dirty="0">
                <a:ln>
                  <a:noFill/>
                </a:ln>
                <a:solidFill>
                  <a:srgbClr val="FFFFFF"/>
                </a:solidFill>
                <a:effectLst/>
                <a:uLnTx/>
                <a:uFillTx/>
                <a:latin typeface="Trebuchet MS"/>
              </a:rPr>
              <a:pPr marL="38100" marR="0" lvl="0" indent="0" defTabSz="914400" eaLnBrk="1" fontAlgn="auto" latinLnBrk="0" hangingPunct="1">
                <a:lnSpc>
                  <a:spcPct val="100000"/>
                </a:lnSpc>
                <a:spcBef>
                  <a:spcPts val="290"/>
                </a:spcBef>
                <a:spcAft>
                  <a:spcPts val="0"/>
                </a:spcAft>
                <a:buClrTx/>
                <a:buSzTx/>
                <a:buFontTx/>
                <a:buNone/>
                <a:tabLst/>
                <a:defRPr/>
              </a:pPr>
              <a:t>2</a:t>
            </a:fld>
            <a:endParaRPr kumimoji="0" sz="1400" b="1" i="0" u="none" strike="noStrike" kern="0" cap="none" spc="-25" normalizeH="0" baseline="0" noProof="0" dirty="0">
              <a:ln>
                <a:noFill/>
              </a:ln>
              <a:solidFill>
                <a:srgbClr val="FFFFFF"/>
              </a:solidFill>
              <a:effectLst/>
              <a:uLnTx/>
              <a:uFillTx/>
              <a:latin typeface="Trebuchet MS"/>
            </a:endParaRPr>
          </a:p>
        </p:txBody>
      </p:sp>
      <p:sp>
        <p:nvSpPr>
          <p:cNvPr id="50" name="object 10">
            <a:extLst>
              <a:ext uri="{FF2B5EF4-FFF2-40B4-BE49-F238E27FC236}">
                <a16:creationId xmlns:a16="http://schemas.microsoft.com/office/drawing/2014/main" id="{6FEE534F-2406-D898-9049-E41DD708CD4E}"/>
              </a:ext>
            </a:extLst>
          </p:cNvPr>
          <p:cNvSpPr/>
          <p:nvPr/>
        </p:nvSpPr>
        <p:spPr>
          <a:xfrm>
            <a:off x="0" y="5943599"/>
            <a:ext cx="12192000" cy="914400"/>
          </a:xfrm>
          <a:custGeom>
            <a:avLst/>
            <a:gdLst/>
            <a:ahLst/>
            <a:cxnLst/>
            <a:rect l="l" t="t" r="r" b="b"/>
            <a:pathLst>
              <a:path w="12192000" h="914400">
                <a:moveTo>
                  <a:pt x="12192000" y="0"/>
                </a:moveTo>
                <a:lnTo>
                  <a:pt x="0" y="0"/>
                </a:lnTo>
                <a:lnTo>
                  <a:pt x="0" y="914399"/>
                </a:lnTo>
                <a:lnTo>
                  <a:pt x="12192000" y="914399"/>
                </a:lnTo>
                <a:lnTo>
                  <a:pt x="12192000"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 name="Rettangolo 6">
            <a:extLst>
              <a:ext uri="{FF2B5EF4-FFF2-40B4-BE49-F238E27FC236}">
                <a16:creationId xmlns:a16="http://schemas.microsoft.com/office/drawing/2014/main" id="{43D2EECA-F423-0945-2C4A-7E2C01B85F97}"/>
              </a:ext>
            </a:extLst>
          </p:cNvPr>
          <p:cNvSpPr/>
          <p:nvPr/>
        </p:nvSpPr>
        <p:spPr>
          <a:xfrm>
            <a:off x="516572" y="1800000"/>
            <a:ext cx="11158854" cy="315129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algn="l"/>
            <a:r>
              <a:rPr lang="it-IT" sz="2000" dirty="0">
                <a:solidFill>
                  <a:schemeClr val="tx1"/>
                </a:solidFill>
              </a:rPr>
              <a:t>La gestione del personale deve essere considerata nei termini di un unico procedimento che parte dalle procedure di assunzione e pertanto dalle regole, dai principi e dai limiti che contraddistinguono questa macro fase per poi diventare sviluppo organizzativo che parte dal monitoraggio delle situazioni e dagli strumenti veri e propri della gestione che implicano misure correttive o di revisione delle procedure attivate </a:t>
            </a:r>
          </a:p>
          <a:p>
            <a:pPr algn="l"/>
            <a:endParaRPr lang="it-IT" sz="2000" dirty="0">
              <a:solidFill>
                <a:schemeClr val="tx1"/>
              </a:solidFill>
            </a:endParaRPr>
          </a:p>
          <a:p>
            <a:pPr algn="l"/>
            <a:endParaRPr lang="it-IT" dirty="0">
              <a:solidFill>
                <a:schemeClr val="tx1"/>
              </a:solidFill>
            </a:endParaRPr>
          </a:p>
        </p:txBody>
      </p:sp>
      <p:pic>
        <p:nvPicPr>
          <p:cNvPr id="2" name="Immagine 1">
            <a:extLst>
              <a:ext uri="{FF2B5EF4-FFF2-40B4-BE49-F238E27FC236}">
                <a16:creationId xmlns:a16="http://schemas.microsoft.com/office/drawing/2014/main" id="{E925B714-B8F0-26C2-1C71-B6B1FE7109E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903425"/>
            <a:ext cx="12119987" cy="1030966"/>
          </a:xfrm>
          <a:prstGeom prst="rect">
            <a:avLst/>
          </a:prstGeom>
        </p:spPr>
      </p:pic>
      <p:sp>
        <p:nvSpPr>
          <p:cNvPr id="4" name="Titolo 3">
            <a:extLst>
              <a:ext uri="{FF2B5EF4-FFF2-40B4-BE49-F238E27FC236}">
                <a16:creationId xmlns:a16="http://schemas.microsoft.com/office/drawing/2014/main" id="{D3CF0022-9C97-A26B-71AB-A6D32A730604}"/>
              </a:ext>
            </a:extLst>
          </p:cNvPr>
          <p:cNvSpPr>
            <a:spLocks noGrp="1"/>
          </p:cNvSpPr>
          <p:nvPr>
            <p:ph type="title"/>
          </p:nvPr>
        </p:nvSpPr>
        <p:spPr>
          <a:xfrm>
            <a:off x="594766" y="158876"/>
            <a:ext cx="10197465" cy="492443"/>
          </a:xfrm>
        </p:spPr>
        <p:txBody>
          <a:bodyPr/>
          <a:lstStyle/>
          <a:p>
            <a:r>
              <a:rPr lang="it-IT" dirty="0"/>
              <a:t>Titolo slide</a:t>
            </a:r>
          </a:p>
        </p:txBody>
      </p:sp>
    </p:spTree>
    <p:extLst>
      <p:ext uri="{BB962C8B-B14F-4D97-AF65-F5344CB8AC3E}">
        <p14:creationId xmlns:p14="http://schemas.microsoft.com/office/powerpoint/2010/main" val="2676637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C0CABF-6E02-658B-FE88-2B88508FFD3C}"/>
            </a:ext>
          </a:extLst>
        </p:cNvPr>
        <p:cNvGrpSpPr/>
        <p:nvPr/>
      </p:nvGrpSpPr>
      <p:grpSpPr>
        <a:xfrm>
          <a:off x="0" y="0"/>
          <a:ext cx="0" cy="0"/>
          <a:chOff x="0" y="0"/>
          <a:chExt cx="0" cy="0"/>
        </a:xfrm>
      </p:grpSpPr>
      <p:sp>
        <p:nvSpPr>
          <p:cNvPr id="11" name="object 11">
            <a:extLst>
              <a:ext uri="{FF2B5EF4-FFF2-40B4-BE49-F238E27FC236}">
                <a16:creationId xmlns:a16="http://schemas.microsoft.com/office/drawing/2014/main" id="{C8D6E810-9873-2FED-3975-90D6821C8E1D}"/>
              </a:ext>
            </a:extLst>
          </p:cNvPr>
          <p:cNvSpPr txBox="1"/>
          <p:nvPr/>
        </p:nvSpPr>
        <p:spPr>
          <a:xfrm>
            <a:off x="516572" y="989196"/>
            <a:ext cx="11158855" cy="473848"/>
          </a:xfrm>
          <a:prstGeom prst="rect">
            <a:avLst/>
          </a:prstGeom>
          <a:solidFill>
            <a:srgbClr val="00449E">
              <a:alpha val="19999"/>
            </a:srgbClr>
          </a:solidFill>
        </p:spPr>
        <p:txBody>
          <a:bodyPr vert="horz" wrap="square" lIns="0" tIns="103505" rIns="0" bIns="0" rtlCol="0">
            <a:spAutoFit/>
          </a:bodyPr>
          <a:lstStyle/>
          <a:p>
            <a:pPr marL="1270" marR="0" lvl="0" indent="0" algn="ctr" defTabSz="914400" eaLnBrk="1" fontAlgn="auto" latinLnBrk="0" hangingPunct="1">
              <a:lnSpc>
                <a:spcPct val="100000"/>
              </a:lnSpc>
              <a:spcBef>
                <a:spcPts val="815"/>
              </a:spcBef>
              <a:spcAft>
                <a:spcPts val="0"/>
              </a:spcAft>
              <a:buClrTx/>
              <a:buSzTx/>
              <a:buFontTx/>
              <a:buNone/>
              <a:tabLst/>
              <a:defRPr/>
            </a:pPr>
            <a:r>
              <a:rPr lang="it-IT" sz="2400" b="1" dirty="0">
                <a:solidFill>
                  <a:srgbClr val="002060"/>
                </a:solidFill>
                <a:latin typeface="Trebuchet MS"/>
                <a:cs typeface="Trebuchet MS"/>
              </a:rPr>
              <a:t>Strumenti di </a:t>
            </a:r>
            <a:r>
              <a:rPr lang="it-IT" sz="2400" b="1" dirty="0" err="1">
                <a:solidFill>
                  <a:srgbClr val="002060"/>
                </a:solidFill>
                <a:latin typeface="Trebuchet MS"/>
                <a:cs typeface="Trebuchet MS"/>
              </a:rPr>
              <a:t>retention</a:t>
            </a:r>
            <a:endParaRPr kumimoji="0" lang="it-IT" sz="2400" b="1" i="0" u="none" strike="noStrike" kern="0" cap="none" spc="0" normalizeH="0" baseline="0" noProof="0" dirty="0">
              <a:ln>
                <a:noFill/>
              </a:ln>
              <a:solidFill>
                <a:srgbClr val="002060"/>
              </a:solidFill>
              <a:effectLst/>
              <a:uLnTx/>
              <a:uFillTx/>
              <a:latin typeface="Trebuchet MS"/>
              <a:cs typeface="Trebuchet MS"/>
            </a:endParaRPr>
          </a:p>
        </p:txBody>
      </p:sp>
      <p:sp>
        <p:nvSpPr>
          <p:cNvPr id="46" name="object 46">
            <a:extLst>
              <a:ext uri="{FF2B5EF4-FFF2-40B4-BE49-F238E27FC236}">
                <a16:creationId xmlns:a16="http://schemas.microsoft.com/office/drawing/2014/main" id="{81C6C8EB-F3C2-1FDC-6942-07BBF74D3D00}"/>
              </a:ext>
            </a:extLst>
          </p:cNvPr>
          <p:cNvSpPr txBox="1">
            <a:spLocks noGrp="1"/>
          </p:cNvSpPr>
          <p:nvPr>
            <p:ph type="sldNum" sz="quarter" idx="7"/>
          </p:nvPr>
        </p:nvSpPr>
        <p:spPr>
          <a:prstGeom prst="rect">
            <a:avLst/>
          </a:prstGeom>
        </p:spPr>
        <p:txBody>
          <a:bodyPr vert="horz" wrap="square" lIns="0" tIns="36830" rIns="0" bIns="0" rtlCol="0">
            <a:spAutoFit/>
          </a:bodyPr>
          <a:lstStyle/>
          <a:p>
            <a:pPr marL="38100" marR="0" lvl="0" indent="0" defTabSz="914400" eaLnBrk="1" fontAlgn="auto" latinLnBrk="0" hangingPunct="1">
              <a:lnSpc>
                <a:spcPct val="100000"/>
              </a:lnSpc>
              <a:spcBef>
                <a:spcPts val="290"/>
              </a:spcBef>
              <a:spcAft>
                <a:spcPts val="0"/>
              </a:spcAft>
              <a:buClrTx/>
              <a:buSzTx/>
              <a:buFontTx/>
              <a:buNone/>
              <a:tabLst/>
              <a:defRPr/>
            </a:pPr>
            <a:fld id="{81D60167-4931-47E6-BA6A-407CBD079E47}" type="slidenum">
              <a:rPr kumimoji="0" sz="1400" b="1" i="0" u="none" strike="noStrike" kern="0" cap="none" spc="-25" normalizeH="0" baseline="0" noProof="0" dirty="0">
                <a:ln>
                  <a:noFill/>
                </a:ln>
                <a:solidFill>
                  <a:srgbClr val="FFFFFF"/>
                </a:solidFill>
                <a:effectLst/>
                <a:uLnTx/>
                <a:uFillTx/>
                <a:latin typeface="Trebuchet MS"/>
              </a:rPr>
              <a:pPr marL="38100" marR="0" lvl="0" indent="0" defTabSz="914400" eaLnBrk="1" fontAlgn="auto" latinLnBrk="0" hangingPunct="1">
                <a:lnSpc>
                  <a:spcPct val="100000"/>
                </a:lnSpc>
                <a:spcBef>
                  <a:spcPts val="290"/>
                </a:spcBef>
                <a:spcAft>
                  <a:spcPts val="0"/>
                </a:spcAft>
                <a:buClrTx/>
                <a:buSzTx/>
                <a:buFontTx/>
                <a:buNone/>
                <a:tabLst/>
                <a:defRPr/>
              </a:pPr>
              <a:t>20</a:t>
            </a:fld>
            <a:endParaRPr kumimoji="0" sz="1400" b="1" i="0" u="none" strike="noStrike" kern="0" cap="none" spc="-25" normalizeH="0" baseline="0" noProof="0" dirty="0">
              <a:ln>
                <a:noFill/>
              </a:ln>
              <a:solidFill>
                <a:srgbClr val="FFFFFF"/>
              </a:solidFill>
              <a:effectLst/>
              <a:uLnTx/>
              <a:uFillTx/>
              <a:latin typeface="Trebuchet MS"/>
            </a:endParaRPr>
          </a:p>
        </p:txBody>
      </p:sp>
      <p:sp>
        <p:nvSpPr>
          <p:cNvPr id="50" name="object 10">
            <a:extLst>
              <a:ext uri="{FF2B5EF4-FFF2-40B4-BE49-F238E27FC236}">
                <a16:creationId xmlns:a16="http://schemas.microsoft.com/office/drawing/2014/main" id="{AC126D5E-E961-1C1D-D7D9-4527205D1992}"/>
              </a:ext>
            </a:extLst>
          </p:cNvPr>
          <p:cNvSpPr/>
          <p:nvPr/>
        </p:nvSpPr>
        <p:spPr>
          <a:xfrm>
            <a:off x="0" y="5943599"/>
            <a:ext cx="12192000" cy="914400"/>
          </a:xfrm>
          <a:custGeom>
            <a:avLst/>
            <a:gdLst/>
            <a:ahLst/>
            <a:cxnLst/>
            <a:rect l="l" t="t" r="r" b="b"/>
            <a:pathLst>
              <a:path w="12192000" h="914400">
                <a:moveTo>
                  <a:pt x="12192000" y="0"/>
                </a:moveTo>
                <a:lnTo>
                  <a:pt x="0" y="0"/>
                </a:lnTo>
                <a:lnTo>
                  <a:pt x="0" y="914399"/>
                </a:lnTo>
                <a:lnTo>
                  <a:pt x="12192000" y="914399"/>
                </a:lnTo>
                <a:lnTo>
                  <a:pt x="12192000"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 name="Rettangolo 6">
            <a:extLst>
              <a:ext uri="{FF2B5EF4-FFF2-40B4-BE49-F238E27FC236}">
                <a16:creationId xmlns:a16="http://schemas.microsoft.com/office/drawing/2014/main" id="{75E203EA-AB4C-FE38-88AE-BD0FE7E0FA48}"/>
              </a:ext>
            </a:extLst>
          </p:cNvPr>
          <p:cNvSpPr/>
          <p:nvPr/>
        </p:nvSpPr>
        <p:spPr>
          <a:xfrm>
            <a:off x="516572" y="1800000"/>
            <a:ext cx="11158854" cy="36864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algn="l"/>
            <a:r>
              <a:rPr lang="it-IT" dirty="0">
                <a:solidFill>
                  <a:schemeClr val="tx1"/>
                </a:solidFill>
              </a:rPr>
              <a:t>Quali possono essere questi strumenti?</a:t>
            </a:r>
          </a:p>
          <a:p>
            <a:pPr algn="l"/>
            <a:endParaRPr lang="it-IT" dirty="0">
              <a:solidFill>
                <a:schemeClr val="tx1"/>
              </a:solidFill>
            </a:endParaRPr>
          </a:p>
          <a:p>
            <a:pPr algn="l"/>
            <a:r>
              <a:rPr lang="it-IT" dirty="0">
                <a:solidFill>
                  <a:schemeClr val="tx1"/>
                </a:solidFill>
              </a:rPr>
              <a:t>La premessa doverosa è che nonostante le risorse aggiuntive che le Province hanno potuto mettere a disposizione per effetto del DL. 25/2025 (decreto PA), si può affermare la non competitività e non attrattività sul piano economico degli enti locali rispetto ad altre amministrazioni pubbliche </a:t>
            </a:r>
          </a:p>
          <a:p>
            <a:pPr algn="l"/>
            <a:r>
              <a:rPr lang="it-IT" dirty="0">
                <a:solidFill>
                  <a:schemeClr val="tx1"/>
                </a:solidFill>
              </a:rPr>
              <a:t>Quali possono essere pertanto questi strumenti?</a:t>
            </a:r>
          </a:p>
          <a:p>
            <a:pPr algn="l"/>
            <a:r>
              <a:rPr lang="it-IT" dirty="0">
                <a:solidFill>
                  <a:schemeClr val="tx1"/>
                </a:solidFill>
              </a:rPr>
              <a:t> Il primo strumento è il welfare integrativo con il limite dell’art. 23 c. 2 del </a:t>
            </a:r>
            <a:r>
              <a:rPr lang="it-IT" dirty="0" err="1">
                <a:solidFill>
                  <a:schemeClr val="tx1"/>
                </a:solidFill>
              </a:rPr>
              <a:t>D.Lgs.</a:t>
            </a:r>
            <a:r>
              <a:rPr lang="it-IT" dirty="0">
                <a:solidFill>
                  <a:schemeClr val="tx1"/>
                </a:solidFill>
              </a:rPr>
              <a:t> 75/2017</a:t>
            </a:r>
          </a:p>
          <a:p>
            <a:pPr algn="l"/>
            <a:r>
              <a:rPr lang="it-IT" dirty="0">
                <a:solidFill>
                  <a:schemeClr val="tx1"/>
                </a:solidFill>
              </a:rPr>
              <a:t>Tale istituto è materia di contrattazione decentrata integrativa ed è disciplinato dall’art.45 del CCNL 23/02/2026, che  propone le seguenti possibilità di utilizzo:</a:t>
            </a:r>
          </a:p>
          <a:p>
            <a:pPr algn="l"/>
            <a:endParaRPr lang="it-IT" dirty="0">
              <a:solidFill>
                <a:schemeClr val="tx1"/>
              </a:solidFill>
            </a:endParaRPr>
          </a:p>
          <a:p>
            <a:pPr algn="l"/>
            <a:endParaRPr lang="it-IT" dirty="0">
              <a:solidFill>
                <a:schemeClr val="tx1"/>
              </a:solidFill>
            </a:endParaRPr>
          </a:p>
        </p:txBody>
      </p:sp>
      <p:pic>
        <p:nvPicPr>
          <p:cNvPr id="2" name="Immagine 1">
            <a:extLst>
              <a:ext uri="{FF2B5EF4-FFF2-40B4-BE49-F238E27FC236}">
                <a16:creationId xmlns:a16="http://schemas.microsoft.com/office/drawing/2014/main" id="{437AE55B-D53D-95E1-AE1B-934409D4331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903425"/>
            <a:ext cx="12119987" cy="1030966"/>
          </a:xfrm>
          <a:prstGeom prst="rect">
            <a:avLst/>
          </a:prstGeom>
        </p:spPr>
      </p:pic>
      <p:sp>
        <p:nvSpPr>
          <p:cNvPr id="4" name="Titolo 3">
            <a:extLst>
              <a:ext uri="{FF2B5EF4-FFF2-40B4-BE49-F238E27FC236}">
                <a16:creationId xmlns:a16="http://schemas.microsoft.com/office/drawing/2014/main" id="{51DAECF4-9F99-957B-DC73-0F9D09255727}"/>
              </a:ext>
            </a:extLst>
          </p:cNvPr>
          <p:cNvSpPr>
            <a:spLocks noGrp="1"/>
          </p:cNvSpPr>
          <p:nvPr>
            <p:ph type="title"/>
          </p:nvPr>
        </p:nvSpPr>
        <p:spPr>
          <a:xfrm>
            <a:off x="594766" y="158876"/>
            <a:ext cx="10197465" cy="492443"/>
          </a:xfrm>
        </p:spPr>
        <p:txBody>
          <a:bodyPr/>
          <a:lstStyle/>
          <a:p>
            <a:r>
              <a:rPr lang="it-IT" dirty="0"/>
              <a:t>Titolo slide</a:t>
            </a:r>
          </a:p>
        </p:txBody>
      </p:sp>
    </p:spTree>
    <p:extLst>
      <p:ext uri="{BB962C8B-B14F-4D97-AF65-F5344CB8AC3E}">
        <p14:creationId xmlns:p14="http://schemas.microsoft.com/office/powerpoint/2010/main" val="13218058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6EC202-130E-AEC0-7C09-C36D0B060AF2}"/>
            </a:ext>
          </a:extLst>
        </p:cNvPr>
        <p:cNvGrpSpPr/>
        <p:nvPr/>
      </p:nvGrpSpPr>
      <p:grpSpPr>
        <a:xfrm>
          <a:off x="0" y="0"/>
          <a:ext cx="0" cy="0"/>
          <a:chOff x="0" y="0"/>
          <a:chExt cx="0" cy="0"/>
        </a:xfrm>
      </p:grpSpPr>
      <p:sp>
        <p:nvSpPr>
          <p:cNvPr id="11" name="object 11">
            <a:extLst>
              <a:ext uri="{FF2B5EF4-FFF2-40B4-BE49-F238E27FC236}">
                <a16:creationId xmlns:a16="http://schemas.microsoft.com/office/drawing/2014/main" id="{CC555A6B-1E83-26CF-93FF-474FBC40069A}"/>
              </a:ext>
            </a:extLst>
          </p:cNvPr>
          <p:cNvSpPr txBox="1"/>
          <p:nvPr/>
        </p:nvSpPr>
        <p:spPr>
          <a:xfrm>
            <a:off x="516572" y="989196"/>
            <a:ext cx="11158855" cy="473848"/>
          </a:xfrm>
          <a:prstGeom prst="rect">
            <a:avLst/>
          </a:prstGeom>
          <a:solidFill>
            <a:srgbClr val="00449E">
              <a:alpha val="19999"/>
            </a:srgbClr>
          </a:solidFill>
        </p:spPr>
        <p:txBody>
          <a:bodyPr vert="horz" wrap="square" lIns="0" tIns="103505" rIns="0" bIns="0" rtlCol="0">
            <a:spAutoFit/>
          </a:bodyPr>
          <a:lstStyle/>
          <a:p>
            <a:pPr marL="1270" marR="0" lvl="0" indent="0" algn="ctr" defTabSz="914400" eaLnBrk="1" fontAlgn="auto" latinLnBrk="0" hangingPunct="1">
              <a:lnSpc>
                <a:spcPct val="100000"/>
              </a:lnSpc>
              <a:spcBef>
                <a:spcPts val="815"/>
              </a:spcBef>
              <a:spcAft>
                <a:spcPts val="0"/>
              </a:spcAft>
              <a:buClrTx/>
              <a:buSzTx/>
              <a:buFontTx/>
              <a:buNone/>
              <a:tabLst/>
              <a:defRPr/>
            </a:pPr>
            <a:r>
              <a:rPr lang="it-IT" sz="2400" b="1" dirty="0">
                <a:solidFill>
                  <a:srgbClr val="002060"/>
                </a:solidFill>
                <a:latin typeface="Trebuchet MS"/>
                <a:cs typeface="Trebuchet MS"/>
              </a:rPr>
              <a:t>Strumenti di </a:t>
            </a:r>
            <a:r>
              <a:rPr lang="it-IT" sz="2400" b="1" dirty="0" err="1">
                <a:solidFill>
                  <a:srgbClr val="002060"/>
                </a:solidFill>
                <a:latin typeface="Trebuchet MS"/>
                <a:cs typeface="Trebuchet MS"/>
              </a:rPr>
              <a:t>retention</a:t>
            </a:r>
            <a:endParaRPr kumimoji="0" lang="it-IT" sz="2400" b="1" i="0" u="none" strike="noStrike" kern="0" cap="none" spc="0" normalizeH="0" baseline="0" noProof="0" dirty="0">
              <a:ln>
                <a:noFill/>
              </a:ln>
              <a:solidFill>
                <a:srgbClr val="002060"/>
              </a:solidFill>
              <a:effectLst/>
              <a:uLnTx/>
              <a:uFillTx/>
              <a:latin typeface="Trebuchet MS"/>
              <a:cs typeface="Trebuchet MS"/>
            </a:endParaRPr>
          </a:p>
        </p:txBody>
      </p:sp>
      <p:sp>
        <p:nvSpPr>
          <p:cNvPr id="46" name="object 46">
            <a:extLst>
              <a:ext uri="{FF2B5EF4-FFF2-40B4-BE49-F238E27FC236}">
                <a16:creationId xmlns:a16="http://schemas.microsoft.com/office/drawing/2014/main" id="{0AA12B21-B1F9-06AC-0B6D-C3BB21575E7B}"/>
              </a:ext>
            </a:extLst>
          </p:cNvPr>
          <p:cNvSpPr txBox="1">
            <a:spLocks noGrp="1"/>
          </p:cNvSpPr>
          <p:nvPr>
            <p:ph type="sldNum" sz="quarter" idx="7"/>
          </p:nvPr>
        </p:nvSpPr>
        <p:spPr>
          <a:prstGeom prst="rect">
            <a:avLst/>
          </a:prstGeom>
        </p:spPr>
        <p:txBody>
          <a:bodyPr vert="horz" wrap="square" lIns="0" tIns="36830" rIns="0" bIns="0" rtlCol="0">
            <a:spAutoFit/>
          </a:bodyPr>
          <a:lstStyle/>
          <a:p>
            <a:pPr marL="38100" marR="0" lvl="0" indent="0" defTabSz="914400" eaLnBrk="1" fontAlgn="auto" latinLnBrk="0" hangingPunct="1">
              <a:lnSpc>
                <a:spcPct val="100000"/>
              </a:lnSpc>
              <a:spcBef>
                <a:spcPts val="290"/>
              </a:spcBef>
              <a:spcAft>
                <a:spcPts val="0"/>
              </a:spcAft>
              <a:buClrTx/>
              <a:buSzTx/>
              <a:buFontTx/>
              <a:buNone/>
              <a:tabLst/>
              <a:defRPr/>
            </a:pPr>
            <a:fld id="{81D60167-4931-47E6-BA6A-407CBD079E47}" type="slidenum">
              <a:rPr kumimoji="0" sz="1400" b="1" i="0" u="none" strike="noStrike" kern="0" cap="none" spc="-25" normalizeH="0" baseline="0" noProof="0" dirty="0">
                <a:ln>
                  <a:noFill/>
                </a:ln>
                <a:solidFill>
                  <a:srgbClr val="FFFFFF"/>
                </a:solidFill>
                <a:effectLst/>
                <a:uLnTx/>
                <a:uFillTx/>
                <a:latin typeface="Trebuchet MS"/>
              </a:rPr>
              <a:pPr marL="38100" marR="0" lvl="0" indent="0" defTabSz="914400" eaLnBrk="1" fontAlgn="auto" latinLnBrk="0" hangingPunct="1">
                <a:lnSpc>
                  <a:spcPct val="100000"/>
                </a:lnSpc>
                <a:spcBef>
                  <a:spcPts val="290"/>
                </a:spcBef>
                <a:spcAft>
                  <a:spcPts val="0"/>
                </a:spcAft>
                <a:buClrTx/>
                <a:buSzTx/>
                <a:buFontTx/>
                <a:buNone/>
                <a:tabLst/>
                <a:defRPr/>
              </a:pPr>
              <a:t>21</a:t>
            </a:fld>
            <a:endParaRPr kumimoji="0" sz="1400" b="1" i="0" u="none" strike="noStrike" kern="0" cap="none" spc="-25" normalizeH="0" baseline="0" noProof="0" dirty="0">
              <a:ln>
                <a:noFill/>
              </a:ln>
              <a:solidFill>
                <a:srgbClr val="FFFFFF"/>
              </a:solidFill>
              <a:effectLst/>
              <a:uLnTx/>
              <a:uFillTx/>
              <a:latin typeface="Trebuchet MS"/>
            </a:endParaRPr>
          </a:p>
        </p:txBody>
      </p:sp>
      <p:sp>
        <p:nvSpPr>
          <p:cNvPr id="50" name="object 10">
            <a:extLst>
              <a:ext uri="{FF2B5EF4-FFF2-40B4-BE49-F238E27FC236}">
                <a16:creationId xmlns:a16="http://schemas.microsoft.com/office/drawing/2014/main" id="{4B92360F-D1D5-7891-A0A4-97EBFCBEC8FB}"/>
              </a:ext>
            </a:extLst>
          </p:cNvPr>
          <p:cNvSpPr/>
          <p:nvPr/>
        </p:nvSpPr>
        <p:spPr>
          <a:xfrm>
            <a:off x="0" y="5943599"/>
            <a:ext cx="12192000" cy="914400"/>
          </a:xfrm>
          <a:custGeom>
            <a:avLst/>
            <a:gdLst/>
            <a:ahLst/>
            <a:cxnLst/>
            <a:rect l="l" t="t" r="r" b="b"/>
            <a:pathLst>
              <a:path w="12192000" h="914400">
                <a:moveTo>
                  <a:pt x="12192000" y="0"/>
                </a:moveTo>
                <a:lnTo>
                  <a:pt x="0" y="0"/>
                </a:lnTo>
                <a:lnTo>
                  <a:pt x="0" y="914399"/>
                </a:lnTo>
                <a:lnTo>
                  <a:pt x="12192000" y="914399"/>
                </a:lnTo>
                <a:lnTo>
                  <a:pt x="12192000"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 name="Rettangolo 6">
            <a:extLst>
              <a:ext uri="{FF2B5EF4-FFF2-40B4-BE49-F238E27FC236}">
                <a16:creationId xmlns:a16="http://schemas.microsoft.com/office/drawing/2014/main" id="{E1E51608-44D3-E28B-E0F8-5A3B0ADEAABF}"/>
              </a:ext>
            </a:extLst>
          </p:cNvPr>
          <p:cNvSpPr/>
          <p:nvPr/>
        </p:nvSpPr>
        <p:spPr>
          <a:xfrm>
            <a:off x="516572" y="1800000"/>
            <a:ext cx="11158854" cy="36864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algn="l"/>
            <a:endParaRPr lang="it-IT" dirty="0">
              <a:solidFill>
                <a:schemeClr val="tx1"/>
              </a:solidFill>
            </a:endParaRPr>
          </a:p>
          <a:p>
            <a:pPr algn="l"/>
            <a:r>
              <a:rPr lang="it-IT" dirty="0">
                <a:solidFill>
                  <a:schemeClr val="tx1"/>
                </a:solidFill>
              </a:rPr>
              <a:t>a) iniziative di sostegno al reddito della famiglia; </a:t>
            </a:r>
          </a:p>
          <a:p>
            <a:pPr algn="l"/>
            <a:r>
              <a:rPr lang="it-IT" dirty="0">
                <a:solidFill>
                  <a:schemeClr val="tx1"/>
                </a:solidFill>
              </a:rPr>
              <a:t>b) supporto all’educazione, all’istruzione e promozione del merito dei figli; </a:t>
            </a:r>
          </a:p>
          <a:p>
            <a:pPr algn="l"/>
            <a:r>
              <a:rPr lang="it-IT" dirty="0">
                <a:solidFill>
                  <a:schemeClr val="tx1"/>
                </a:solidFill>
              </a:rPr>
              <a:t>c) contributi a favore di attività culturali, ricreative e con finalità sociale; </a:t>
            </a:r>
          </a:p>
          <a:p>
            <a:pPr algn="l"/>
            <a:r>
              <a:rPr lang="it-IT" dirty="0">
                <a:solidFill>
                  <a:schemeClr val="tx1"/>
                </a:solidFill>
              </a:rPr>
              <a:t>d) anticipazioni, sovvenzioni e prestiti a favore di dipendenti in difficoltà ad accedere ai canali ordinari del credito bancario o che si trovino nella necessità di affrontare spese non differibili; </a:t>
            </a:r>
          </a:p>
          <a:p>
            <a:pPr algn="l"/>
            <a:r>
              <a:rPr lang="it-IT" dirty="0">
                <a:solidFill>
                  <a:schemeClr val="tx1"/>
                </a:solidFill>
              </a:rPr>
              <a:t>e) polizze sanitarie integrative delle prestazioni erogate dal servizio sanitario nazionale; </a:t>
            </a:r>
          </a:p>
          <a:p>
            <a:pPr algn="l"/>
            <a:r>
              <a:rPr lang="it-IT" dirty="0">
                <a:solidFill>
                  <a:schemeClr val="tx1"/>
                </a:solidFill>
              </a:rPr>
              <a:t>f) incentivazione alla mobilità sostenibile; </a:t>
            </a:r>
          </a:p>
          <a:p>
            <a:pPr algn="l"/>
            <a:r>
              <a:rPr lang="it-IT" dirty="0">
                <a:solidFill>
                  <a:schemeClr val="tx1"/>
                </a:solidFill>
              </a:rPr>
              <a:t>g) altre categorie di beni, servizi e benefici che, in base alle vigenti norme fiscali, non </a:t>
            </a:r>
          </a:p>
          <a:p>
            <a:pPr algn="l"/>
            <a:r>
              <a:rPr lang="it-IT" dirty="0">
                <a:solidFill>
                  <a:schemeClr val="tx1"/>
                </a:solidFill>
              </a:rPr>
              <a:t>concorrono a formare il reddito di lavoro dipendente. </a:t>
            </a:r>
          </a:p>
          <a:p>
            <a:pPr algn="l"/>
            <a:r>
              <a:rPr lang="it-IT" dirty="0">
                <a:solidFill>
                  <a:schemeClr val="tx1"/>
                </a:solidFill>
              </a:rPr>
              <a:t>Attraverso la dichiarazione congiunta n. 4 le parti concordano il superamento anche per il welfare integrativo dei limiti di cui all’art. 23 c. 2 del D.Lgs.75/2017</a:t>
            </a:r>
          </a:p>
          <a:p>
            <a:pPr algn="l"/>
            <a:endParaRPr lang="it-IT" dirty="0">
              <a:solidFill>
                <a:schemeClr val="tx1"/>
              </a:solidFill>
            </a:endParaRPr>
          </a:p>
        </p:txBody>
      </p:sp>
      <p:pic>
        <p:nvPicPr>
          <p:cNvPr id="2" name="Immagine 1">
            <a:extLst>
              <a:ext uri="{FF2B5EF4-FFF2-40B4-BE49-F238E27FC236}">
                <a16:creationId xmlns:a16="http://schemas.microsoft.com/office/drawing/2014/main" id="{14D6BBD3-063A-FBB8-DEE4-3971A770B82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903425"/>
            <a:ext cx="12119987" cy="1030966"/>
          </a:xfrm>
          <a:prstGeom prst="rect">
            <a:avLst/>
          </a:prstGeom>
        </p:spPr>
      </p:pic>
      <p:sp>
        <p:nvSpPr>
          <p:cNvPr id="4" name="Titolo 3">
            <a:extLst>
              <a:ext uri="{FF2B5EF4-FFF2-40B4-BE49-F238E27FC236}">
                <a16:creationId xmlns:a16="http://schemas.microsoft.com/office/drawing/2014/main" id="{B1E85382-E78F-BE5D-C6E8-1C7DF556894D}"/>
              </a:ext>
            </a:extLst>
          </p:cNvPr>
          <p:cNvSpPr>
            <a:spLocks noGrp="1"/>
          </p:cNvSpPr>
          <p:nvPr>
            <p:ph type="title"/>
          </p:nvPr>
        </p:nvSpPr>
        <p:spPr>
          <a:xfrm>
            <a:off x="594766" y="158876"/>
            <a:ext cx="10197465" cy="492443"/>
          </a:xfrm>
        </p:spPr>
        <p:txBody>
          <a:bodyPr/>
          <a:lstStyle/>
          <a:p>
            <a:r>
              <a:rPr lang="it-IT" dirty="0"/>
              <a:t>Titolo slide</a:t>
            </a:r>
          </a:p>
        </p:txBody>
      </p:sp>
    </p:spTree>
    <p:extLst>
      <p:ext uri="{BB962C8B-B14F-4D97-AF65-F5344CB8AC3E}">
        <p14:creationId xmlns:p14="http://schemas.microsoft.com/office/powerpoint/2010/main" val="37637072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116835-67D5-4FE4-6AC5-6406B1B579A7}"/>
            </a:ext>
          </a:extLst>
        </p:cNvPr>
        <p:cNvGrpSpPr/>
        <p:nvPr/>
      </p:nvGrpSpPr>
      <p:grpSpPr>
        <a:xfrm>
          <a:off x="0" y="0"/>
          <a:ext cx="0" cy="0"/>
          <a:chOff x="0" y="0"/>
          <a:chExt cx="0" cy="0"/>
        </a:xfrm>
      </p:grpSpPr>
      <p:sp>
        <p:nvSpPr>
          <p:cNvPr id="11" name="object 11">
            <a:extLst>
              <a:ext uri="{FF2B5EF4-FFF2-40B4-BE49-F238E27FC236}">
                <a16:creationId xmlns:a16="http://schemas.microsoft.com/office/drawing/2014/main" id="{6B3EF2F1-5707-E57F-7F0C-DCDF082540BA}"/>
              </a:ext>
            </a:extLst>
          </p:cNvPr>
          <p:cNvSpPr txBox="1"/>
          <p:nvPr/>
        </p:nvSpPr>
        <p:spPr>
          <a:xfrm>
            <a:off x="516572" y="989196"/>
            <a:ext cx="11158855" cy="473848"/>
          </a:xfrm>
          <a:prstGeom prst="rect">
            <a:avLst/>
          </a:prstGeom>
          <a:solidFill>
            <a:srgbClr val="00449E">
              <a:alpha val="19999"/>
            </a:srgbClr>
          </a:solidFill>
        </p:spPr>
        <p:txBody>
          <a:bodyPr vert="horz" wrap="square" lIns="0" tIns="103505" rIns="0" bIns="0" rtlCol="0">
            <a:spAutoFit/>
          </a:bodyPr>
          <a:lstStyle/>
          <a:p>
            <a:pPr marL="1270" marR="0" lvl="0" indent="0" algn="ctr" defTabSz="914400" eaLnBrk="1" fontAlgn="auto" latinLnBrk="0" hangingPunct="1">
              <a:lnSpc>
                <a:spcPct val="100000"/>
              </a:lnSpc>
              <a:spcBef>
                <a:spcPts val="815"/>
              </a:spcBef>
              <a:spcAft>
                <a:spcPts val="0"/>
              </a:spcAft>
              <a:buClrTx/>
              <a:buSzTx/>
              <a:buFontTx/>
              <a:buNone/>
              <a:tabLst/>
              <a:defRPr/>
            </a:pPr>
            <a:r>
              <a:rPr lang="it-IT" sz="2400" b="1" dirty="0">
                <a:solidFill>
                  <a:srgbClr val="002060"/>
                </a:solidFill>
                <a:latin typeface="Trebuchet MS"/>
                <a:cs typeface="Trebuchet MS"/>
              </a:rPr>
              <a:t>Strumenti di </a:t>
            </a:r>
            <a:r>
              <a:rPr lang="it-IT" sz="2400" b="1" dirty="0" err="1">
                <a:solidFill>
                  <a:srgbClr val="002060"/>
                </a:solidFill>
                <a:latin typeface="Trebuchet MS"/>
                <a:cs typeface="Trebuchet MS"/>
              </a:rPr>
              <a:t>retention</a:t>
            </a:r>
            <a:endParaRPr kumimoji="0" lang="it-IT" sz="2400" b="1" i="0" u="none" strike="noStrike" kern="0" cap="none" spc="0" normalizeH="0" baseline="0" noProof="0" dirty="0">
              <a:ln>
                <a:noFill/>
              </a:ln>
              <a:solidFill>
                <a:srgbClr val="002060"/>
              </a:solidFill>
              <a:effectLst/>
              <a:uLnTx/>
              <a:uFillTx/>
              <a:latin typeface="Trebuchet MS"/>
              <a:cs typeface="Trebuchet MS"/>
            </a:endParaRPr>
          </a:p>
        </p:txBody>
      </p:sp>
      <p:sp>
        <p:nvSpPr>
          <p:cNvPr id="46" name="object 46">
            <a:extLst>
              <a:ext uri="{FF2B5EF4-FFF2-40B4-BE49-F238E27FC236}">
                <a16:creationId xmlns:a16="http://schemas.microsoft.com/office/drawing/2014/main" id="{588EFCD9-222A-ABA8-956B-41FD07B87FBA}"/>
              </a:ext>
            </a:extLst>
          </p:cNvPr>
          <p:cNvSpPr txBox="1">
            <a:spLocks noGrp="1"/>
          </p:cNvSpPr>
          <p:nvPr>
            <p:ph type="sldNum" sz="quarter" idx="7"/>
          </p:nvPr>
        </p:nvSpPr>
        <p:spPr>
          <a:prstGeom prst="rect">
            <a:avLst/>
          </a:prstGeom>
        </p:spPr>
        <p:txBody>
          <a:bodyPr vert="horz" wrap="square" lIns="0" tIns="36830" rIns="0" bIns="0" rtlCol="0">
            <a:spAutoFit/>
          </a:bodyPr>
          <a:lstStyle/>
          <a:p>
            <a:pPr marL="38100" marR="0" lvl="0" indent="0" defTabSz="914400" eaLnBrk="1" fontAlgn="auto" latinLnBrk="0" hangingPunct="1">
              <a:lnSpc>
                <a:spcPct val="100000"/>
              </a:lnSpc>
              <a:spcBef>
                <a:spcPts val="290"/>
              </a:spcBef>
              <a:spcAft>
                <a:spcPts val="0"/>
              </a:spcAft>
              <a:buClrTx/>
              <a:buSzTx/>
              <a:buFontTx/>
              <a:buNone/>
              <a:tabLst/>
              <a:defRPr/>
            </a:pPr>
            <a:fld id="{81D60167-4931-47E6-BA6A-407CBD079E47}" type="slidenum">
              <a:rPr kumimoji="0" sz="1400" b="1" i="0" u="none" strike="noStrike" kern="0" cap="none" spc="-25" normalizeH="0" baseline="0" noProof="0" dirty="0">
                <a:ln>
                  <a:noFill/>
                </a:ln>
                <a:solidFill>
                  <a:srgbClr val="FFFFFF"/>
                </a:solidFill>
                <a:effectLst/>
                <a:uLnTx/>
                <a:uFillTx/>
                <a:latin typeface="Trebuchet MS"/>
              </a:rPr>
              <a:pPr marL="38100" marR="0" lvl="0" indent="0" defTabSz="914400" eaLnBrk="1" fontAlgn="auto" latinLnBrk="0" hangingPunct="1">
                <a:lnSpc>
                  <a:spcPct val="100000"/>
                </a:lnSpc>
                <a:spcBef>
                  <a:spcPts val="290"/>
                </a:spcBef>
                <a:spcAft>
                  <a:spcPts val="0"/>
                </a:spcAft>
                <a:buClrTx/>
                <a:buSzTx/>
                <a:buFontTx/>
                <a:buNone/>
                <a:tabLst/>
                <a:defRPr/>
              </a:pPr>
              <a:t>22</a:t>
            </a:fld>
            <a:endParaRPr kumimoji="0" sz="1400" b="1" i="0" u="none" strike="noStrike" kern="0" cap="none" spc="-25" normalizeH="0" baseline="0" noProof="0" dirty="0">
              <a:ln>
                <a:noFill/>
              </a:ln>
              <a:solidFill>
                <a:srgbClr val="FFFFFF"/>
              </a:solidFill>
              <a:effectLst/>
              <a:uLnTx/>
              <a:uFillTx/>
              <a:latin typeface="Trebuchet MS"/>
            </a:endParaRPr>
          </a:p>
        </p:txBody>
      </p:sp>
      <p:sp>
        <p:nvSpPr>
          <p:cNvPr id="50" name="object 10">
            <a:extLst>
              <a:ext uri="{FF2B5EF4-FFF2-40B4-BE49-F238E27FC236}">
                <a16:creationId xmlns:a16="http://schemas.microsoft.com/office/drawing/2014/main" id="{33565725-B06A-EB83-1960-D2DC7F2A9DCD}"/>
              </a:ext>
            </a:extLst>
          </p:cNvPr>
          <p:cNvSpPr/>
          <p:nvPr/>
        </p:nvSpPr>
        <p:spPr>
          <a:xfrm>
            <a:off x="0" y="5943599"/>
            <a:ext cx="12192000" cy="914400"/>
          </a:xfrm>
          <a:custGeom>
            <a:avLst/>
            <a:gdLst/>
            <a:ahLst/>
            <a:cxnLst/>
            <a:rect l="l" t="t" r="r" b="b"/>
            <a:pathLst>
              <a:path w="12192000" h="914400">
                <a:moveTo>
                  <a:pt x="12192000" y="0"/>
                </a:moveTo>
                <a:lnTo>
                  <a:pt x="0" y="0"/>
                </a:lnTo>
                <a:lnTo>
                  <a:pt x="0" y="914399"/>
                </a:lnTo>
                <a:lnTo>
                  <a:pt x="12192000" y="914399"/>
                </a:lnTo>
                <a:lnTo>
                  <a:pt x="12192000"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 name="Rettangolo 6">
            <a:extLst>
              <a:ext uri="{FF2B5EF4-FFF2-40B4-BE49-F238E27FC236}">
                <a16:creationId xmlns:a16="http://schemas.microsoft.com/office/drawing/2014/main" id="{B0CB66B9-2DC2-6420-FA00-DBC6995B4084}"/>
              </a:ext>
            </a:extLst>
          </p:cNvPr>
          <p:cNvSpPr/>
          <p:nvPr/>
        </p:nvSpPr>
        <p:spPr>
          <a:xfrm>
            <a:off x="516572" y="1800000"/>
            <a:ext cx="11158854" cy="36864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algn="l"/>
            <a:r>
              <a:rPr lang="it-IT" dirty="0">
                <a:solidFill>
                  <a:schemeClr val="tx1"/>
                </a:solidFill>
              </a:rPr>
              <a:t>Un ulteriore strumento è lo smart working con il limite che per le funzioni fondamentali delle Province, soprattutto in ambito tecnico, diviene difficile un’estensione dell’istituto al personale che necessariamente si deve recare in cantiere.</a:t>
            </a:r>
          </a:p>
          <a:p>
            <a:pPr algn="l"/>
            <a:r>
              <a:rPr lang="it-IT" dirty="0">
                <a:solidFill>
                  <a:schemeClr val="tx1"/>
                </a:solidFill>
              </a:rPr>
              <a:t>Altri aspetti:</a:t>
            </a:r>
          </a:p>
          <a:p>
            <a:pPr algn="l"/>
            <a:r>
              <a:rPr lang="it-IT" dirty="0">
                <a:solidFill>
                  <a:schemeClr val="tx1"/>
                </a:solidFill>
              </a:rPr>
              <a:t> Come Provincia di Modena stiamo lavorando su alcuni progetti che riguardano l’utilizzo delle palestre delle scuole superiori da parte dei dipendenti, in pausa pranzo o al termine della giornata corta.</a:t>
            </a:r>
          </a:p>
          <a:p>
            <a:pPr algn="l"/>
            <a:r>
              <a:rPr lang="it-IT" dirty="0">
                <a:solidFill>
                  <a:schemeClr val="tx1"/>
                </a:solidFill>
              </a:rPr>
              <a:t>O ancora sulla possibilità di organizzare un family day al fine di far conoscere l’ente anche alle famiglie.</a:t>
            </a:r>
          </a:p>
          <a:p>
            <a:pPr algn="l"/>
            <a:endParaRPr lang="it-IT" dirty="0">
              <a:solidFill>
                <a:schemeClr val="tx1"/>
              </a:solidFill>
            </a:endParaRPr>
          </a:p>
        </p:txBody>
      </p:sp>
      <p:pic>
        <p:nvPicPr>
          <p:cNvPr id="2" name="Immagine 1">
            <a:extLst>
              <a:ext uri="{FF2B5EF4-FFF2-40B4-BE49-F238E27FC236}">
                <a16:creationId xmlns:a16="http://schemas.microsoft.com/office/drawing/2014/main" id="{96540387-377C-71E1-DE5A-FABB2B7F721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903425"/>
            <a:ext cx="12119987" cy="1030966"/>
          </a:xfrm>
          <a:prstGeom prst="rect">
            <a:avLst/>
          </a:prstGeom>
        </p:spPr>
      </p:pic>
      <p:sp>
        <p:nvSpPr>
          <p:cNvPr id="4" name="Titolo 3">
            <a:extLst>
              <a:ext uri="{FF2B5EF4-FFF2-40B4-BE49-F238E27FC236}">
                <a16:creationId xmlns:a16="http://schemas.microsoft.com/office/drawing/2014/main" id="{5E5C9CA2-642D-F96C-90A2-84BE80096945}"/>
              </a:ext>
            </a:extLst>
          </p:cNvPr>
          <p:cNvSpPr>
            <a:spLocks noGrp="1"/>
          </p:cNvSpPr>
          <p:nvPr>
            <p:ph type="title"/>
          </p:nvPr>
        </p:nvSpPr>
        <p:spPr>
          <a:xfrm>
            <a:off x="594766" y="158876"/>
            <a:ext cx="10197465" cy="492443"/>
          </a:xfrm>
        </p:spPr>
        <p:txBody>
          <a:bodyPr/>
          <a:lstStyle/>
          <a:p>
            <a:r>
              <a:rPr lang="it-IT" dirty="0"/>
              <a:t>Titolo slide</a:t>
            </a:r>
          </a:p>
        </p:txBody>
      </p:sp>
    </p:spTree>
    <p:extLst>
      <p:ext uri="{BB962C8B-B14F-4D97-AF65-F5344CB8AC3E}">
        <p14:creationId xmlns:p14="http://schemas.microsoft.com/office/powerpoint/2010/main" val="15163848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435563-BCBF-136F-9C42-0B19C4B5BD23}"/>
            </a:ext>
          </a:extLst>
        </p:cNvPr>
        <p:cNvGrpSpPr/>
        <p:nvPr/>
      </p:nvGrpSpPr>
      <p:grpSpPr>
        <a:xfrm>
          <a:off x="0" y="0"/>
          <a:ext cx="0" cy="0"/>
          <a:chOff x="0" y="0"/>
          <a:chExt cx="0" cy="0"/>
        </a:xfrm>
      </p:grpSpPr>
      <p:sp>
        <p:nvSpPr>
          <p:cNvPr id="11" name="object 11">
            <a:extLst>
              <a:ext uri="{FF2B5EF4-FFF2-40B4-BE49-F238E27FC236}">
                <a16:creationId xmlns:a16="http://schemas.microsoft.com/office/drawing/2014/main" id="{223EC82B-E7A0-8E00-D1A7-B015C4CD82E4}"/>
              </a:ext>
            </a:extLst>
          </p:cNvPr>
          <p:cNvSpPr txBox="1"/>
          <p:nvPr/>
        </p:nvSpPr>
        <p:spPr>
          <a:xfrm>
            <a:off x="516572" y="989196"/>
            <a:ext cx="11158855" cy="473848"/>
          </a:xfrm>
          <a:prstGeom prst="rect">
            <a:avLst/>
          </a:prstGeom>
          <a:solidFill>
            <a:srgbClr val="00449E">
              <a:alpha val="19999"/>
            </a:srgbClr>
          </a:solidFill>
        </p:spPr>
        <p:txBody>
          <a:bodyPr vert="horz" wrap="square" lIns="0" tIns="103505" rIns="0" bIns="0" rtlCol="0">
            <a:spAutoFit/>
          </a:bodyPr>
          <a:lstStyle/>
          <a:p>
            <a:pPr marL="1270" marR="0" lvl="0" indent="0" algn="ctr" defTabSz="914400" eaLnBrk="1" fontAlgn="auto" latinLnBrk="0" hangingPunct="1">
              <a:lnSpc>
                <a:spcPct val="100000"/>
              </a:lnSpc>
              <a:spcBef>
                <a:spcPts val="815"/>
              </a:spcBef>
              <a:spcAft>
                <a:spcPts val="0"/>
              </a:spcAft>
              <a:buClrTx/>
              <a:buSzTx/>
              <a:buFontTx/>
              <a:buNone/>
              <a:tabLst/>
              <a:defRPr/>
            </a:pPr>
            <a:r>
              <a:rPr lang="it-IT" sz="2400" b="1" dirty="0">
                <a:solidFill>
                  <a:srgbClr val="002060"/>
                </a:solidFill>
                <a:latin typeface="Trebuchet MS"/>
                <a:cs typeface="Trebuchet MS"/>
              </a:rPr>
              <a:t>Strumenti della gestione</a:t>
            </a:r>
            <a:endParaRPr kumimoji="0" lang="it-IT" sz="2400" b="1" i="0" u="none" strike="noStrike" kern="0" cap="none" spc="0" normalizeH="0" baseline="0" noProof="0" dirty="0">
              <a:ln>
                <a:noFill/>
              </a:ln>
              <a:solidFill>
                <a:srgbClr val="002060"/>
              </a:solidFill>
              <a:effectLst/>
              <a:uLnTx/>
              <a:uFillTx/>
              <a:latin typeface="Trebuchet MS"/>
              <a:cs typeface="Trebuchet MS"/>
            </a:endParaRPr>
          </a:p>
        </p:txBody>
      </p:sp>
      <p:sp>
        <p:nvSpPr>
          <p:cNvPr id="46" name="object 46">
            <a:extLst>
              <a:ext uri="{FF2B5EF4-FFF2-40B4-BE49-F238E27FC236}">
                <a16:creationId xmlns:a16="http://schemas.microsoft.com/office/drawing/2014/main" id="{01203C86-D7AB-1571-B573-BE730C722205}"/>
              </a:ext>
            </a:extLst>
          </p:cNvPr>
          <p:cNvSpPr txBox="1">
            <a:spLocks noGrp="1"/>
          </p:cNvSpPr>
          <p:nvPr>
            <p:ph type="sldNum" sz="quarter" idx="7"/>
          </p:nvPr>
        </p:nvSpPr>
        <p:spPr>
          <a:prstGeom prst="rect">
            <a:avLst/>
          </a:prstGeom>
        </p:spPr>
        <p:txBody>
          <a:bodyPr vert="horz" wrap="square" lIns="0" tIns="36830" rIns="0" bIns="0" rtlCol="0">
            <a:spAutoFit/>
          </a:bodyPr>
          <a:lstStyle/>
          <a:p>
            <a:pPr marL="38100" marR="0" lvl="0" indent="0" defTabSz="914400" eaLnBrk="1" fontAlgn="auto" latinLnBrk="0" hangingPunct="1">
              <a:lnSpc>
                <a:spcPct val="100000"/>
              </a:lnSpc>
              <a:spcBef>
                <a:spcPts val="290"/>
              </a:spcBef>
              <a:spcAft>
                <a:spcPts val="0"/>
              </a:spcAft>
              <a:buClrTx/>
              <a:buSzTx/>
              <a:buFontTx/>
              <a:buNone/>
              <a:tabLst/>
              <a:defRPr/>
            </a:pPr>
            <a:fld id="{81D60167-4931-47E6-BA6A-407CBD079E47}" type="slidenum">
              <a:rPr kumimoji="0" sz="1400" b="1" i="0" u="none" strike="noStrike" kern="0" cap="none" spc="-25" normalizeH="0" baseline="0" noProof="0" dirty="0">
                <a:ln>
                  <a:noFill/>
                </a:ln>
                <a:solidFill>
                  <a:srgbClr val="FFFFFF"/>
                </a:solidFill>
                <a:effectLst/>
                <a:uLnTx/>
                <a:uFillTx/>
                <a:latin typeface="Trebuchet MS"/>
              </a:rPr>
              <a:pPr marL="38100" marR="0" lvl="0" indent="0" defTabSz="914400" eaLnBrk="1" fontAlgn="auto" latinLnBrk="0" hangingPunct="1">
                <a:lnSpc>
                  <a:spcPct val="100000"/>
                </a:lnSpc>
                <a:spcBef>
                  <a:spcPts val="290"/>
                </a:spcBef>
                <a:spcAft>
                  <a:spcPts val="0"/>
                </a:spcAft>
                <a:buClrTx/>
                <a:buSzTx/>
                <a:buFontTx/>
                <a:buNone/>
                <a:tabLst/>
                <a:defRPr/>
              </a:pPr>
              <a:t>23</a:t>
            </a:fld>
            <a:endParaRPr kumimoji="0" sz="1400" b="1" i="0" u="none" strike="noStrike" kern="0" cap="none" spc="-25" normalizeH="0" baseline="0" noProof="0" dirty="0">
              <a:ln>
                <a:noFill/>
              </a:ln>
              <a:solidFill>
                <a:srgbClr val="FFFFFF"/>
              </a:solidFill>
              <a:effectLst/>
              <a:uLnTx/>
              <a:uFillTx/>
              <a:latin typeface="Trebuchet MS"/>
            </a:endParaRPr>
          </a:p>
        </p:txBody>
      </p:sp>
      <p:sp>
        <p:nvSpPr>
          <p:cNvPr id="50" name="object 10">
            <a:extLst>
              <a:ext uri="{FF2B5EF4-FFF2-40B4-BE49-F238E27FC236}">
                <a16:creationId xmlns:a16="http://schemas.microsoft.com/office/drawing/2014/main" id="{EA96373E-CE46-AFFA-5ACE-D18A1869DD10}"/>
              </a:ext>
            </a:extLst>
          </p:cNvPr>
          <p:cNvSpPr/>
          <p:nvPr/>
        </p:nvSpPr>
        <p:spPr>
          <a:xfrm>
            <a:off x="0" y="5943599"/>
            <a:ext cx="12192000" cy="914400"/>
          </a:xfrm>
          <a:custGeom>
            <a:avLst/>
            <a:gdLst/>
            <a:ahLst/>
            <a:cxnLst/>
            <a:rect l="l" t="t" r="r" b="b"/>
            <a:pathLst>
              <a:path w="12192000" h="914400">
                <a:moveTo>
                  <a:pt x="12192000" y="0"/>
                </a:moveTo>
                <a:lnTo>
                  <a:pt x="0" y="0"/>
                </a:lnTo>
                <a:lnTo>
                  <a:pt x="0" y="914399"/>
                </a:lnTo>
                <a:lnTo>
                  <a:pt x="12192000" y="914399"/>
                </a:lnTo>
                <a:lnTo>
                  <a:pt x="12192000"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 name="Rettangolo 6">
            <a:extLst>
              <a:ext uri="{FF2B5EF4-FFF2-40B4-BE49-F238E27FC236}">
                <a16:creationId xmlns:a16="http://schemas.microsoft.com/office/drawing/2014/main" id="{149CE556-89DC-5FD7-5C1B-44793D8790D5}"/>
              </a:ext>
            </a:extLst>
          </p:cNvPr>
          <p:cNvSpPr/>
          <p:nvPr/>
        </p:nvSpPr>
        <p:spPr>
          <a:xfrm>
            <a:off x="516572" y="1800000"/>
            <a:ext cx="11158854" cy="3534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algn="l"/>
            <a:r>
              <a:rPr lang="it-IT" u="sng" dirty="0">
                <a:solidFill>
                  <a:schemeClr val="tx1"/>
                </a:solidFill>
              </a:rPr>
              <a:t>Gestione amministrativa:</a:t>
            </a:r>
          </a:p>
          <a:p>
            <a:pPr algn="l"/>
            <a:endParaRPr lang="it-IT" u="sng" dirty="0">
              <a:solidFill>
                <a:schemeClr val="tx1"/>
              </a:solidFill>
            </a:endParaRPr>
          </a:p>
          <a:p>
            <a:pPr algn="l"/>
            <a:r>
              <a:rPr lang="it-IT" dirty="0">
                <a:solidFill>
                  <a:schemeClr val="tx1"/>
                </a:solidFill>
              </a:rPr>
              <a:t>Le fonti su cui si basa la gestione amministrativa del personale sono le seguenti:</a:t>
            </a:r>
          </a:p>
          <a:p>
            <a:pPr algn="l"/>
            <a:r>
              <a:rPr lang="it-IT" dirty="0">
                <a:solidFill>
                  <a:schemeClr val="tx1"/>
                </a:solidFill>
              </a:rPr>
              <a:t>● Costituzione</a:t>
            </a:r>
          </a:p>
          <a:p>
            <a:pPr algn="l"/>
            <a:r>
              <a:rPr lang="it-IT" dirty="0">
                <a:solidFill>
                  <a:schemeClr val="tx1"/>
                </a:solidFill>
              </a:rPr>
              <a:t>● </a:t>
            </a:r>
            <a:r>
              <a:rPr lang="it-IT" dirty="0" err="1">
                <a:solidFill>
                  <a:schemeClr val="tx1"/>
                </a:solidFill>
              </a:rPr>
              <a:t>D.Lgs.</a:t>
            </a:r>
            <a:r>
              <a:rPr lang="it-IT" dirty="0">
                <a:solidFill>
                  <a:schemeClr val="tx1"/>
                </a:solidFill>
              </a:rPr>
              <a:t> n. 165 del 30/03/2001 “norme generale sull’ordinamento del lavoro alle dipendenze delle amministrazioni pubbliche” </a:t>
            </a:r>
          </a:p>
          <a:p>
            <a:pPr algn="l"/>
            <a:r>
              <a:rPr lang="it-IT" dirty="0">
                <a:solidFill>
                  <a:schemeClr val="tx1"/>
                </a:solidFill>
              </a:rPr>
              <a:t>● Codice Civile</a:t>
            </a:r>
          </a:p>
          <a:p>
            <a:pPr algn="l"/>
            <a:r>
              <a:rPr lang="it-IT" dirty="0">
                <a:solidFill>
                  <a:schemeClr val="tx1"/>
                </a:solidFill>
              </a:rPr>
              <a:t>● Contratti Collettivi Nazionali di Lavoro concernenti la disciplina del rapporto di lavoro (classificazione del personale, funzioni delle singole figure, retribuzione, aspetti giuridici ed economici, aspetti disciplinari)</a:t>
            </a:r>
          </a:p>
          <a:p>
            <a:pPr algn="l"/>
            <a:r>
              <a:rPr lang="it-IT" dirty="0">
                <a:solidFill>
                  <a:schemeClr val="tx1"/>
                </a:solidFill>
              </a:rPr>
              <a:t>● Regolamenti di Ente e contrattazione integrativa</a:t>
            </a:r>
          </a:p>
          <a:p>
            <a:pPr algn="l"/>
            <a:r>
              <a:rPr lang="it-IT" dirty="0">
                <a:solidFill>
                  <a:schemeClr val="tx1"/>
                </a:solidFill>
              </a:rPr>
              <a:t> </a:t>
            </a:r>
          </a:p>
        </p:txBody>
      </p:sp>
      <p:pic>
        <p:nvPicPr>
          <p:cNvPr id="2" name="Immagine 1">
            <a:extLst>
              <a:ext uri="{FF2B5EF4-FFF2-40B4-BE49-F238E27FC236}">
                <a16:creationId xmlns:a16="http://schemas.microsoft.com/office/drawing/2014/main" id="{199C6518-87C6-EE67-A6C9-8BFA075229A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903425"/>
            <a:ext cx="12119987" cy="1030966"/>
          </a:xfrm>
          <a:prstGeom prst="rect">
            <a:avLst/>
          </a:prstGeom>
        </p:spPr>
      </p:pic>
      <p:sp>
        <p:nvSpPr>
          <p:cNvPr id="4" name="Titolo 3">
            <a:extLst>
              <a:ext uri="{FF2B5EF4-FFF2-40B4-BE49-F238E27FC236}">
                <a16:creationId xmlns:a16="http://schemas.microsoft.com/office/drawing/2014/main" id="{86AA7FE7-F4DF-C75B-64BE-88B5A59BFACE}"/>
              </a:ext>
            </a:extLst>
          </p:cNvPr>
          <p:cNvSpPr>
            <a:spLocks noGrp="1"/>
          </p:cNvSpPr>
          <p:nvPr>
            <p:ph type="title"/>
          </p:nvPr>
        </p:nvSpPr>
        <p:spPr>
          <a:xfrm>
            <a:off x="594766" y="158876"/>
            <a:ext cx="10197465" cy="492443"/>
          </a:xfrm>
        </p:spPr>
        <p:txBody>
          <a:bodyPr/>
          <a:lstStyle/>
          <a:p>
            <a:r>
              <a:rPr lang="it-IT" dirty="0"/>
              <a:t>Titolo slide</a:t>
            </a:r>
          </a:p>
        </p:txBody>
      </p:sp>
    </p:spTree>
    <p:extLst>
      <p:ext uri="{BB962C8B-B14F-4D97-AF65-F5344CB8AC3E}">
        <p14:creationId xmlns:p14="http://schemas.microsoft.com/office/powerpoint/2010/main" val="3920341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A0BBCA-1D2B-23C6-7137-1ECEC433AC3B}"/>
            </a:ext>
          </a:extLst>
        </p:cNvPr>
        <p:cNvGrpSpPr/>
        <p:nvPr/>
      </p:nvGrpSpPr>
      <p:grpSpPr>
        <a:xfrm>
          <a:off x="0" y="0"/>
          <a:ext cx="0" cy="0"/>
          <a:chOff x="0" y="0"/>
          <a:chExt cx="0" cy="0"/>
        </a:xfrm>
      </p:grpSpPr>
      <p:sp>
        <p:nvSpPr>
          <p:cNvPr id="11" name="object 11">
            <a:extLst>
              <a:ext uri="{FF2B5EF4-FFF2-40B4-BE49-F238E27FC236}">
                <a16:creationId xmlns:a16="http://schemas.microsoft.com/office/drawing/2014/main" id="{E79EF03A-215B-A9F0-1D31-8B37720CD8EC}"/>
              </a:ext>
            </a:extLst>
          </p:cNvPr>
          <p:cNvSpPr txBox="1"/>
          <p:nvPr/>
        </p:nvSpPr>
        <p:spPr>
          <a:xfrm>
            <a:off x="516572" y="989196"/>
            <a:ext cx="11158855" cy="473848"/>
          </a:xfrm>
          <a:prstGeom prst="rect">
            <a:avLst/>
          </a:prstGeom>
          <a:solidFill>
            <a:srgbClr val="00449E">
              <a:alpha val="19999"/>
            </a:srgbClr>
          </a:solidFill>
        </p:spPr>
        <p:txBody>
          <a:bodyPr vert="horz" wrap="square" lIns="0" tIns="103505" rIns="0" bIns="0" rtlCol="0">
            <a:spAutoFit/>
          </a:bodyPr>
          <a:lstStyle/>
          <a:p>
            <a:pPr marL="1270" marR="0" lvl="0" indent="0" algn="ctr" defTabSz="914400" eaLnBrk="1" fontAlgn="auto" latinLnBrk="0" hangingPunct="1">
              <a:lnSpc>
                <a:spcPct val="100000"/>
              </a:lnSpc>
              <a:spcBef>
                <a:spcPts val="815"/>
              </a:spcBef>
              <a:spcAft>
                <a:spcPts val="0"/>
              </a:spcAft>
              <a:buClrTx/>
              <a:buSzTx/>
              <a:buFontTx/>
              <a:buNone/>
              <a:tabLst/>
              <a:defRPr/>
            </a:pPr>
            <a:r>
              <a:rPr lang="it-IT" sz="2400" b="1" dirty="0">
                <a:solidFill>
                  <a:srgbClr val="002060"/>
                </a:solidFill>
                <a:latin typeface="Trebuchet MS"/>
                <a:cs typeface="Trebuchet MS"/>
              </a:rPr>
              <a:t>Strumenti della gestione</a:t>
            </a:r>
            <a:endParaRPr kumimoji="0" lang="it-IT" sz="2400" b="1" i="0" u="none" strike="noStrike" kern="0" cap="none" spc="0" normalizeH="0" baseline="0" noProof="0" dirty="0">
              <a:ln>
                <a:noFill/>
              </a:ln>
              <a:solidFill>
                <a:srgbClr val="002060"/>
              </a:solidFill>
              <a:effectLst/>
              <a:uLnTx/>
              <a:uFillTx/>
              <a:latin typeface="Trebuchet MS"/>
              <a:cs typeface="Trebuchet MS"/>
            </a:endParaRPr>
          </a:p>
        </p:txBody>
      </p:sp>
      <p:sp>
        <p:nvSpPr>
          <p:cNvPr id="46" name="object 46">
            <a:extLst>
              <a:ext uri="{FF2B5EF4-FFF2-40B4-BE49-F238E27FC236}">
                <a16:creationId xmlns:a16="http://schemas.microsoft.com/office/drawing/2014/main" id="{957B86E4-2EB0-1A9F-5FD5-9604BB4F3FA0}"/>
              </a:ext>
            </a:extLst>
          </p:cNvPr>
          <p:cNvSpPr txBox="1">
            <a:spLocks noGrp="1"/>
          </p:cNvSpPr>
          <p:nvPr>
            <p:ph type="sldNum" sz="quarter" idx="7"/>
          </p:nvPr>
        </p:nvSpPr>
        <p:spPr>
          <a:prstGeom prst="rect">
            <a:avLst/>
          </a:prstGeom>
        </p:spPr>
        <p:txBody>
          <a:bodyPr vert="horz" wrap="square" lIns="0" tIns="36830" rIns="0" bIns="0" rtlCol="0">
            <a:spAutoFit/>
          </a:bodyPr>
          <a:lstStyle/>
          <a:p>
            <a:pPr marL="38100" marR="0" lvl="0" indent="0" defTabSz="914400" eaLnBrk="1" fontAlgn="auto" latinLnBrk="0" hangingPunct="1">
              <a:lnSpc>
                <a:spcPct val="100000"/>
              </a:lnSpc>
              <a:spcBef>
                <a:spcPts val="290"/>
              </a:spcBef>
              <a:spcAft>
                <a:spcPts val="0"/>
              </a:spcAft>
              <a:buClrTx/>
              <a:buSzTx/>
              <a:buFontTx/>
              <a:buNone/>
              <a:tabLst/>
              <a:defRPr/>
            </a:pPr>
            <a:fld id="{81D60167-4931-47E6-BA6A-407CBD079E47}" type="slidenum">
              <a:rPr kumimoji="0" sz="1400" b="1" i="0" u="none" strike="noStrike" kern="0" cap="none" spc="-25" normalizeH="0" baseline="0" noProof="0" dirty="0">
                <a:ln>
                  <a:noFill/>
                </a:ln>
                <a:solidFill>
                  <a:srgbClr val="FFFFFF"/>
                </a:solidFill>
                <a:effectLst/>
                <a:uLnTx/>
                <a:uFillTx/>
                <a:latin typeface="Trebuchet MS"/>
              </a:rPr>
              <a:pPr marL="38100" marR="0" lvl="0" indent="0" defTabSz="914400" eaLnBrk="1" fontAlgn="auto" latinLnBrk="0" hangingPunct="1">
                <a:lnSpc>
                  <a:spcPct val="100000"/>
                </a:lnSpc>
                <a:spcBef>
                  <a:spcPts val="290"/>
                </a:spcBef>
                <a:spcAft>
                  <a:spcPts val="0"/>
                </a:spcAft>
                <a:buClrTx/>
                <a:buSzTx/>
                <a:buFontTx/>
                <a:buNone/>
                <a:tabLst/>
                <a:defRPr/>
              </a:pPr>
              <a:t>24</a:t>
            </a:fld>
            <a:endParaRPr kumimoji="0" sz="1400" b="1" i="0" u="none" strike="noStrike" kern="0" cap="none" spc="-25" normalizeH="0" baseline="0" noProof="0" dirty="0">
              <a:ln>
                <a:noFill/>
              </a:ln>
              <a:solidFill>
                <a:srgbClr val="FFFFFF"/>
              </a:solidFill>
              <a:effectLst/>
              <a:uLnTx/>
              <a:uFillTx/>
              <a:latin typeface="Trebuchet MS"/>
            </a:endParaRPr>
          </a:p>
        </p:txBody>
      </p:sp>
      <p:sp>
        <p:nvSpPr>
          <p:cNvPr id="50" name="object 10">
            <a:extLst>
              <a:ext uri="{FF2B5EF4-FFF2-40B4-BE49-F238E27FC236}">
                <a16:creationId xmlns:a16="http://schemas.microsoft.com/office/drawing/2014/main" id="{2742476A-1C56-B9DB-77FB-C5E7358010CD}"/>
              </a:ext>
            </a:extLst>
          </p:cNvPr>
          <p:cNvSpPr/>
          <p:nvPr/>
        </p:nvSpPr>
        <p:spPr>
          <a:xfrm>
            <a:off x="0" y="5943599"/>
            <a:ext cx="12192000" cy="914400"/>
          </a:xfrm>
          <a:custGeom>
            <a:avLst/>
            <a:gdLst/>
            <a:ahLst/>
            <a:cxnLst/>
            <a:rect l="l" t="t" r="r" b="b"/>
            <a:pathLst>
              <a:path w="12192000" h="914400">
                <a:moveTo>
                  <a:pt x="12192000" y="0"/>
                </a:moveTo>
                <a:lnTo>
                  <a:pt x="0" y="0"/>
                </a:lnTo>
                <a:lnTo>
                  <a:pt x="0" y="914399"/>
                </a:lnTo>
                <a:lnTo>
                  <a:pt x="12192000" y="914399"/>
                </a:lnTo>
                <a:lnTo>
                  <a:pt x="12192000"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 name="Rettangolo 6">
            <a:extLst>
              <a:ext uri="{FF2B5EF4-FFF2-40B4-BE49-F238E27FC236}">
                <a16:creationId xmlns:a16="http://schemas.microsoft.com/office/drawing/2014/main" id="{67BD5AC6-BAE8-0B33-767B-C02DF9FA9811}"/>
              </a:ext>
            </a:extLst>
          </p:cNvPr>
          <p:cNvSpPr/>
          <p:nvPr/>
        </p:nvSpPr>
        <p:spPr>
          <a:xfrm>
            <a:off x="516572" y="1800000"/>
            <a:ext cx="11158854" cy="3534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algn="l"/>
            <a:r>
              <a:rPr lang="it-IT" u="sng" dirty="0">
                <a:solidFill>
                  <a:schemeClr val="tx1"/>
                </a:solidFill>
              </a:rPr>
              <a:t>Gestione dei profili:</a:t>
            </a:r>
          </a:p>
          <a:p>
            <a:pPr algn="l"/>
            <a:endParaRPr lang="it-IT" u="sng" dirty="0">
              <a:solidFill>
                <a:schemeClr val="tx1"/>
              </a:solidFill>
            </a:endParaRPr>
          </a:p>
          <a:p>
            <a:pPr algn="l"/>
            <a:r>
              <a:rPr lang="it-IT" dirty="0">
                <a:solidFill>
                  <a:schemeClr val="tx1"/>
                </a:solidFill>
              </a:rPr>
              <a:t>Abbiamo visto in linea di principio i contenuti del DM 22/07/2022. I profili basati sulle competenze potranno essere articolati in:</a:t>
            </a:r>
          </a:p>
          <a:p>
            <a:pPr algn="l"/>
            <a:r>
              <a:rPr lang="it-IT" u="sng" dirty="0">
                <a:solidFill>
                  <a:schemeClr val="tx1"/>
                </a:solidFill>
              </a:rPr>
              <a:t>Area di inquadramento:</a:t>
            </a:r>
            <a:r>
              <a:rPr lang="it-IT" dirty="0">
                <a:solidFill>
                  <a:schemeClr val="tx1"/>
                </a:solidFill>
              </a:rPr>
              <a:t> è il contenitore giuridico definito dai CCNL a cui corrisponde un livello omogeneo di conoscenze e capacità necessarie per l’espletamento di una vasta e diversificata gamma di attività lavorative.</a:t>
            </a:r>
          </a:p>
          <a:p>
            <a:pPr algn="l"/>
            <a:r>
              <a:rPr lang="it-IT" dirty="0">
                <a:solidFill>
                  <a:schemeClr val="tx1"/>
                </a:solidFill>
              </a:rPr>
              <a:t>Da questo punto di vista rilevano le declaratorie di cui all’allegato A del CCNL 16/11/2022.</a:t>
            </a:r>
          </a:p>
          <a:p>
            <a:pPr algn="l"/>
            <a:r>
              <a:rPr lang="it-IT" u="sng" dirty="0">
                <a:solidFill>
                  <a:schemeClr val="tx1"/>
                </a:solidFill>
              </a:rPr>
              <a:t>Famiglia professionale: </a:t>
            </a:r>
            <a:r>
              <a:rPr lang="it-IT" dirty="0">
                <a:solidFill>
                  <a:schemeClr val="tx1"/>
                </a:solidFill>
              </a:rPr>
              <a:t>è un ambito professionale omogeneo caratterizzato da competenze similari o da una base professionale e di conoscenza comune </a:t>
            </a:r>
          </a:p>
          <a:p>
            <a:pPr algn="l"/>
            <a:r>
              <a:rPr lang="it-IT" u="sng" dirty="0">
                <a:solidFill>
                  <a:schemeClr val="tx1"/>
                </a:solidFill>
              </a:rPr>
              <a:t>Profilo professionale:</a:t>
            </a:r>
            <a:r>
              <a:rPr lang="it-IT" dirty="0">
                <a:solidFill>
                  <a:schemeClr val="tx1"/>
                </a:solidFill>
              </a:rPr>
              <a:t> è l’insieme delle attività e caratteristiche che riempiono di contenuto la definizione di una figura professionale</a:t>
            </a:r>
          </a:p>
          <a:p>
            <a:pPr algn="l"/>
            <a:r>
              <a:rPr lang="it-IT" u="sng" dirty="0">
                <a:solidFill>
                  <a:schemeClr val="tx1"/>
                </a:solidFill>
              </a:rPr>
              <a:t>Profilo di ruolo, Profilo di competenza, Compito, Mansione, Posizione, Ruolo, Struttura e Competenze</a:t>
            </a:r>
            <a:r>
              <a:rPr lang="it-IT" dirty="0">
                <a:solidFill>
                  <a:schemeClr val="tx1"/>
                </a:solidFill>
              </a:rPr>
              <a:t>  </a:t>
            </a:r>
            <a:endParaRPr lang="it-IT" u="sng" dirty="0">
              <a:solidFill>
                <a:schemeClr val="tx1"/>
              </a:solidFill>
            </a:endParaRPr>
          </a:p>
        </p:txBody>
      </p:sp>
      <p:pic>
        <p:nvPicPr>
          <p:cNvPr id="2" name="Immagine 1">
            <a:extLst>
              <a:ext uri="{FF2B5EF4-FFF2-40B4-BE49-F238E27FC236}">
                <a16:creationId xmlns:a16="http://schemas.microsoft.com/office/drawing/2014/main" id="{D3BFA2B2-74D7-76B9-B3DA-D1D75758150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903425"/>
            <a:ext cx="12119987" cy="1030966"/>
          </a:xfrm>
          <a:prstGeom prst="rect">
            <a:avLst/>
          </a:prstGeom>
        </p:spPr>
      </p:pic>
      <p:sp>
        <p:nvSpPr>
          <p:cNvPr id="4" name="Titolo 3">
            <a:extLst>
              <a:ext uri="{FF2B5EF4-FFF2-40B4-BE49-F238E27FC236}">
                <a16:creationId xmlns:a16="http://schemas.microsoft.com/office/drawing/2014/main" id="{F124AE09-3799-7C08-9AAF-FEB27ADC0499}"/>
              </a:ext>
            </a:extLst>
          </p:cNvPr>
          <p:cNvSpPr>
            <a:spLocks noGrp="1"/>
          </p:cNvSpPr>
          <p:nvPr>
            <p:ph type="title"/>
          </p:nvPr>
        </p:nvSpPr>
        <p:spPr>
          <a:xfrm>
            <a:off x="594766" y="158876"/>
            <a:ext cx="10197465" cy="492443"/>
          </a:xfrm>
        </p:spPr>
        <p:txBody>
          <a:bodyPr/>
          <a:lstStyle/>
          <a:p>
            <a:r>
              <a:rPr lang="it-IT" dirty="0"/>
              <a:t>Titolo slide</a:t>
            </a:r>
          </a:p>
        </p:txBody>
      </p:sp>
    </p:spTree>
    <p:extLst>
      <p:ext uri="{BB962C8B-B14F-4D97-AF65-F5344CB8AC3E}">
        <p14:creationId xmlns:p14="http://schemas.microsoft.com/office/powerpoint/2010/main" val="2450101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2ADA8E-97F3-0B57-23CC-6EAAB21E3300}"/>
            </a:ext>
          </a:extLst>
        </p:cNvPr>
        <p:cNvGrpSpPr/>
        <p:nvPr/>
      </p:nvGrpSpPr>
      <p:grpSpPr>
        <a:xfrm>
          <a:off x="0" y="0"/>
          <a:ext cx="0" cy="0"/>
          <a:chOff x="0" y="0"/>
          <a:chExt cx="0" cy="0"/>
        </a:xfrm>
      </p:grpSpPr>
      <p:sp>
        <p:nvSpPr>
          <p:cNvPr id="11" name="object 11">
            <a:extLst>
              <a:ext uri="{FF2B5EF4-FFF2-40B4-BE49-F238E27FC236}">
                <a16:creationId xmlns:a16="http://schemas.microsoft.com/office/drawing/2014/main" id="{168157FD-4DE3-64E2-B209-E7532B9893B7}"/>
              </a:ext>
            </a:extLst>
          </p:cNvPr>
          <p:cNvSpPr txBox="1"/>
          <p:nvPr/>
        </p:nvSpPr>
        <p:spPr>
          <a:xfrm>
            <a:off x="516572" y="989196"/>
            <a:ext cx="11158855" cy="473848"/>
          </a:xfrm>
          <a:prstGeom prst="rect">
            <a:avLst/>
          </a:prstGeom>
          <a:solidFill>
            <a:srgbClr val="00449E">
              <a:alpha val="19999"/>
            </a:srgbClr>
          </a:solidFill>
        </p:spPr>
        <p:txBody>
          <a:bodyPr vert="horz" wrap="square" lIns="0" tIns="103505" rIns="0" bIns="0" rtlCol="0">
            <a:spAutoFit/>
          </a:bodyPr>
          <a:lstStyle/>
          <a:p>
            <a:pPr marL="1270" marR="0" lvl="0" indent="0" algn="ctr" defTabSz="914400" eaLnBrk="1" fontAlgn="auto" latinLnBrk="0" hangingPunct="1">
              <a:lnSpc>
                <a:spcPct val="100000"/>
              </a:lnSpc>
              <a:spcBef>
                <a:spcPts val="815"/>
              </a:spcBef>
              <a:spcAft>
                <a:spcPts val="0"/>
              </a:spcAft>
              <a:buClrTx/>
              <a:buSzTx/>
              <a:buFontTx/>
              <a:buNone/>
              <a:tabLst/>
              <a:defRPr/>
            </a:pPr>
            <a:r>
              <a:rPr lang="it-IT" sz="2400" b="1" dirty="0">
                <a:solidFill>
                  <a:srgbClr val="002060"/>
                </a:solidFill>
                <a:latin typeface="Trebuchet MS"/>
                <a:cs typeface="Trebuchet MS"/>
              </a:rPr>
              <a:t>Strumenti della gestione</a:t>
            </a:r>
            <a:endParaRPr kumimoji="0" lang="it-IT" sz="2400" b="1" i="0" u="none" strike="noStrike" kern="0" cap="none" spc="0" normalizeH="0" baseline="0" noProof="0" dirty="0">
              <a:ln>
                <a:noFill/>
              </a:ln>
              <a:solidFill>
                <a:srgbClr val="002060"/>
              </a:solidFill>
              <a:effectLst/>
              <a:uLnTx/>
              <a:uFillTx/>
              <a:latin typeface="Trebuchet MS"/>
              <a:cs typeface="Trebuchet MS"/>
            </a:endParaRPr>
          </a:p>
        </p:txBody>
      </p:sp>
      <p:sp>
        <p:nvSpPr>
          <p:cNvPr id="46" name="object 46">
            <a:extLst>
              <a:ext uri="{FF2B5EF4-FFF2-40B4-BE49-F238E27FC236}">
                <a16:creationId xmlns:a16="http://schemas.microsoft.com/office/drawing/2014/main" id="{8837EB41-D9FA-DBBD-8F9F-742AD3E1F917}"/>
              </a:ext>
            </a:extLst>
          </p:cNvPr>
          <p:cNvSpPr txBox="1">
            <a:spLocks noGrp="1"/>
          </p:cNvSpPr>
          <p:nvPr>
            <p:ph type="sldNum" sz="quarter" idx="7"/>
          </p:nvPr>
        </p:nvSpPr>
        <p:spPr>
          <a:prstGeom prst="rect">
            <a:avLst/>
          </a:prstGeom>
        </p:spPr>
        <p:txBody>
          <a:bodyPr vert="horz" wrap="square" lIns="0" tIns="36830" rIns="0" bIns="0" rtlCol="0">
            <a:spAutoFit/>
          </a:bodyPr>
          <a:lstStyle/>
          <a:p>
            <a:pPr marL="38100" marR="0" lvl="0" indent="0" defTabSz="914400" eaLnBrk="1" fontAlgn="auto" latinLnBrk="0" hangingPunct="1">
              <a:lnSpc>
                <a:spcPct val="100000"/>
              </a:lnSpc>
              <a:spcBef>
                <a:spcPts val="290"/>
              </a:spcBef>
              <a:spcAft>
                <a:spcPts val="0"/>
              </a:spcAft>
              <a:buClrTx/>
              <a:buSzTx/>
              <a:buFontTx/>
              <a:buNone/>
              <a:tabLst/>
              <a:defRPr/>
            </a:pPr>
            <a:fld id="{81D60167-4931-47E6-BA6A-407CBD079E47}" type="slidenum">
              <a:rPr kumimoji="0" sz="1400" b="1" i="0" u="none" strike="noStrike" kern="0" cap="none" spc="-25" normalizeH="0" baseline="0" noProof="0" dirty="0">
                <a:ln>
                  <a:noFill/>
                </a:ln>
                <a:solidFill>
                  <a:srgbClr val="FFFFFF"/>
                </a:solidFill>
                <a:effectLst/>
                <a:uLnTx/>
                <a:uFillTx/>
                <a:latin typeface="Trebuchet MS"/>
              </a:rPr>
              <a:pPr marL="38100" marR="0" lvl="0" indent="0" defTabSz="914400" eaLnBrk="1" fontAlgn="auto" latinLnBrk="0" hangingPunct="1">
                <a:lnSpc>
                  <a:spcPct val="100000"/>
                </a:lnSpc>
                <a:spcBef>
                  <a:spcPts val="290"/>
                </a:spcBef>
                <a:spcAft>
                  <a:spcPts val="0"/>
                </a:spcAft>
                <a:buClrTx/>
                <a:buSzTx/>
                <a:buFontTx/>
                <a:buNone/>
                <a:tabLst/>
                <a:defRPr/>
              </a:pPr>
              <a:t>25</a:t>
            </a:fld>
            <a:endParaRPr kumimoji="0" sz="1400" b="1" i="0" u="none" strike="noStrike" kern="0" cap="none" spc="-25" normalizeH="0" baseline="0" noProof="0" dirty="0">
              <a:ln>
                <a:noFill/>
              </a:ln>
              <a:solidFill>
                <a:srgbClr val="FFFFFF"/>
              </a:solidFill>
              <a:effectLst/>
              <a:uLnTx/>
              <a:uFillTx/>
              <a:latin typeface="Trebuchet MS"/>
            </a:endParaRPr>
          </a:p>
        </p:txBody>
      </p:sp>
      <p:sp>
        <p:nvSpPr>
          <p:cNvPr id="50" name="object 10">
            <a:extLst>
              <a:ext uri="{FF2B5EF4-FFF2-40B4-BE49-F238E27FC236}">
                <a16:creationId xmlns:a16="http://schemas.microsoft.com/office/drawing/2014/main" id="{6FAA8DCC-61CC-89F7-16EE-8AD2945FA533}"/>
              </a:ext>
            </a:extLst>
          </p:cNvPr>
          <p:cNvSpPr/>
          <p:nvPr/>
        </p:nvSpPr>
        <p:spPr>
          <a:xfrm>
            <a:off x="0" y="5943599"/>
            <a:ext cx="12192000" cy="914400"/>
          </a:xfrm>
          <a:custGeom>
            <a:avLst/>
            <a:gdLst/>
            <a:ahLst/>
            <a:cxnLst/>
            <a:rect l="l" t="t" r="r" b="b"/>
            <a:pathLst>
              <a:path w="12192000" h="914400">
                <a:moveTo>
                  <a:pt x="12192000" y="0"/>
                </a:moveTo>
                <a:lnTo>
                  <a:pt x="0" y="0"/>
                </a:lnTo>
                <a:lnTo>
                  <a:pt x="0" y="914399"/>
                </a:lnTo>
                <a:lnTo>
                  <a:pt x="12192000" y="914399"/>
                </a:lnTo>
                <a:lnTo>
                  <a:pt x="12192000"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 name="Rettangolo 6">
            <a:extLst>
              <a:ext uri="{FF2B5EF4-FFF2-40B4-BE49-F238E27FC236}">
                <a16:creationId xmlns:a16="http://schemas.microsoft.com/office/drawing/2014/main" id="{404F2283-25C4-5233-9919-6AE004065BFC}"/>
              </a:ext>
            </a:extLst>
          </p:cNvPr>
          <p:cNvSpPr/>
          <p:nvPr/>
        </p:nvSpPr>
        <p:spPr>
          <a:xfrm>
            <a:off x="516572" y="1800000"/>
            <a:ext cx="11158854" cy="3534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algn="l"/>
            <a:r>
              <a:rPr lang="it-IT" u="sng" dirty="0">
                <a:solidFill>
                  <a:schemeClr val="tx1"/>
                </a:solidFill>
              </a:rPr>
              <a:t>Istruttore Direttivo Contabile (Area Funzionari/EQ)</a:t>
            </a:r>
          </a:p>
          <a:p>
            <a:pPr algn="l"/>
            <a:r>
              <a:rPr lang="it-IT" u="sng" dirty="0">
                <a:solidFill>
                  <a:schemeClr val="tx1"/>
                </a:solidFill>
              </a:rPr>
              <a:t>Profilo di ruolo</a:t>
            </a:r>
          </a:p>
          <a:p>
            <a:pPr algn="l"/>
            <a:r>
              <a:rPr lang="it-IT" u="sng" dirty="0">
                <a:solidFill>
                  <a:schemeClr val="tx1"/>
                </a:solidFill>
              </a:rPr>
              <a:t>Mission</a:t>
            </a:r>
          </a:p>
          <a:p>
            <a:pPr algn="l"/>
            <a:r>
              <a:rPr lang="it-IT" dirty="0">
                <a:solidFill>
                  <a:schemeClr val="tx1"/>
                </a:solidFill>
              </a:rPr>
              <a:t>Presidia la programmazione, gestione e controllo delle risorse economico-finanziarie dell’ente, assicurando la correttezza degli atti contabili e la coerenza tra obiettivi, stanziamenti e risultati. Supporta i servizi nella lettura dei vincoli, nell’impostazione delle scelte di spesa/entrata e nella rendicontazione, contribuendo alla tenuta degli equilibri e alla qualità complessiva del governo economico dell’organizzazione.</a:t>
            </a:r>
          </a:p>
          <a:p>
            <a:pPr algn="l"/>
            <a:r>
              <a:rPr lang="it-IT" u="sng" dirty="0">
                <a:solidFill>
                  <a:schemeClr val="tx1"/>
                </a:solidFill>
              </a:rPr>
              <a:t>Collocazione tipica</a:t>
            </a:r>
          </a:p>
          <a:p>
            <a:pPr algn="l"/>
            <a:r>
              <a:rPr lang="it-IT" dirty="0">
                <a:solidFill>
                  <a:schemeClr val="tx1"/>
                </a:solidFill>
              </a:rPr>
              <a:t>Collocabile nelle strutture economico-finanziarie e di programmazione/controllo (bilancio, contabilità, controllo di gestione, partecipate), con relazioni continuative con molteplici unità organizzative e con interlocutori esterni (ad esempio organismi partecipati, altri enti, revisori/controlli).</a:t>
            </a:r>
          </a:p>
          <a:p>
            <a:pPr algn="l"/>
            <a:endParaRPr lang="it-IT" u="sng" dirty="0">
              <a:solidFill>
                <a:schemeClr val="tx1"/>
              </a:solidFill>
            </a:endParaRPr>
          </a:p>
        </p:txBody>
      </p:sp>
      <p:pic>
        <p:nvPicPr>
          <p:cNvPr id="2" name="Immagine 1">
            <a:extLst>
              <a:ext uri="{FF2B5EF4-FFF2-40B4-BE49-F238E27FC236}">
                <a16:creationId xmlns:a16="http://schemas.microsoft.com/office/drawing/2014/main" id="{8D036216-EAC0-6BC7-D631-022B5B21E77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903425"/>
            <a:ext cx="12119987" cy="1030966"/>
          </a:xfrm>
          <a:prstGeom prst="rect">
            <a:avLst/>
          </a:prstGeom>
        </p:spPr>
      </p:pic>
      <p:sp>
        <p:nvSpPr>
          <p:cNvPr id="4" name="Titolo 3">
            <a:extLst>
              <a:ext uri="{FF2B5EF4-FFF2-40B4-BE49-F238E27FC236}">
                <a16:creationId xmlns:a16="http://schemas.microsoft.com/office/drawing/2014/main" id="{A7D8CEE7-0EDB-5E0E-2CB9-6B7D86A20AC3}"/>
              </a:ext>
            </a:extLst>
          </p:cNvPr>
          <p:cNvSpPr>
            <a:spLocks noGrp="1"/>
          </p:cNvSpPr>
          <p:nvPr>
            <p:ph type="title"/>
          </p:nvPr>
        </p:nvSpPr>
        <p:spPr>
          <a:xfrm>
            <a:off x="594766" y="158876"/>
            <a:ext cx="10197465" cy="492443"/>
          </a:xfrm>
        </p:spPr>
        <p:txBody>
          <a:bodyPr/>
          <a:lstStyle/>
          <a:p>
            <a:r>
              <a:rPr lang="it-IT" dirty="0"/>
              <a:t>Titolo slide</a:t>
            </a:r>
          </a:p>
        </p:txBody>
      </p:sp>
    </p:spTree>
    <p:extLst>
      <p:ext uri="{BB962C8B-B14F-4D97-AF65-F5344CB8AC3E}">
        <p14:creationId xmlns:p14="http://schemas.microsoft.com/office/powerpoint/2010/main" val="37307687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B43E9C-86E1-2838-655A-3DDDE5D0D989}"/>
            </a:ext>
          </a:extLst>
        </p:cNvPr>
        <p:cNvGrpSpPr/>
        <p:nvPr/>
      </p:nvGrpSpPr>
      <p:grpSpPr>
        <a:xfrm>
          <a:off x="0" y="0"/>
          <a:ext cx="0" cy="0"/>
          <a:chOff x="0" y="0"/>
          <a:chExt cx="0" cy="0"/>
        </a:xfrm>
      </p:grpSpPr>
      <p:sp>
        <p:nvSpPr>
          <p:cNvPr id="11" name="object 11">
            <a:extLst>
              <a:ext uri="{FF2B5EF4-FFF2-40B4-BE49-F238E27FC236}">
                <a16:creationId xmlns:a16="http://schemas.microsoft.com/office/drawing/2014/main" id="{E83063A9-7578-65EE-04E3-957A09DFF05C}"/>
              </a:ext>
            </a:extLst>
          </p:cNvPr>
          <p:cNvSpPr txBox="1"/>
          <p:nvPr/>
        </p:nvSpPr>
        <p:spPr>
          <a:xfrm>
            <a:off x="516572" y="989196"/>
            <a:ext cx="11158855" cy="473848"/>
          </a:xfrm>
          <a:prstGeom prst="rect">
            <a:avLst/>
          </a:prstGeom>
          <a:solidFill>
            <a:srgbClr val="00449E">
              <a:alpha val="19999"/>
            </a:srgbClr>
          </a:solidFill>
        </p:spPr>
        <p:txBody>
          <a:bodyPr vert="horz" wrap="square" lIns="0" tIns="103505" rIns="0" bIns="0" rtlCol="0">
            <a:spAutoFit/>
          </a:bodyPr>
          <a:lstStyle/>
          <a:p>
            <a:pPr marL="1270" marR="0" lvl="0" indent="0" algn="ctr" defTabSz="914400" eaLnBrk="1" fontAlgn="auto" latinLnBrk="0" hangingPunct="1">
              <a:lnSpc>
                <a:spcPct val="100000"/>
              </a:lnSpc>
              <a:spcBef>
                <a:spcPts val="815"/>
              </a:spcBef>
              <a:spcAft>
                <a:spcPts val="0"/>
              </a:spcAft>
              <a:buClrTx/>
              <a:buSzTx/>
              <a:buFontTx/>
              <a:buNone/>
              <a:tabLst/>
              <a:defRPr/>
            </a:pPr>
            <a:r>
              <a:rPr lang="it-IT" sz="2400" b="1" dirty="0">
                <a:solidFill>
                  <a:srgbClr val="002060"/>
                </a:solidFill>
                <a:latin typeface="Trebuchet MS"/>
                <a:cs typeface="Trebuchet MS"/>
              </a:rPr>
              <a:t>Strumenti della gestione</a:t>
            </a:r>
            <a:endParaRPr kumimoji="0" lang="it-IT" sz="2400" b="1" i="0" u="none" strike="noStrike" kern="0" cap="none" spc="0" normalizeH="0" baseline="0" noProof="0" dirty="0">
              <a:ln>
                <a:noFill/>
              </a:ln>
              <a:solidFill>
                <a:srgbClr val="002060"/>
              </a:solidFill>
              <a:effectLst/>
              <a:uLnTx/>
              <a:uFillTx/>
              <a:latin typeface="Trebuchet MS"/>
              <a:cs typeface="Trebuchet MS"/>
            </a:endParaRPr>
          </a:p>
        </p:txBody>
      </p:sp>
      <p:sp>
        <p:nvSpPr>
          <p:cNvPr id="46" name="object 46">
            <a:extLst>
              <a:ext uri="{FF2B5EF4-FFF2-40B4-BE49-F238E27FC236}">
                <a16:creationId xmlns:a16="http://schemas.microsoft.com/office/drawing/2014/main" id="{14D92162-4FE8-5429-E8FF-25D5C95342A7}"/>
              </a:ext>
            </a:extLst>
          </p:cNvPr>
          <p:cNvSpPr txBox="1">
            <a:spLocks noGrp="1"/>
          </p:cNvSpPr>
          <p:nvPr>
            <p:ph type="sldNum" sz="quarter" idx="7"/>
          </p:nvPr>
        </p:nvSpPr>
        <p:spPr>
          <a:prstGeom prst="rect">
            <a:avLst/>
          </a:prstGeom>
        </p:spPr>
        <p:txBody>
          <a:bodyPr vert="horz" wrap="square" lIns="0" tIns="36830" rIns="0" bIns="0" rtlCol="0">
            <a:spAutoFit/>
          </a:bodyPr>
          <a:lstStyle/>
          <a:p>
            <a:pPr marL="38100" marR="0" lvl="0" indent="0" defTabSz="914400" eaLnBrk="1" fontAlgn="auto" latinLnBrk="0" hangingPunct="1">
              <a:lnSpc>
                <a:spcPct val="100000"/>
              </a:lnSpc>
              <a:spcBef>
                <a:spcPts val="290"/>
              </a:spcBef>
              <a:spcAft>
                <a:spcPts val="0"/>
              </a:spcAft>
              <a:buClrTx/>
              <a:buSzTx/>
              <a:buFontTx/>
              <a:buNone/>
              <a:tabLst/>
              <a:defRPr/>
            </a:pPr>
            <a:fld id="{81D60167-4931-47E6-BA6A-407CBD079E47}" type="slidenum">
              <a:rPr kumimoji="0" sz="1400" b="1" i="0" u="none" strike="noStrike" kern="0" cap="none" spc="-25" normalizeH="0" baseline="0" noProof="0" dirty="0">
                <a:ln>
                  <a:noFill/>
                </a:ln>
                <a:solidFill>
                  <a:srgbClr val="FFFFFF"/>
                </a:solidFill>
                <a:effectLst/>
                <a:uLnTx/>
                <a:uFillTx/>
                <a:latin typeface="Trebuchet MS"/>
              </a:rPr>
              <a:pPr marL="38100" marR="0" lvl="0" indent="0" defTabSz="914400" eaLnBrk="1" fontAlgn="auto" latinLnBrk="0" hangingPunct="1">
                <a:lnSpc>
                  <a:spcPct val="100000"/>
                </a:lnSpc>
                <a:spcBef>
                  <a:spcPts val="290"/>
                </a:spcBef>
                <a:spcAft>
                  <a:spcPts val="0"/>
                </a:spcAft>
                <a:buClrTx/>
                <a:buSzTx/>
                <a:buFontTx/>
                <a:buNone/>
                <a:tabLst/>
                <a:defRPr/>
              </a:pPr>
              <a:t>26</a:t>
            </a:fld>
            <a:endParaRPr kumimoji="0" sz="1400" b="1" i="0" u="none" strike="noStrike" kern="0" cap="none" spc="-25" normalizeH="0" baseline="0" noProof="0" dirty="0">
              <a:ln>
                <a:noFill/>
              </a:ln>
              <a:solidFill>
                <a:srgbClr val="FFFFFF"/>
              </a:solidFill>
              <a:effectLst/>
              <a:uLnTx/>
              <a:uFillTx/>
              <a:latin typeface="Trebuchet MS"/>
            </a:endParaRPr>
          </a:p>
        </p:txBody>
      </p:sp>
      <p:sp>
        <p:nvSpPr>
          <p:cNvPr id="50" name="object 10">
            <a:extLst>
              <a:ext uri="{FF2B5EF4-FFF2-40B4-BE49-F238E27FC236}">
                <a16:creationId xmlns:a16="http://schemas.microsoft.com/office/drawing/2014/main" id="{FD402877-A2EF-65B5-158A-B59A17040D32}"/>
              </a:ext>
            </a:extLst>
          </p:cNvPr>
          <p:cNvSpPr/>
          <p:nvPr/>
        </p:nvSpPr>
        <p:spPr>
          <a:xfrm>
            <a:off x="0" y="5943599"/>
            <a:ext cx="12192000" cy="914400"/>
          </a:xfrm>
          <a:custGeom>
            <a:avLst/>
            <a:gdLst/>
            <a:ahLst/>
            <a:cxnLst/>
            <a:rect l="l" t="t" r="r" b="b"/>
            <a:pathLst>
              <a:path w="12192000" h="914400">
                <a:moveTo>
                  <a:pt x="12192000" y="0"/>
                </a:moveTo>
                <a:lnTo>
                  <a:pt x="0" y="0"/>
                </a:lnTo>
                <a:lnTo>
                  <a:pt x="0" y="914399"/>
                </a:lnTo>
                <a:lnTo>
                  <a:pt x="12192000" y="914399"/>
                </a:lnTo>
                <a:lnTo>
                  <a:pt x="12192000"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 name="Rettangolo 6">
            <a:extLst>
              <a:ext uri="{FF2B5EF4-FFF2-40B4-BE49-F238E27FC236}">
                <a16:creationId xmlns:a16="http://schemas.microsoft.com/office/drawing/2014/main" id="{5C828979-5DE2-7D58-A636-815D30DC2987}"/>
              </a:ext>
            </a:extLst>
          </p:cNvPr>
          <p:cNvSpPr/>
          <p:nvPr/>
        </p:nvSpPr>
        <p:spPr>
          <a:xfrm>
            <a:off x="516572" y="1800000"/>
            <a:ext cx="11158854" cy="3534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algn="l"/>
            <a:r>
              <a:rPr lang="it-IT" u="sng" dirty="0">
                <a:solidFill>
                  <a:schemeClr val="tx1"/>
                </a:solidFill>
              </a:rPr>
              <a:t>Aree di responsabilità</a:t>
            </a:r>
          </a:p>
          <a:p>
            <a:pPr algn="l"/>
            <a:r>
              <a:rPr lang="it-IT" dirty="0">
                <a:solidFill>
                  <a:schemeClr val="tx1"/>
                </a:solidFill>
              </a:rPr>
              <a:t>Programmazione, gestione e monitoraggio di entrate e spese</a:t>
            </a:r>
          </a:p>
          <a:p>
            <a:pPr algn="l"/>
            <a:r>
              <a:rPr lang="it-IT" dirty="0">
                <a:solidFill>
                  <a:schemeClr val="tx1"/>
                </a:solidFill>
              </a:rPr>
              <a:t>La posizione richiede la capacità di impostare e presidiare il ciclo della gestione finanziaria, curando la corretta registrazione e lettura dei fenomeni di entrata e di spesa, il loro monitoraggio nel tempo e l’individuazione tempestiva di scostamenti o criticità. Questo lavoro si fonda sulla conoscenza dei principali documenti di programmazione e rendicontazione e sulla capacità di utilizzarli in modo operativo.</a:t>
            </a:r>
          </a:p>
          <a:p>
            <a:pPr algn="l"/>
            <a:r>
              <a:rPr lang="it-IT" dirty="0">
                <a:solidFill>
                  <a:schemeClr val="tx1"/>
                </a:solidFill>
              </a:rPr>
              <a:t>Gestione del bilancio pluriennale e dei documenti contabili dell’ente</a:t>
            </a:r>
          </a:p>
          <a:p>
            <a:pPr algn="l"/>
            <a:r>
              <a:rPr lang="it-IT" dirty="0">
                <a:solidFill>
                  <a:schemeClr val="tx1"/>
                </a:solidFill>
              </a:rPr>
              <a:t>Il ruolo supporta e/o cura (in funzione dell’assetto organizzativo) la costruzione e gestione del bilancio su base pluriennale, contribuendo alla coerenza tra programmazione e gestione, e garantendo l’applicazione dei principi contabili e delle regole dell’ordinamento finanziario. Rientra qui la padronanza di strumenti come DUP, Bilancio di previsione e allegati, PEG, Rendiconto di gestione.</a:t>
            </a:r>
          </a:p>
          <a:p>
            <a:pPr algn="l"/>
            <a:r>
              <a:rPr lang="it-IT" dirty="0">
                <a:solidFill>
                  <a:schemeClr val="tx1"/>
                </a:solidFill>
              </a:rPr>
              <a:t>Applicazione dei principi contabili e presidio della rendicontazione</a:t>
            </a:r>
          </a:p>
          <a:p>
            <a:pPr algn="l"/>
            <a:r>
              <a:rPr lang="it-IT" dirty="0">
                <a:solidFill>
                  <a:schemeClr val="tx1"/>
                </a:solidFill>
              </a:rPr>
              <a:t>L’istruttore direttivo contabile opera con competenze specialistiche sui principi contabili generali e applicati e sulle diverse dimensioni della rendicontazione: programmazione, contabilità finanziaria, economico-patrimoniale e bilancio consolidato, secondo le articolazioni e gli allegati previsti dal quadro armonizzato…….</a:t>
            </a:r>
          </a:p>
          <a:p>
            <a:pPr algn="l"/>
            <a:endParaRPr lang="it-IT" dirty="0">
              <a:solidFill>
                <a:schemeClr val="tx1"/>
              </a:solidFill>
            </a:endParaRPr>
          </a:p>
          <a:p>
            <a:pPr algn="l"/>
            <a:endParaRPr lang="it-IT" dirty="0">
              <a:solidFill>
                <a:schemeClr val="tx1"/>
              </a:solidFill>
            </a:endParaRPr>
          </a:p>
          <a:p>
            <a:pPr algn="l"/>
            <a:endParaRPr lang="it-IT" dirty="0">
              <a:solidFill>
                <a:schemeClr val="tx1"/>
              </a:solidFill>
            </a:endParaRPr>
          </a:p>
          <a:p>
            <a:pPr algn="l"/>
            <a:endParaRPr lang="it-IT" u="sng" dirty="0">
              <a:solidFill>
                <a:schemeClr val="tx1"/>
              </a:solidFill>
            </a:endParaRPr>
          </a:p>
        </p:txBody>
      </p:sp>
      <p:pic>
        <p:nvPicPr>
          <p:cNvPr id="2" name="Immagine 1">
            <a:extLst>
              <a:ext uri="{FF2B5EF4-FFF2-40B4-BE49-F238E27FC236}">
                <a16:creationId xmlns:a16="http://schemas.microsoft.com/office/drawing/2014/main" id="{097F3821-C1BC-0693-1023-FDB60E6C639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5721190"/>
            <a:ext cx="12119987" cy="1030966"/>
          </a:xfrm>
          <a:prstGeom prst="rect">
            <a:avLst/>
          </a:prstGeom>
        </p:spPr>
      </p:pic>
      <p:sp>
        <p:nvSpPr>
          <p:cNvPr id="4" name="Titolo 3">
            <a:extLst>
              <a:ext uri="{FF2B5EF4-FFF2-40B4-BE49-F238E27FC236}">
                <a16:creationId xmlns:a16="http://schemas.microsoft.com/office/drawing/2014/main" id="{8AF448FD-CC40-CD1B-F303-5EE678152E36}"/>
              </a:ext>
            </a:extLst>
          </p:cNvPr>
          <p:cNvSpPr>
            <a:spLocks noGrp="1"/>
          </p:cNvSpPr>
          <p:nvPr>
            <p:ph type="title"/>
          </p:nvPr>
        </p:nvSpPr>
        <p:spPr>
          <a:xfrm>
            <a:off x="594766" y="158876"/>
            <a:ext cx="10197465" cy="492443"/>
          </a:xfrm>
        </p:spPr>
        <p:txBody>
          <a:bodyPr/>
          <a:lstStyle/>
          <a:p>
            <a:r>
              <a:rPr lang="it-IT" dirty="0"/>
              <a:t>Titolo slide</a:t>
            </a:r>
          </a:p>
        </p:txBody>
      </p:sp>
    </p:spTree>
    <p:extLst>
      <p:ext uri="{BB962C8B-B14F-4D97-AF65-F5344CB8AC3E}">
        <p14:creationId xmlns:p14="http://schemas.microsoft.com/office/powerpoint/2010/main" val="7495946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53DFBD-FEA8-4E05-5928-B73CE3D02B30}"/>
            </a:ext>
          </a:extLst>
        </p:cNvPr>
        <p:cNvGrpSpPr/>
        <p:nvPr/>
      </p:nvGrpSpPr>
      <p:grpSpPr>
        <a:xfrm>
          <a:off x="0" y="0"/>
          <a:ext cx="0" cy="0"/>
          <a:chOff x="0" y="0"/>
          <a:chExt cx="0" cy="0"/>
        </a:xfrm>
      </p:grpSpPr>
      <p:sp>
        <p:nvSpPr>
          <p:cNvPr id="11" name="object 11">
            <a:extLst>
              <a:ext uri="{FF2B5EF4-FFF2-40B4-BE49-F238E27FC236}">
                <a16:creationId xmlns:a16="http://schemas.microsoft.com/office/drawing/2014/main" id="{43843C15-BB97-9A42-74DD-95459EB73CD8}"/>
              </a:ext>
            </a:extLst>
          </p:cNvPr>
          <p:cNvSpPr txBox="1"/>
          <p:nvPr/>
        </p:nvSpPr>
        <p:spPr>
          <a:xfrm>
            <a:off x="516572" y="989196"/>
            <a:ext cx="11158855" cy="473848"/>
          </a:xfrm>
          <a:prstGeom prst="rect">
            <a:avLst/>
          </a:prstGeom>
          <a:solidFill>
            <a:srgbClr val="00449E">
              <a:alpha val="19999"/>
            </a:srgbClr>
          </a:solidFill>
        </p:spPr>
        <p:txBody>
          <a:bodyPr vert="horz" wrap="square" lIns="0" tIns="103505" rIns="0" bIns="0" rtlCol="0">
            <a:spAutoFit/>
          </a:bodyPr>
          <a:lstStyle/>
          <a:p>
            <a:pPr marL="1270" marR="0" lvl="0" indent="0" algn="ctr" defTabSz="914400" eaLnBrk="1" fontAlgn="auto" latinLnBrk="0" hangingPunct="1">
              <a:lnSpc>
                <a:spcPct val="100000"/>
              </a:lnSpc>
              <a:spcBef>
                <a:spcPts val="815"/>
              </a:spcBef>
              <a:spcAft>
                <a:spcPts val="0"/>
              </a:spcAft>
              <a:buClrTx/>
              <a:buSzTx/>
              <a:buFontTx/>
              <a:buNone/>
              <a:tabLst/>
              <a:defRPr/>
            </a:pPr>
            <a:r>
              <a:rPr lang="it-IT" sz="2400" b="1" dirty="0">
                <a:solidFill>
                  <a:srgbClr val="002060"/>
                </a:solidFill>
                <a:latin typeface="Trebuchet MS"/>
                <a:cs typeface="Trebuchet MS"/>
              </a:rPr>
              <a:t>Strumenti della gestione</a:t>
            </a:r>
            <a:endParaRPr kumimoji="0" lang="it-IT" sz="2400" b="1" i="0" u="none" strike="noStrike" kern="0" cap="none" spc="0" normalizeH="0" baseline="0" noProof="0" dirty="0">
              <a:ln>
                <a:noFill/>
              </a:ln>
              <a:solidFill>
                <a:srgbClr val="002060"/>
              </a:solidFill>
              <a:effectLst/>
              <a:uLnTx/>
              <a:uFillTx/>
              <a:latin typeface="Trebuchet MS"/>
              <a:cs typeface="Trebuchet MS"/>
            </a:endParaRPr>
          </a:p>
        </p:txBody>
      </p:sp>
      <p:sp>
        <p:nvSpPr>
          <p:cNvPr id="46" name="object 46">
            <a:extLst>
              <a:ext uri="{FF2B5EF4-FFF2-40B4-BE49-F238E27FC236}">
                <a16:creationId xmlns:a16="http://schemas.microsoft.com/office/drawing/2014/main" id="{4919DC7D-731F-98B9-9E9A-0F501F1E67CA}"/>
              </a:ext>
            </a:extLst>
          </p:cNvPr>
          <p:cNvSpPr txBox="1">
            <a:spLocks noGrp="1"/>
          </p:cNvSpPr>
          <p:nvPr>
            <p:ph type="sldNum" sz="quarter" idx="7"/>
          </p:nvPr>
        </p:nvSpPr>
        <p:spPr>
          <a:prstGeom prst="rect">
            <a:avLst/>
          </a:prstGeom>
        </p:spPr>
        <p:txBody>
          <a:bodyPr vert="horz" wrap="square" lIns="0" tIns="36830" rIns="0" bIns="0" rtlCol="0">
            <a:spAutoFit/>
          </a:bodyPr>
          <a:lstStyle/>
          <a:p>
            <a:pPr marL="38100" marR="0" lvl="0" indent="0" defTabSz="914400" eaLnBrk="1" fontAlgn="auto" latinLnBrk="0" hangingPunct="1">
              <a:lnSpc>
                <a:spcPct val="100000"/>
              </a:lnSpc>
              <a:spcBef>
                <a:spcPts val="290"/>
              </a:spcBef>
              <a:spcAft>
                <a:spcPts val="0"/>
              </a:spcAft>
              <a:buClrTx/>
              <a:buSzTx/>
              <a:buFontTx/>
              <a:buNone/>
              <a:tabLst/>
              <a:defRPr/>
            </a:pPr>
            <a:fld id="{81D60167-4931-47E6-BA6A-407CBD079E47}" type="slidenum">
              <a:rPr kumimoji="0" sz="1400" b="1" i="0" u="none" strike="noStrike" kern="0" cap="none" spc="-25" normalizeH="0" baseline="0" noProof="0" dirty="0">
                <a:ln>
                  <a:noFill/>
                </a:ln>
                <a:solidFill>
                  <a:srgbClr val="FFFFFF"/>
                </a:solidFill>
                <a:effectLst/>
                <a:uLnTx/>
                <a:uFillTx/>
                <a:latin typeface="Trebuchet MS"/>
              </a:rPr>
              <a:pPr marL="38100" marR="0" lvl="0" indent="0" defTabSz="914400" eaLnBrk="1" fontAlgn="auto" latinLnBrk="0" hangingPunct="1">
                <a:lnSpc>
                  <a:spcPct val="100000"/>
                </a:lnSpc>
                <a:spcBef>
                  <a:spcPts val="290"/>
                </a:spcBef>
                <a:spcAft>
                  <a:spcPts val="0"/>
                </a:spcAft>
                <a:buClrTx/>
                <a:buSzTx/>
                <a:buFontTx/>
                <a:buNone/>
                <a:tabLst/>
                <a:defRPr/>
              </a:pPr>
              <a:t>27</a:t>
            </a:fld>
            <a:endParaRPr kumimoji="0" sz="1400" b="1" i="0" u="none" strike="noStrike" kern="0" cap="none" spc="-25" normalizeH="0" baseline="0" noProof="0" dirty="0">
              <a:ln>
                <a:noFill/>
              </a:ln>
              <a:solidFill>
                <a:srgbClr val="FFFFFF"/>
              </a:solidFill>
              <a:effectLst/>
              <a:uLnTx/>
              <a:uFillTx/>
              <a:latin typeface="Trebuchet MS"/>
            </a:endParaRPr>
          </a:p>
        </p:txBody>
      </p:sp>
      <p:sp>
        <p:nvSpPr>
          <p:cNvPr id="50" name="object 10">
            <a:extLst>
              <a:ext uri="{FF2B5EF4-FFF2-40B4-BE49-F238E27FC236}">
                <a16:creationId xmlns:a16="http://schemas.microsoft.com/office/drawing/2014/main" id="{57D1B06D-09AF-0A5D-50DC-52CABFD936E0}"/>
              </a:ext>
            </a:extLst>
          </p:cNvPr>
          <p:cNvSpPr/>
          <p:nvPr/>
        </p:nvSpPr>
        <p:spPr>
          <a:xfrm>
            <a:off x="0" y="5943599"/>
            <a:ext cx="12192000" cy="914400"/>
          </a:xfrm>
          <a:custGeom>
            <a:avLst/>
            <a:gdLst/>
            <a:ahLst/>
            <a:cxnLst/>
            <a:rect l="l" t="t" r="r" b="b"/>
            <a:pathLst>
              <a:path w="12192000" h="914400">
                <a:moveTo>
                  <a:pt x="12192000" y="0"/>
                </a:moveTo>
                <a:lnTo>
                  <a:pt x="0" y="0"/>
                </a:lnTo>
                <a:lnTo>
                  <a:pt x="0" y="914399"/>
                </a:lnTo>
                <a:lnTo>
                  <a:pt x="12192000" y="914399"/>
                </a:lnTo>
                <a:lnTo>
                  <a:pt x="12192000"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 name="Rettangolo 6">
            <a:extLst>
              <a:ext uri="{FF2B5EF4-FFF2-40B4-BE49-F238E27FC236}">
                <a16:creationId xmlns:a16="http://schemas.microsoft.com/office/drawing/2014/main" id="{DB3B6E08-776F-1FBE-6A4F-FD9C4A2830AE}"/>
              </a:ext>
            </a:extLst>
          </p:cNvPr>
          <p:cNvSpPr/>
          <p:nvPr/>
        </p:nvSpPr>
        <p:spPr>
          <a:xfrm>
            <a:off x="516572" y="1800000"/>
            <a:ext cx="11158854" cy="3534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algn="l"/>
            <a:r>
              <a:rPr lang="it-IT" u="sng" dirty="0">
                <a:solidFill>
                  <a:schemeClr val="tx1"/>
                </a:solidFill>
              </a:rPr>
              <a:t>Processi </a:t>
            </a:r>
          </a:p>
          <a:p>
            <a:pPr algn="l"/>
            <a:r>
              <a:rPr lang="it-IT" u="sng" dirty="0">
                <a:solidFill>
                  <a:schemeClr val="tx1"/>
                </a:solidFill>
              </a:rPr>
              <a:t>Processi caratterizzanti</a:t>
            </a:r>
          </a:p>
          <a:p>
            <a:pPr algn="l"/>
            <a:r>
              <a:rPr lang="it-IT" dirty="0">
                <a:solidFill>
                  <a:schemeClr val="tx1"/>
                </a:solidFill>
              </a:rPr>
              <a:t>Il ruolo contribuisce direttamente ai processi di pianificazione e programmazione economico-finanziaria e ai processi di controllo e monitoraggio, collegando obiettivi e risorse e garantendo la corretta rendicontazione nel tempo.</a:t>
            </a:r>
          </a:p>
          <a:p>
            <a:pPr algn="l"/>
            <a:r>
              <a:rPr lang="it-IT" dirty="0">
                <a:solidFill>
                  <a:schemeClr val="tx1"/>
                </a:solidFill>
              </a:rPr>
              <a:t>Processi di supporto</a:t>
            </a:r>
          </a:p>
          <a:p>
            <a:pPr algn="l"/>
            <a:r>
              <a:rPr lang="it-IT" dirty="0">
                <a:solidFill>
                  <a:schemeClr val="tx1"/>
                </a:solidFill>
              </a:rPr>
              <a:t>Opera in modo strutturale nei processi di gestione delle risorse economiche e di supporto alla governance, fornendo dati, analisi e letture utili per indirizzi e decisioni, oltre a supportare l’uso efficace degli strumenti informativi e dei flussi documentali collegati alla gestione contabile.</a:t>
            </a:r>
          </a:p>
          <a:p>
            <a:pPr algn="l"/>
            <a:endParaRPr lang="it-IT" dirty="0">
              <a:solidFill>
                <a:schemeClr val="tx1"/>
              </a:solidFill>
            </a:endParaRPr>
          </a:p>
          <a:p>
            <a:pPr algn="l"/>
            <a:r>
              <a:rPr lang="it-IT" u="sng" dirty="0">
                <a:solidFill>
                  <a:schemeClr val="tx1"/>
                </a:solidFill>
              </a:rPr>
              <a:t>Tipologia di ruolo e autonomia</a:t>
            </a:r>
          </a:p>
          <a:p>
            <a:pPr algn="l"/>
            <a:r>
              <a:rPr lang="it-IT" dirty="0">
                <a:solidFill>
                  <a:schemeClr val="tx1"/>
                </a:solidFill>
              </a:rPr>
              <a:t>È un ruolo ad alto contenuto specialistico-professionale, con complessità elevata e ampiezza delle soluzioni possibili; richiede autonomia operativa significativa, capacità di presidio dei rischi e collaborazione interfunzionale stabile.</a:t>
            </a:r>
          </a:p>
          <a:p>
            <a:pPr algn="l"/>
            <a:endParaRPr lang="it-IT" dirty="0">
              <a:solidFill>
                <a:schemeClr val="tx1"/>
              </a:solidFill>
            </a:endParaRPr>
          </a:p>
          <a:p>
            <a:pPr algn="l"/>
            <a:endParaRPr lang="it-IT" dirty="0">
              <a:solidFill>
                <a:schemeClr val="tx1"/>
              </a:solidFill>
            </a:endParaRPr>
          </a:p>
          <a:p>
            <a:pPr algn="l"/>
            <a:endParaRPr lang="it-IT" dirty="0">
              <a:solidFill>
                <a:schemeClr val="tx1"/>
              </a:solidFill>
            </a:endParaRPr>
          </a:p>
          <a:p>
            <a:pPr algn="l"/>
            <a:endParaRPr lang="it-IT" dirty="0">
              <a:solidFill>
                <a:schemeClr val="tx1"/>
              </a:solidFill>
            </a:endParaRPr>
          </a:p>
          <a:p>
            <a:pPr algn="l"/>
            <a:endParaRPr lang="it-IT" u="sng" dirty="0">
              <a:solidFill>
                <a:schemeClr val="tx1"/>
              </a:solidFill>
            </a:endParaRPr>
          </a:p>
        </p:txBody>
      </p:sp>
      <p:pic>
        <p:nvPicPr>
          <p:cNvPr id="2" name="Immagine 1">
            <a:extLst>
              <a:ext uri="{FF2B5EF4-FFF2-40B4-BE49-F238E27FC236}">
                <a16:creationId xmlns:a16="http://schemas.microsoft.com/office/drawing/2014/main" id="{286D8CDF-67D9-6890-6340-D1A23FDFDF2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5721190"/>
            <a:ext cx="12119987" cy="1030966"/>
          </a:xfrm>
          <a:prstGeom prst="rect">
            <a:avLst/>
          </a:prstGeom>
        </p:spPr>
      </p:pic>
      <p:sp>
        <p:nvSpPr>
          <p:cNvPr id="4" name="Titolo 3">
            <a:extLst>
              <a:ext uri="{FF2B5EF4-FFF2-40B4-BE49-F238E27FC236}">
                <a16:creationId xmlns:a16="http://schemas.microsoft.com/office/drawing/2014/main" id="{F4867E7C-7FED-F42C-FBAA-4CAADA219A7F}"/>
              </a:ext>
            </a:extLst>
          </p:cNvPr>
          <p:cNvSpPr>
            <a:spLocks noGrp="1"/>
          </p:cNvSpPr>
          <p:nvPr>
            <p:ph type="title"/>
          </p:nvPr>
        </p:nvSpPr>
        <p:spPr>
          <a:xfrm>
            <a:off x="594766" y="158876"/>
            <a:ext cx="10197465" cy="492443"/>
          </a:xfrm>
        </p:spPr>
        <p:txBody>
          <a:bodyPr/>
          <a:lstStyle/>
          <a:p>
            <a:r>
              <a:rPr lang="it-IT" dirty="0"/>
              <a:t>Titolo slide</a:t>
            </a:r>
          </a:p>
        </p:txBody>
      </p:sp>
    </p:spTree>
    <p:extLst>
      <p:ext uri="{BB962C8B-B14F-4D97-AF65-F5344CB8AC3E}">
        <p14:creationId xmlns:p14="http://schemas.microsoft.com/office/powerpoint/2010/main" val="33509847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2294CF-973A-2E7A-397D-60B66BD96FF7}"/>
            </a:ext>
          </a:extLst>
        </p:cNvPr>
        <p:cNvGrpSpPr/>
        <p:nvPr/>
      </p:nvGrpSpPr>
      <p:grpSpPr>
        <a:xfrm>
          <a:off x="0" y="0"/>
          <a:ext cx="0" cy="0"/>
          <a:chOff x="0" y="0"/>
          <a:chExt cx="0" cy="0"/>
        </a:xfrm>
      </p:grpSpPr>
      <p:sp>
        <p:nvSpPr>
          <p:cNvPr id="11" name="object 11">
            <a:extLst>
              <a:ext uri="{FF2B5EF4-FFF2-40B4-BE49-F238E27FC236}">
                <a16:creationId xmlns:a16="http://schemas.microsoft.com/office/drawing/2014/main" id="{E07EC379-5A37-9384-07DE-5B8390693A59}"/>
              </a:ext>
            </a:extLst>
          </p:cNvPr>
          <p:cNvSpPr txBox="1"/>
          <p:nvPr/>
        </p:nvSpPr>
        <p:spPr>
          <a:xfrm>
            <a:off x="516572" y="989196"/>
            <a:ext cx="11158855" cy="473848"/>
          </a:xfrm>
          <a:prstGeom prst="rect">
            <a:avLst/>
          </a:prstGeom>
          <a:solidFill>
            <a:srgbClr val="00449E">
              <a:alpha val="19999"/>
            </a:srgbClr>
          </a:solidFill>
        </p:spPr>
        <p:txBody>
          <a:bodyPr vert="horz" wrap="square" lIns="0" tIns="103505" rIns="0" bIns="0" rtlCol="0">
            <a:spAutoFit/>
          </a:bodyPr>
          <a:lstStyle/>
          <a:p>
            <a:pPr marL="1270" marR="0" lvl="0" indent="0" algn="ctr" defTabSz="914400" eaLnBrk="1" fontAlgn="auto" latinLnBrk="0" hangingPunct="1">
              <a:lnSpc>
                <a:spcPct val="100000"/>
              </a:lnSpc>
              <a:spcBef>
                <a:spcPts val="815"/>
              </a:spcBef>
              <a:spcAft>
                <a:spcPts val="0"/>
              </a:spcAft>
              <a:buClrTx/>
              <a:buSzTx/>
              <a:buFontTx/>
              <a:buNone/>
              <a:tabLst/>
              <a:defRPr/>
            </a:pPr>
            <a:r>
              <a:rPr lang="it-IT" sz="2400" b="1" dirty="0">
                <a:solidFill>
                  <a:srgbClr val="002060"/>
                </a:solidFill>
                <a:latin typeface="Trebuchet MS"/>
                <a:cs typeface="Trebuchet MS"/>
              </a:rPr>
              <a:t>Strumenti della gestione</a:t>
            </a:r>
            <a:endParaRPr kumimoji="0" lang="it-IT" sz="2400" b="1" i="0" u="none" strike="noStrike" kern="0" cap="none" spc="0" normalizeH="0" baseline="0" noProof="0" dirty="0">
              <a:ln>
                <a:noFill/>
              </a:ln>
              <a:solidFill>
                <a:srgbClr val="002060"/>
              </a:solidFill>
              <a:effectLst/>
              <a:uLnTx/>
              <a:uFillTx/>
              <a:latin typeface="Trebuchet MS"/>
              <a:cs typeface="Trebuchet MS"/>
            </a:endParaRPr>
          </a:p>
        </p:txBody>
      </p:sp>
      <p:sp>
        <p:nvSpPr>
          <p:cNvPr id="46" name="object 46">
            <a:extLst>
              <a:ext uri="{FF2B5EF4-FFF2-40B4-BE49-F238E27FC236}">
                <a16:creationId xmlns:a16="http://schemas.microsoft.com/office/drawing/2014/main" id="{24F31E12-F447-293C-B022-B057DC8B3461}"/>
              </a:ext>
            </a:extLst>
          </p:cNvPr>
          <p:cNvSpPr txBox="1">
            <a:spLocks noGrp="1"/>
          </p:cNvSpPr>
          <p:nvPr>
            <p:ph type="sldNum" sz="quarter" idx="7"/>
          </p:nvPr>
        </p:nvSpPr>
        <p:spPr>
          <a:prstGeom prst="rect">
            <a:avLst/>
          </a:prstGeom>
        </p:spPr>
        <p:txBody>
          <a:bodyPr vert="horz" wrap="square" lIns="0" tIns="36830" rIns="0" bIns="0" rtlCol="0">
            <a:spAutoFit/>
          </a:bodyPr>
          <a:lstStyle/>
          <a:p>
            <a:pPr marL="38100" marR="0" lvl="0" indent="0" defTabSz="914400" eaLnBrk="1" fontAlgn="auto" latinLnBrk="0" hangingPunct="1">
              <a:lnSpc>
                <a:spcPct val="100000"/>
              </a:lnSpc>
              <a:spcBef>
                <a:spcPts val="290"/>
              </a:spcBef>
              <a:spcAft>
                <a:spcPts val="0"/>
              </a:spcAft>
              <a:buClrTx/>
              <a:buSzTx/>
              <a:buFontTx/>
              <a:buNone/>
              <a:tabLst/>
              <a:defRPr/>
            </a:pPr>
            <a:fld id="{81D60167-4931-47E6-BA6A-407CBD079E47}" type="slidenum">
              <a:rPr kumimoji="0" sz="1400" b="1" i="0" u="none" strike="noStrike" kern="0" cap="none" spc="-25" normalizeH="0" baseline="0" noProof="0" dirty="0">
                <a:ln>
                  <a:noFill/>
                </a:ln>
                <a:solidFill>
                  <a:srgbClr val="FFFFFF"/>
                </a:solidFill>
                <a:effectLst/>
                <a:uLnTx/>
                <a:uFillTx/>
                <a:latin typeface="Trebuchet MS"/>
              </a:rPr>
              <a:pPr marL="38100" marR="0" lvl="0" indent="0" defTabSz="914400" eaLnBrk="1" fontAlgn="auto" latinLnBrk="0" hangingPunct="1">
                <a:lnSpc>
                  <a:spcPct val="100000"/>
                </a:lnSpc>
                <a:spcBef>
                  <a:spcPts val="290"/>
                </a:spcBef>
                <a:spcAft>
                  <a:spcPts val="0"/>
                </a:spcAft>
                <a:buClrTx/>
                <a:buSzTx/>
                <a:buFontTx/>
                <a:buNone/>
                <a:tabLst/>
                <a:defRPr/>
              </a:pPr>
              <a:t>28</a:t>
            </a:fld>
            <a:endParaRPr kumimoji="0" sz="1400" b="1" i="0" u="none" strike="noStrike" kern="0" cap="none" spc="-25" normalizeH="0" baseline="0" noProof="0" dirty="0">
              <a:ln>
                <a:noFill/>
              </a:ln>
              <a:solidFill>
                <a:srgbClr val="FFFFFF"/>
              </a:solidFill>
              <a:effectLst/>
              <a:uLnTx/>
              <a:uFillTx/>
              <a:latin typeface="Trebuchet MS"/>
            </a:endParaRPr>
          </a:p>
        </p:txBody>
      </p:sp>
      <p:sp>
        <p:nvSpPr>
          <p:cNvPr id="50" name="object 10">
            <a:extLst>
              <a:ext uri="{FF2B5EF4-FFF2-40B4-BE49-F238E27FC236}">
                <a16:creationId xmlns:a16="http://schemas.microsoft.com/office/drawing/2014/main" id="{3C13369B-4FFD-12CA-5A23-19DB2F82624B}"/>
              </a:ext>
            </a:extLst>
          </p:cNvPr>
          <p:cNvSpPr/>
          <p:nvPr/>
        </p:nvSpPr>
        <p:spPr>
          <a:xfrm>
            <a:off x="0" y="5943599"/>
            <a:ext cx="12192000" cy="914400"/>
          </a:xfrm>
          <a:custGeom>
            <a:avLst/>
            <a:gdLst/>
            <a:ahLst/>
            <a:cxnLst/>
            <a:rect l="l" t="t" r="r" b="b"/>
            <a:pathLst>
              <a:path w="12192000" h="914400">
                <a:moveTo>
                  <a:pt x="12192000" y="0"/>
                </a:moveTo>
                <a:lnTo>
                  <a:pt x="0" y="0"/>
                </a:lnTo>
                <a:lnTo>
                  <a:pt x="0" y="914399"/>
                </a:lnTo>
                <a:lnTo>
                  <a:pt x="12192000" y="914399"/>
                </a:lnTo>
                <a:lnTo>
                  <a:pt x="12192000"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 name="Rettangolo 6">
            <a:extLst>
              <a:ext uri="{FF2B5EF4-FFF2-40B4-BE49-F238E27FC236}">
                <a16:creationId xmlns:a16="http://schemas.microsoft.com/office/drawing/2014/main" id="{50BD5462-928C-4CA2-0772-EA3D808BCA65}"/>
              </a:ext>
            </a:extLst>
          </p:cNvPr>
          <p:cNvSpPr/>
          <p:nvPr/>
        </p:nvSpPr>
        <p:spPr>
          <a:xfrm>
            <a:off x="516572" y="1800000"/>
            <a:ext cx="11158854" cy="3534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algn="l"/>
            <a:r>
              <a:rPr lang="it-IT" sz="1400" u="sng" dirty="0">
                <a:solidFill>
                  <a:schemeClr val="tx1"/>
                </a:solidFill>
              </a:rPr>
              <a:t>Modello di competenze</a:t>
            </a:r>
          </a:p>
          <a:p>
            <a:pPr algn="l"/>
            <a:r>
              <a:rPr lang="it-IT" sz="1400" u="sng" dirty="0">
                <a:solidFill>
                  <a:schemeClr val="tx1"/>
                </a:solidFill>
              </a:rPr>
              <a:t>1) Conoscenze (specialistiche e di contesto)</a:t>
            </a:r>
          </a:p>
          <a:p>
            <a:pPr algn="l"/>
            <a:r>
              <a:rPr lang="it-IT" sz="1400" dirty="0">
                <a:solidFill>
                  <a:schemeClr val="tx1"/>
                </a:solidFill>
              </a:rPr>
              <a:t>Ordinamento finanziario e contabile degli enti locali</a:t>
            </a:r>
          </a:p>
          <a:p>
            <a:pPr algn="l"/>
            <a:r>
              <a:rPr lang="it-IT" sz="1400" dirty="0">
                <a:solidFill>
                  <a:schemeClr val="tx1"/>
                </a:solidFill>
              </a:rPr>
              <a:t>Conoscenza del quadro normativo di riferimento, con particolare attenzione al </a:t>
            </a:r>
            <a:r>
              <a:rPr lang="it-IT" sz="1400" dirty="0" err="1">
                <a:solidFill>
                  <a:schemeClr val="tx1"/>
                </a:solidFill>
              </a:rPr>
              <a:t>D.Lgs.</a:t>
            </a:r>
            <a:r>
              <a:rPr lang="it-IT" sz="1400" dirty="0">
                <a:solidFill>
                  <a:schemeClr val="tx1"/>
                </a:solidFill>
              </a:rPr>
              <a:t> 267/2000 (TUEL) e alle regole che governano bilancio, gestione e rendicontazione dell’ente.</a:t>
            </a:r>
          </a:p>
          <a:p>
            <a:pPr algn="l"/>
            <a:r>
              <a:rPr lang="it-IT" sz="1400" dirty="0">
                <a:solidFill>
                  <a:schemeClr val="tx1"/>
                </a:solidFill>
              </a:rPr>
              <a:t>Documenti di programmazione e rendicontazione</a:t>
            </a:r>
          </a:p>
          <a:p>
            <a:pPr algn="l"/>
            <a:r>
              <a:rPr lang="it-IT" sz="1400" dirty="0">
                <a:solidFill>
                  <a:schemeClr val="tx1"/>
                </a:solidFill>
              </a:rPr>
              <a:t>Padronanza operativa di DUP, Bilancio di previsione e allegati, Piano esecutivo di gestione (PEG) e Rendiconto di gestione, comprendendone finalità, relazioni reciproche e implicazioni sulla gestione. </a:t>
            </a:r>
          </a:p>
          <a:p>
            <a:pPr algn="l"/>
            <a:r>
              <a:rPr lang="it-IT" sz="1400" dirty="0">
                <a:solidFill>
                  <a:schemeClr val="tx1"/>
                </a:solidFill>
              </a:rPr>
              <a:t>Principi contabili e armonizzazione</a:t>
            </a:r>
          </a:p>
          <a:p>
            <a:pPr algn="l"/>
            <a:r>
              <a:rPr lang="it-IT" sz="1400" dirty="0">
                <a:solidFill>
                  <a:schemeClr val="tx1"/>
                </a:solidFill>
              </a:rPr>
              <a:t>Conoscenza dei principi contabili generali e applicati previsti dal </a:t>
            </a:r>
            <a:r>
              <a:rPr lang="it-IT" sz="1400" dirty="0" err="1">
                <a:solidFill>
                  <a:schemeClr val="tx1"/>
                </a:solidFill>
              </a:rPr>
              <a:t>D.Lgs.</a:t>
            </a:r>
            <a:r>
              <a:rPr lang="it-IT" sz="1400" dirty="0">
                <a:solidFill>
                  <a:schemeClr val="tx1"/>
                </a:solidFill>
              </a:rPr>
              <a:t> 118/2011 e dei relativi allegati applicativi (programmazione, contabilità finanziaria, economico-patrimoniale, bilancio consolidato).</a:t>
            </a:r>
          </a:p>
          <a:p>
            <a:pPr algn="l"/>
            <a:r>
              <a:rPr lang="it-IT" sz="1400" dirty="0">
                <a:solidFill>
                  <a:schemeClr val="tx1"/>
                </a:solidFill>
              </a:rPr>
              <a:t>Società partecipate</a:t>
            </a:r>
          </a:p>
          <a:p>
            <a:pPr algn="l"/>
            <a:r>
              <a:rPr lang="it-IT" sz="1400" dirty="0">
                <a:solidFill>
                  <a:schemeClr val="tx1"/>
                </a:solidFill>
              </a:rPr>
              <a:t>Conoscenza del quadro di riferimento sulle partecipazioni pubbliche, in particolare il </a:t>
            </a:r>
            <a:r>
              <a:rPr lang="it-IT" sz="1400" dirty="0" err="1">
                <a:solidFill>
                  <a:schemeClr val="tx1"/>
                </a:solidFill>
              </a:rPr>
              <a:t>D.Lgs.</a:t>
            </a:r>
            <a:r>
              <a:rPr lang="it-IT" sz="1400" dirty="0">
                <a:solidFill>
                  <a:schemeClr val="tx1"/>
                </a:solidFill>
              </a:rPr>
              <a:t> 175/2016, e delle principali ricadute su programmazione, controlli e reporting. </a:t>
            </a:r>
          </a:p>
          <a:p>
            <a:pPr algn="l"/>
            <a:r>
              <a:rPr lang="it-IT" sz="1400" dirty="0">
                <a:solidFill>
                  <a:schemeClr val="tx1"/>
                </a:solidFill>
              </a:rPr>
              <a:t>Sistema dei controlli e controllo di gestione</a:t>
            </a:r>
          </a:p>
          <a:p>
            <a:pPr algn="l"/>
            <a:r>
              <a:rPr lang="it-IT" sz="1400" dirty="0">
                <a:solidFill>
                  <a:schemeClr val="tx1"/>
                </a:solidFill>
              </a:rPr>
              <a:t>Conoscenza del sistema dei controlli negli enti locali e dei metodi e modelli del controllo di gestione, con focus su indicatori e lettura delle performance economico-finanziarie.</a:t>
            </a:r>
          </a:p>
          <a:p>
            <a:pPr algn="l"/>
            <a:endParaRPr lang="it-IT" sz="1400" dirty="0">
              <a:solidFill>
                <a:schemeClr val="tx1"/>
              </a:solidFill>
            </a:endParaRPr>
          </a:p>
          <a:p>
            <a:pPr algn="l"/>
            <a:endParaRPr lang="it-IT" sz="1400" dirty="0">
              <a:solidFill>
                <a:schemeClr val="tx1"/>
              </a:solidFill>
            </a:endParaRPr>
          </a:p>
          <a:p>
            <a:pPr algn="l"/>
            <a:endParaRPr lang="it-IT" sz="1400" dirty="0">
              <a:solidFill>
                <a:schemeClr val="tx1"/>
              </a:solidFill>
            </a:endParaRPr>
          </a:p>
          <a:p>
            <a:pPr algn="l"/>
            <a:endParaRPr lang="it-IT" sz="1400" dirty="0">
              <a:solidFill>
                <a:schemeClr val="tx1"/>
              </a:solidFill>
            </a:endParaRPr>
          </a:p>
          <a:p>
            <a:pPr algn="l"/>
            <a:endParaRPr lang="it-IT" u="sng" dirty="0">
              <a:solidFill>
                <a:schemeClr val="tx1"/>
              </a:solidFill>
            </a:endParaRPr>
          </a:p>
        </p:txBody>
      </p:sp>
      <p:pic>
        <p:nvPicPr>
          <p:cNvPr id="2" name="Immagine 1">
            <a:extLst>
              <a:ext uri="{FF2B5EF4-FFF2-40B4-BE49-F238E27FC236}">
                <a16:creationId xmlns:a16="http://schemas.microsoft.com/office/drawing/2014/main" id="{2F9BC603-9C8D-019B-DF08-2A40714B297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5721190"/>
            <a:ext cx="12119987" cy="1030966"/>
          </a:xfrm>
          <a:prstGeom prst="rect">
            <a:avLst/>
          </a:prstGeom>
        </p:spPr>
      </p:pic>
      <p:sp>
        <p:nvSpPr>
          <p:cNvPr id="4" name="Titolo 3">
            <a:extLst>
              <a:ext uri="{FF2B5EF4-FFF2-40B4-BE49-F238E27FC236}">
                <a16:creationId xmlns:a16="http://schemas.microsoft.com/office/drawing/2014/main" id="{F14CB8F1-FA13-24B3-5ABB-BAE436F5939A}"/>
              </a:ext>
            </a:extLst>
          </p:cNvPr>
          <p:cNvSpPr>
            <a:spLocks noGrp="1"/>
          </p:cNvSpPr>
          <p:nvPr>
            <p:ph type="title"/>
          </p:nvPr>
        </p:nvSpPr>
        <p:spPr>
          <a:xfrm>
            <a:off x="594766" y="158876"/>
            <a:ext cx="10197465" cy="492443"/>
          </a:xfrm>
        </p:spPr>
        <p:txBody>
          <a:bodyPr/>
          <a:lstStyle/>
          <a:p>
            <a:r>
              <a:rPr lang="it-IT" dirty="0"/>
              <a:t>Titolo slide</a:t>
            </a:r>
          </a:p>
        </p:txBody>
      </p:sp>
    </p:spTree>
    <p:extLst>
      <p:ext uri="{BB962C8B-B14F-4D97-AF65-F5344CB8AC3E}">
        <p14:creationId xmlns:p14="http://schemas.microsoft.com/office/powerpoint/2010/main" val="38648958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D951E1-6210-1041-A116-0B50F8E903D8}"/>
            </a:ext>
          </a:extLst>
        </p:cNvPr>
        <p:cNvGrpSpPr/>
        <p:nvPr/>
      </p:nvGrpSpPr>
      <p:grpSpPr>
        <a:xfrm>
          <a:off x="0" y="0"/>
          <a:ext cx="0" cy="0"/>
          <a:chOff x="0" y="0"/>
          <a:chExt cx="0" cy="0"/>
        </a:xfrm>
      </p:grpSpPr>
      <p:sp>
        <p:nvSpPr>
          <p:cNvPr id="11" name="object 11">
            <a:extLst>
              <a:ext uri="{FF2B5EF4-FFF2-40B4-BE49-F238E27FC236}">
                <a16:creationId xmlns:a16="http://schemas.microsoft.com/office/drawing/2014/main" id="{22DED6AF-2B2E-4DFB-7477-741A57984735}"/>
              </a:ext>
            </a:extLst>
          </p:cNvPr>
          <p:cNvSpPr txBox="1"/>
          <p:nvPr/>
        </p:nvSpPr>
        <p:spPr>
          <a:xfrm>
            <a:off x="516572" y="989196"/>
            <a:ext cx="11158855" cy="473848"/>
          </a:xfrm>
          <a:prstGeom prst="rect">
            <a:avLst/>
          </a:prstGeom>
          <a:solidFill>
            <a:srgbClr val="00449E">
              <a:alpha val="19999"/>
            </a:srgbClr>
          </a:solidFill>
        </p:spPr>
        <p:txBody>
          <a:bodyPr vert="horz" wrap="square" lIns="0" tIns="103505" rIns="0" bIns="0" rtlCol="0">
            <a:spAutoFit/>
          </a:bodyPr>
          <a:lstStyle/>
          <a:p>
            <a:pPr marL="1270" marR="0" lvl="0" indent="0" algn="ctr" defTabSz="914400" eaLnBrk="1" fontAlgn="auto" latinLnBrk="0" hangingPunct="1">
              <a:lnSpc>
                <a:spcPct val="100000"/>
              </a:lnSpc>
              <a:spcBef>
                <a:spcPts val="815"/>
              </a:spcBef>
              <a:spcAft>
                <a:spcPts val="0"/>
              </a:spcAft>
              <a:buClrTx/>
              <a:buSzTx/>
              <a:buFontTx/>
              <a:buNone/>
              <a:tabLst/>
              <a:defRPr/>
            </a:pPr>
            <a:r>
              <a:rPr lang="it-IT" sz="2400" b="1" dirty="0">
                <a:solidFill>
                  <a:srgbClr val="002060"/>
                </a:solidFill>
                <a:latin typeface="Trebuchet MS"/>
                <a:cs typeface="Trebuchet MS"/>
              </a:rPr>
              <a:t>Strumenti della gestione</a:t>
            </a:r>
            <a:endParaRPr kumimoji="0" lang="it-IT" sz="2400" b="1" i="0" u="none" strike="noStrike" kern="0" cap="none" spc="0" normalizeH="0" baseline="0" noProof="0" dirty="0">
              <a:ln>
                <a:noFill/>
              </a:ln>
              <a:solidFill>
                <a:srgbClr val="002060"/>
              </a:solidFill>
              <a:effectLst/>
              <a:uLnTx/>
              <a:uFillTx/>
              <a:latin typeface="Trebuchet MS"/>
              <a:cs typeface="Trebuchet MS"/>
            </a:endParaRPr>
          </a:p>
        </p:txBody>
      </p:sp>
      <p:sp>
        <p:nvSpPr>
          <p:cNvPr id="46" name="object 46">
            <a:extLst>
              <a:ext uri="{FF2B5EF4-FFF2-40B4-BE49-F238E27FC236}">
                <a16:creationId xmlns:a16="http://schemas.microsoft.com/office/drawing/2014/main" id="{A6ECB697-44D3-08EC-A3BD-80D0FB25009B}"/>
              </a:ext>
            </a:extLst>
          </p:cNvPr>
          <p:cNvSpPr txBox="1">
            <a:spLocks noGrp="1"/>
          </p:cNvSpPr>
          <p:nvPr>
            <p:ph type="sldNum" sz="quarter" idx="7"/>
          </p:nvPr>
        </p:nvSpPr>
        <p:spPr>
          <a:prstGeom prst="rect">
            <a:avLst/>
          </a:prstGeom>
        </p:spPr>
        <p:txBody>
          <a:bodyPr vert="horz" wrap="square" lIns="0" tIns="36830" rIns="0" bIns="0" rtlCol="0">
            <a:spAutoFit/>
          </a:bodyPr>
          <a:lstStyle/>
          <a:p>
            <a:pPr marL="38100" marR="0" lvl="0" indent="0" defTabSz="914400" eaLnBrk="1" fontAlgn="auto" latinLnBrk="0" hangingPunct="1">
              <a:lnSpc>
                <a:spcPct val="100000"/>
              </a:lnSpc>
              <a:spcBef>
                <a:spcPts val="290"/>
              </a:spcBef>
              <a:spcAft>
                <a:spcPts val="0"/>
              </a:spcAft>
              <a:buClrTx/>
              <a:buSzTx/>
              <a:buFontTx/>
              <a:buNone/>
              <a:tabLst/>
              <a:defRPr/>
            </a:pPr>
            <a:fld id="{81D60167-4931-47E6-BA6A-407CBD079E47}" type="slidenum">
              <a:rPr kumimoji="0" sz="1400" b="1" i="0" u="none" strike="noStrike" kern="0" cap="none" spc="-25" normalizeH="0" baseline="0" noProof="0" dirty="0">
                <a:ln>
                  <a:noFill/>
                </a:ln>
                <a:solidFill>
                  <a:srgbClr val="FFFFFF"/>
                </a:solidFill>
                <a:effectLst/>
                <a:uLnTx/>
                <a:uFillTx/>
                <a:latin typeface="Trebuchet MS"/>
              </a:rPr>
              <a:pPr marL="38100" marR="0" lvl="0" indent="0" defTabSz="914400" eaLnBrk="1" fontAlgn="auto" latinLnBrk="0" hangingPunct="1">
                <a:lnSpc>
                  <a:spcPct val="100000"/>
                </a:lnSpc>
                <a:spcBef>
                  <a:spcPts val="290"/>
                </a:spcBef>
                <a:spcAft>
                  <a:spcPts val="0"/>
                </a:spcAft>
                <a:buClrTx/>
                <a:buSzTx/>
                <a:buFontTx/>
                <a:buNone/>
                <a:tabLst/>
                <a:defRPr/>
              </a:pPr>
              <a:t>29</a:t>
            </a:fld>
            <a:endParaRPr kumimoji="0" sz="1400" b="1" i="0" u="none" strike="noStrike" kern="0" cap="none" spc="-25" normalizeH="0" baseline="0" noProof="0" dirty="0">
              <a:ln>
                <a:noFill/>
              </a:ln>
              <a:solidFill>
                <a:srgbClr val="FFFFFF"/>
              </a:solidFill>
              <a:effectLst/>
              <a:uLnTx/>
              <a:uFillTx/>
              <a:latin typeface="Trebuchet MS"/>
            </a:endParaRPr>
          </a:p>
        </p:txBody>
      </p:sp>
      <p:sp>
        <p:nvSpPr>
          <p:cNvPr id="50" name="object 10">
            <a:extLst>
              <a:ext uri="{FF2B5EF4-FFF2-40B4-BE49-F238E27FC236}">
                <a16:creationId xmlns:a16="http://schemas.microsoft.com/office/drawing/2014/main" id="{4D79EB84-C2A7-B7EC-E9C6-B62220E3409E}"/>
              </a:ext>
            </a:extLst>
          </p:cNvPr>
          <p:cNvSpPr/>
          <p:nvPr/>
        </p:nvSpPr>
        <p:spPr>
          <a:xfrm>
            <a:off x="0" y="5943599"/>
            <a:ext cx="12192000" cy="914400"/>
          </a:xfrm>
          <a:custGeom>
            <a:avLst/>
            <a:gdLst/>
            <a:ahLst/>
            <a:cxnLst/>
            <a:rect l="l" t="t" r="r" b="b"/>
            <a:pathLst>
              <a:path w="12192000" h="914400">
                <a:moveTo>
                  <a:pt x="12192000" y="0"/>
                </a:moveTo>
                <a:lnTo>
                  <a:pt x="0" y="0"/>
                </a:lnTo>
                <a:lnTo>
                  <a:pt x="0" y="914399"/>
                </a:lnTo>
                <a:lnTo>
                  <a:pt x="12192000" y="914399"/>
                </a:lnTo>
                <a:lnTo>
                  <a:pt x="12192000"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 name="Rettangolo 6">
            <a:extLst>
              <a:ext uri="{FF2B5EF4-FFF2-40B4-BE49-F238E27FC236}">
                <a16:creationId xmlns:a16="http://schemas.microsoft.com/office/drawing/2014/main" id="{C074A18A-878E-0BEC-86E7-4A92757F54C8}"/>
              </a:ext>
            </a:extLst>
          </p:cNvPr>
          <p:cNvSpPr/>
          <p:nvPr/>
        </p:nvSpPr>
        <p:spPr>
          <a:xfrm>
            <a:off x="516572" y="1800000"/>
            <a:ext cx="11158854" cy="3534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algn="l"/>
            <a:r>
              <a:rPr lang="it-IT" sz="1400" u="sng" dirty="0">
                <a:solidFill>
                  <a:schemeClr val="tx1"/>
                </a:solidFill>
              </a:rPr>
              <a:t>2) Capacità (tecnico-operative)</a:t>
            </a:r>
          </a:p>
          <a:p>
            <a:pPr algn="l"/>
            <a:r>
              <a:rPr lang="it-IT" sz="1400" dirty="0">
                <a:solidFill>
                  <a:schemeClr val="tx1"/>
                </a:solidFill>
              </a:rPr>
              <a:t>Programmare e governare entrate/spese</a:t>
            </a:r>
          </a:p>
          <a:p>
            <a:pPr algn="l"/>
            <a:r>
              <a:rPr lang="it-IT" sz="1400" dirty="0">
                <a:solidFill>
                  <a:schemeClr val="tx1"/>
                </a:solidFill>
              </a:rPr>
              <a:t>Capacità di impostare e monitorare la gestione di entrate e spese, individuando scostamenti, vincoli e priorità, e traducendo le esigenze organizzative in scelte contabili coerenti.</a:t>
            </a:r>
          </a:p>
          <a:p>
            <a:pPr algn="l"/>
            <a:r>
              <a:rPr lang="it-IT" sz="1400" dirty="0">
                <a:solidFill>
                  <a:schemeClr val="tx1"/>
                </a:solidFill>
              </a:rPr>
              <a:t>Gestire il bilancio pluriennale e i cicli di bilancio</a:t>
            </a:r>
          </a:p>
          <a:p>
            <a:pPr algn="l"/>
            <a:r>
              <a:rPr lang="it-IT" sz="1400" dirty="0">
                <a:solidFill>
                  <a:schemeClr val="tx1"/>
                </a:solidFill>
              </a:rPr>
              <a:t>Capacità di lavorare sul bilancio con logica pluriennale, applicando correttamente principi e regole, mantenendo coerenza tra programmazione e gestione e supportando la costruzione/lettura dei documenti fondamentali dell’ente.</a:t>
            </a:r>
          </a:p>
          <a:p>
            <a:pPr algn="l"/>
            <a:r>
              <a:rPr lang="it-IT" sz="1400" dirty="0">
                <a:solidFill>
                  <a:schemeClr val="tx1"/>
                </a:solidFill>
              </a:rPr>
              <a:t>Applicare i principi contabili e curare la rendicontazione</a:t>
            </a:r>
          </a:p>
          <a:p>
            <a:pPr algn="l"/>
            <a:r>
              <a:rPr lang="it-IT" sz="1400" dirty="0">
                <a:solidFill>
                  <a:schemeClr val="tx1"/>
                </a:solidFill>
              </a:rPr>
              <a:t>Capacità di applicare principi contabili generali e applicati, supportando la corretta tenuta della contabilità e dei processi di rendicontazione (inclusi, dove previsto, profili economico-patrimoniali e consolidato). </a:t>
            </a:r>
          </a:p>
          <a:p>
            <a:pPr algn="l"/>
            <a:r>
              <a:rPr lang="it-IT" sz="1400" dirty="0">
                <a:solidFill>
                  <a:schemeClr val="tx1"/>
                </a:solidFill>
              </a:rPr>
              <a:t>Sviluppare e utilizzare indicatori per controllo di gestione</a:t>
            </a:r>
          </a:p>
          <a:p>
            <a:pPr algn="l"/>
            <a:r>
              <a:rPr lang="it-IT" sz="1400" dirty="0">
                <a:solidFill>
                  <a:schemeClr val="tx1"/>
                </a:solidFill>
              </a:rPr>
              <a:t>Capacità di contribuire alla definizione e lettura di indicatori e report, a supporto di controlli e decisioni, collegando dati contabili e obiettivi gestionali.</a:t>
            </a:r>
          </a:p>
          <a:p>
            <a:pPr algn="l"/>
            <a:r>
              <a:rPr lang="it-IT" sz="1400" dirty="0">
                <a:solidFill>
                  <a:schemeClr val="tx1"/>
                </a:solidFill>
              </a:rPr>
              <a:t>Interagire in modo efficace con ruoli diversi e stakeholder</a:t>
            </a:r>
          </a:p>
          <a:p>
            <a:pPr algn="l"/>
            <a:r>
              <a:rPr lang="it-IT" sz="1400" dirty="0">
                <a:solidFill>
                  <a:schemeClr val="tx1"/>
                </a:solidFill>
              </a:rPr>
              <a:t>Capacità di interloquire con ruoli gerarchici differenti, con utenza interna/esterna e con enti esterni, traducendo vincoli e dati in informazioni comprensibili e utili per la gestione.</a:t>
            </a:r>
          </a:p>
          <a:p>
            <a:pPr algn="l"/>
            <a:r>
              <a:rPr lang="it-IT" sz="1400" dirty="0">
                <a:solidFill>
                  <a:schemeClr val="tx1"/>
                </a:solidFill>
              </a:rPr>
              <a:t>Gestire controversie e contenziosi collegati ai processi</a:t>
            </a:r>
          </a:p>
          <a:p>
            <a:pPr algn="l"/>
            <a:r>
              <a:rPr lang="it-IT" sz="1400" dirty="0">
                <a:solidFill>
                  <a:schemeClr val="tx1"/>
                </a:solidFill>
              </a:rPr>
              <a:t>Capacità di affrontare e supportare la gestione di controversie/contesti conflittuali (interni o esterni) con approccio strutturato, mantenendo rigore e tracciabilità</a:t>
            </a:r>
          </a:p>
          <a:p>
            <a:pPr algn="l"/>
            <a:endParaRPr lang="it-IT" sz="1400" dirty="0">
              <a:solidFill>
                <a:schemeClr val="tx1"/>
              </a:solidFill>
            </a:endParaRPr>
          </a:p>
          <a:p>
            <a:pPr algn="l"/>
            <a:endParaRPr lang="it-IT" sz="1400" dirty="0">
              <a:solidFill>
                <a:schemeClr val="tx1"/>
              </a:solidFill>
            </a:endParaRPr>
          </a:p>
          <a:p>
            <a:pPr algn="l"/>
            <a:endParaRPr lang="it-IT" u="sng" dirty="0">
              <a:solidFill>
                <a:schemeClr val="tx1"/>
              </a:solidFill>
            </a:endParaRPr>
          </a:p>
        </p:txBody>
      </p:sp>
      <p:pic>
        <p:nvPicPr>
          <p:cNvPr id="2" name="Immagine 1">
            <a:extLst>
              <a:ext uri="{FF2B5EF4-FFF2-40B4-BE49-F238E27FC236}">
                <a16:creationId xmlns:a16="http://schemas.microsoft.com/office/drawing/2014/main" id="{3CFA98C4-B355-4D2C-65AD-664D2BF20B8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5721190"/>
            <a:ext cx="12119987" cy="1030966"/>
          </a:xfrm>
          <a:prstGeom prst="rect">
            <a:avLst/>
          </a:prstGeom>
        </p:spPr>
      </p:pic>
      <p:sp>
        <p:nvSpPr>
          <p:cNvPr id="4" name="Titolo 3">
            <a:extLst>
              <a:ext uri="{FF2B5EF4-FFF2-40B4-BE49-F238E27FC236}">
                <a16:creationId xmlns:a16="http://schemas.microsoft.com/office/drawing/2014/main" id="{753BE67E-1041-7991-DAF5-7EBAA49C2E8F}"/>
              </a:ext>
            </a:extLst>
          </p:cNvPr>
          <p:cNvSpPr>
            <a:spLocks noGrp="1"/>
          </p:cNvSpPr>
          <p:nvPr>
            <p:ph type="title"/>
          </p:nvPr>
        </p:nvSpPr>
        <p:spPr>
          <a:xfrm>
            <a:off x="594766" y="158876"/>
            <a:ext cx="10197465" cy="492443"/>
          </a:xfrm>
        </p:spPr>
        <p:txBody>
          <a:bodyPr/>
          <a:lstStyle/>
          <a:p>
            <a:r>
              <a:rPr lang="it-IT" dirty="0"/>
              <a:t>Titolo slide</a:t>
            </a:r>
          </a:p>
        </p:txBody>
      </p:sp>
    </p:spTree>
    <p:extLst>
      <p:ext uri="{BB962C8B-B14F-4D97-AF65-F5344CB8AC3E}">
        <p14:creationId xmlns:p14="http://schemas.microsoft.com/office/powerpoint/2010/main" val="37122436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236EEF-7992-B81E-AEE1-771B36A5D951}"/>
            </a:ext>
          </a:extLst>
        </p:cNvPr>
        <p:cNvGrpSpPr/>
        <p:nvPr/>
      </p:nvGrpSpPr>
      <p:grpSpPr>
        <a:xfrm>
          <a:off x="0" y="0"/>
          <a:ext cx="0" cy="0"/>
          <a:chOff x="0" y="0"/>
          <a:chExt cx="0" cy="0"/>
        </a:xfrm>
      </p:grpSpPr>
      <p:sp>
        <p:nvSpPr>
          <p:cNvPr id="11" name="object 11">
            <a:extLst>
              <a:ext uri="{FF2B5EF4-FFF2-40B4-BE49-F238E27FC236}">
                <a16:creationId xmlns:a16="http://schemas.microsoft.com/office/drawing/2014/main" id="{C926F1A6-36BC-5669-BBE2-0A53C700D11A}"/>
              </a:ext>
            </a:extLst>
          </p:cNvPr>
          <p:cNvSpPr txBox="1"/>
          <p:nvPr/>
        </p:nvSpPr>
        <p:spPr>
          <a:xfrm>
            <a:off x="516572" y="989196"/>
            <a:ext cx="11158855" cy="473848"/>
          </a:xfrm>
          <a:prstGeom prst="rect">
            <a:avLst/>
          </a:prstGeom>
          <a:solidFill>
            <a:srgbClr val="00449E">
              <a:alpha val="19999"/>
            </a:srgbClr>
          </a:solidFill>
        </p:spPr>
        <p:txBody>
          <a:bodyPr vert="horz" wrap="square" lIns="0" tIns="103505" rIns="0" bIns="0" rtlCol="0">
            <a:spAutoFit/>
          </a:bodyPr>
          <a:lstStyle/>
          <a:p>
            <a:pPr marL="1270" marR="0" lvl="0" indent="0" algn="ctr" defTabSz="914400" eaLnBrk="1" fontAlgn="auto" latinLnBrk="0" hangingPunct="1">
              <a:lnSpc>
                <a:spcPct val="100000"/>
              </a:lnSpc>
              <a:spcBef>
                <a:spcPts val="815"/>
              </a:spcBef>
              <a:spcAft>
                <a:spcPts val="0"/>
              </a:spcAft>
              <a:buClrTx/>
              <a:buSzTx/>
              <a:buFontTx/>
              <a:buNone/>
              <a:tabLst/>
              <a:defRPr/>
            </a:pPr>
            <a:r>
              <a:rPr kumimoji="0" lang="it-IT" sz="2400" b="1" i="0" u="none" strike="noStrike" kern="0" cap="none" spc="0" normalizeH="0" baseline="0" noProof="0" dirty="0">
                <a:ln>
                  <a:noFill/>
                </a:ln>
                <a:solidFill>
                  <a:srgbClr val="002060"/>
                </a:solidFill>
                <a:effectLst/>
                <a:uLnTx/>
                <a:uFillTx/>
                <a:latin typeface="Trebuchet MS"/>
                <a:cs typeface="Trebuchet MS"/>
              </a:rPr>
              <a:t>Il fabbisogno triennale del personale </a:t>
            </a:r>
          </a:p>
        </p:txBody>
      </p:sp>
      <p:sp>
        <p:nvSpPr>
          <p:cNvPr id="46" name="object 46">
            <a:extLst>
              <a:ext uri="{FF2B5EF4-FFF2-40B4-BE49-F238E27FC236}">
                <a16:creationId xmlns:a16="http://schemas.microsoft.com/office/drawing/2014/main" id="{7E586CA9-AB28-E94F-4E2B-38BD5E50257E}"/>
              </a:ext>
            </a:extLst>
          </p:cNvPr>
          <p:cNvSpPr txBox="1">
            <a:spLocks noGrp="1"/>
          </p:cNvSpPr>
          <p:nvPr>
            <p:ph type="sldNum" sz="quarter" idx="7"/>
          </p:nvPr>
        </p:nvSpPr>
        <p:spPr>
          <a:prstGeom prst="rect">
            <a:avLst/>
          </a:prstGeom>
        </p:spPr>
        <p:txBody>
          <a:bodyPr vert="horz" wrap="square" lIns="0" tIns="36830" rIns="0" bIns="0" rtlCol="0">
            <a:spAutoFit/>
          </a:bodyPr>
          <a:lstStyle/>
          <a:p>
            <a:pPr marL="38100" marR="0" lvl="0" indent="0" defTabSz="914400" eaLnBrk="1" fontAlgn="auto" latinLnBrk="0" hangingPunct="1">
              <a:lnSpc>
                <a:spcPct val="100000"/>
              </a:lnSpc>
              <a:spcBef>
                <a:spcPts val="290"/>
              </a:spcBef>
              <a:spcAft>
                <a:spcPts val="0"/>
              </a:spcAft>
              <a:buClrTx/>
              <a:buSzTx/>
              <a:buFontTx/>
              <a:buNone/>
              <a:tabLst/>
              <a:defRPr/>
            </a:pPr>
            <a:fld id="{81D60167-4931-47E6-BA6A-407CBD079E47}" type="slidenum">
              <a:rPr kumimoji="0" sz="1400" b="1" i="0" u="none" strike="noStrike" kern="0" cap="none" spc="-25" normalizeH="0" baseline="0" noProof="0" dirty="0">
                <a:ln>
                  <a:noFill/>
                </a:ln>
                <a:solidFill>
                  <a:srgbClr val="FFFFFF"/>
                </a:solidFill>
                <a:effectLst/>
                <a:uLnTx/>
                <a:uFillTx/>
                <a:latin typeface="Trebuchet MS"/>
              </a:rPr>
              <a:pPr marL="38100" marR="0" lvl="0" indent="0" defTabSz="914400" eaLnBrk="1" fontAlgn="auto" latinLnBrk="0" hangingPunct="1">
                <a:lnSpc>
                  <a:spcPct val="100000"/>
                </a:lnSpc>
                <a:spcBef>
                  <a:spcPts val="290"/>
                </a:spcBef>
                <a:spcAft>
                  <a:spcPts val="0"/>
                </a:spcAft>
                <a:buClrTx/>
                <a:buSzTx/>
                <a:buFontTx/>
                <a:buNone/>
                <a:tabLst/>
                <a:defRPr/>
              </a:pPr>
              <a:t>3</a:t>
            </a:fld>
            <a:endParaRPr kumimoji="0" sz="1400" b="1" i="0" u="none" strike="noStrike" kern="0" cap="none" spc="-25" normalizeH="0" baseline="0" noProof="0" dirty="0">
              <a:ln>
                <a:noFill/>
              </a:ln>
              <a:solidFill>
                <a:srgbClr val="FFFFFF"/>
              </a:solidFill>
              <a:effectLst/>
              <a:uLnTx/>
              <a:uFillTx/>
              <a:latin typeface="Trebuchet MS"/>
            </a:endParaRPr>
          </a:p>
        </p:txBody>
      </p:sp>
      <p:sp>
        <p:nvSpPr>
          <p:cNvPr id="50" name="object 10">
            <a:extLst>
              <a:ext uri="{FF2B5EF4-FFF2-40B4-BE49-F238E27FC236}">
                <a16:creationId xmlns:a16="http://schemas.microsoft.com/office/drawing/2014/main" id="{F40F3099-858B-1232-EAEC-0F11F8DF76BB}"/>
              </a:ext>
            </a:extLst>
          </p:cNvPr>
          <p:cNvSpPr/>
          <p:nvPr/>
        </p:nvSpPr>
        <p:spPr>
          <a:xfrm>
            <a:off x="0" y="5943599"/>
            <a:ext cx="12192000" cy="914400"/>
          </a:xfrm>
          <a:custGeom>
            <a:avLst/>
            <a:gdLst/>
            <a:ahLst/>
            <a:cxnLst/>
            <a:rect l="l" t="t" r="r" b="b"/>
            <a:pathLst>
              <a:path w="12192000" h="914400">
                <a:moveTo>
                  <a:pt x="12192000" y="0"/>
                </a:moveTo>
                <a:lnTo>
                  <a:pt x="0" y="0"/>
                </a:lnTo>
                <a:lnTo>
                  <a:pt x="0" y="914399"/>
                </a:lnTo>
                <a:lnTo>
                  <a:pt x="12192000" y="914399"/>
                </a:lnTo>
                <a:lnTo>
                  <a:pt x="12192000"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 name="Rettangolo 6">
            <a:extLst>
              <a:ext uri="{FF2B5EF4-FFF2-40B4-BE49-F238E27FC236}">
                <a16:creationId xmlns:a16="http://schemas.microsoft.com/office/drawing/2014/main" id="{060964B8-A549-A894-A946-CB5FE8C2CDED}"/>
              </a:ext>
            </a:extLst>
          </p:cNvPr>
          <p:cNvSpPr/>
          <p:nvPr/>
        </p:nvSpPr>
        <p:spPr>
          <a:xfrm>
            <a:off x="516572" y="1800000"/>
            <a:ext cx="11158854" cy="315129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algn="l"/>
            <a:r>
              <a:rPr lang="it-IT" dirty="0">
                <a:solidFill>
                  <a:schemeClr val="tx1"/>
                </a:solidFill>
              </a:rPr>
              <a:t>L’art. 6 del </a:t>
            </a:r>
            <a:r>
              <a:rPr lang="it-IT" dirty="0" err="1">
                <a:solidFill>
                  <a:schemeClr val="tx1"/>
                </a:solidFill>
              </a:rPr>
              <a:t>D.Lgs.</a:t>
            </a:r>
            <a:r>
              <a:rPr lang="it-IT" dirty="0">
                <a:solidFill>
                  <a:schemeClr val="tx1"/>
                </a:solidFill>
              </a:rPr>
              <a:t> 165/2001 a seguito dell’entrata in vigore del decreto legislativo 75/2017 «Riforma Madia» stabilisce alcuni principi quali:</a:t>
            </a:r>
          </a:p>
          <a:p>
            <a:pPr marL="342900" indent="-342900" algn="l">
              <a:buAutoNum type="arabicParenR"/>
            </a:pPr>
            <a:r>
              <a:rPr lang="it-IT" dirty="0">
                <a:solidFill>
                  <a:schemeClr val="tx1"/>
                </a:solidFill>
              </a:rPr>
              <a:t>la finalità del piano del fabbisogno triennale è quello di ottimizzare l'impiego delle risorse pubbliche disponibili e perseguire obiettivi di performance organizzativa, efficienza, economicità e qualità dei servizi ai cittadini</a:t>
            </a:r>
          </a:p>
          <a:p>
            <a:pPr algn="l"/>
            <a:endParaRPr lang="it-IT" dirty="0">
              <a:solidFill>
                <a:schemeClr val="tx1"/>
              </a:solidFill>
            </a:endParaRPr>
          </a:p>
          <a:p>
            <a:pPr algn="l"/>
            <a:r>
              <a:rPr lang="it-IT" dirty="0">
                <a:solidFill>
                  <a:schemeClr val="tx1"/>
                </a:solidFill>
              </a:rPr>
              <a:t>2) Il piano triennale deve essere coerente con la pianificazione pluriennale delle attività e della performance</a:t>
            </a:r>
          </a:p>
          <a:p>
            <a:pPr algn="l"/>
            <a:endParaRPr lang="it-IT" dirty="0">
              <a:solidFill>
                <a:schemeClr val="tx1"/>
              </a:solidFill>
            </a:endParaRPr>
          </a:p>
          <a:p>
            <a:pPr algn="l"/>
            <a:r>
              <a:rPr lang="it-IT" dirty="0">
                <a:solidFill>
                  <a:schemeClr val="tx1"/>
                </a:solidFill>
              </a:rPr>
              <a:t>3) ciascuna amministrazione indica la consistenza della dotazione organica e la sua eventuale rimodulazione in base ai fabbisogni programmati e secondo le linee di indirizzo di cui all'articolo 6-ter, nell'ambito del potenziale limite finanziario massimo della medesima…. Resta fermo che la copertura dei posti vacanti avviene nei limiti delle assunzioni consentite a legislazione vigente</a:t>
            </a:r>
          </a:p>
          <a:p>
            <a:pPr algn="l"/>
            <a:endParaRPr lang="it-IT" sz="2000" i="1" dirty="0">
              <a:solidFill>
                <a:schemeClr val="tx1"/>
              </a:solidFill>
            </a:endParaRPr>
          </a:p>
          <a:p>
            <a:pPr algn="l"/>
            <a:endParaRPr lang="it-IT" sz="2000" dirty="0">
              <a:solidFill>
                <a:schemeClr val="tx1"/>
              </a:solidFill>
            </a:endParaRPr>
          </a:p>
          <a:p>
            <a:pPr algn="l"/>
            <a:endParaRPr lang="it-IT" dirty="0">
              <a:solidFill>
                <a:schemeClr val="tx1"/>
              </a:solidFill>
            </a:endParaRPr>
          </a:p>
        </p:txBody>
      </p:sp>
      <p:pic>
        <p:nvPicPr>
          <p:cNvPr id="2" name="Immagine 1">
            <a:extLst>
              <a:ext uri="{FF2B5EF4-FFF2-40B4-BE49-F238E27FC236}">
                <a16:creationId xmlns:a16="http://schemas.microsoft.com/office/drawing/2014/main" id="{3E72788A-3C9E-760D-921A-56350026F05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903425"/>
            <a:ext cx="12119987" cy="1030966"/>
          </a:xfrm>
          <a:prstGeom prst="rect">
            <a:avLst/>
          </a:prstGeom>
        </p:spPr>
      </p:pic>
      <p:sp>
        <p:nvSpPr>
          <p:cNvPr id="4" name="Titolo 3">
            <a:extLst>
              <a:ext uri="{FF2B5EF4-FFF2-40B4-BE49-F238E27FC236}">
                <a16:creationId xmlns:a16="http://schemas.microsoft.com/office/drawing/2014/main" id="{D58AC43C-1BE4-5F26-6F01-D4A141E20497}"/>
              </a:ext>
            </a:extLst>
          </p:cNvPr>
          <p:cNvSpPr>
            <a:spLocks noGrp="1"/>
          </p:cNvSpPr>
          <p:nvPr>
            <p:ph type="title"/>
          </p:nvPr>
        </p:nvSpPr>
        <p:spPr>
          <a:xfrm>
            <a:off x="594766" y="158876"/>
            <a:ext cx="10197465" cy="492443"/>
          </a:xfrm>
        </p:spPr>
        <p:txBody>
          <a:bodyPr/>
          <a:lstStyle/>
          <a:p>
            <a:r>
              <a:rPr lang="it-IT" dirty="0"/>
              <a:t>Titolo slide</a:t>
            </a:r>
          </a:p>
        </p:txBody>
      </p:sp>
    </p:spTree>
    <p:extLst>
      <p:ext uri="{BB962C8B-B14F-4D97-AF65-F5344CB8AC3E}">
        <p14:creationId xmlns:p14="http://schemas.microsoft.com/office/powerpoint/2010/main" val="27723393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C2D16C-A881-D266-44D7-E6914846D7E6}"/>
            </a:ext>
          </a:extLst>
        </p:cNvPr>
        <p:cNvGrpSpPr/>
        <p:nvPr/>
      </p:nvGrpSpPr>
      <p:grpSpPr>
        <a:xfrm>
          <a:off x="0" y="0"/>
          <a:ext cx="0" cy="0"/>
          <a:chOff x="0" y="0"/>
          <a:chExt cx="0" cy="0"/>
        </a:xfrm>
      </p:grpSpPr>
      <p:sp>
        <p:nvSpPr>
          <p:cNvPr id="11" name="object 11">
            <a:extLst>
              <a:ext uri="{FF2B5EF4-FFF2-40B4-BE49-F238E27FC236}">
                <a16:creationId xmlns:a16="http://schemas.microsoft.com/office/drawing/2014/main" id="{E9E1634A-0D85-9D93-D183-078C3621DF83}"/>
              </a:ext>
            </a:extLst>
          </p:cNvPr>
          <p:cNvSpPr txBox="1"/>
          <p:nvPr/>
        </p:nvSpPr>
        <p:spPr>
          <a:xfrm>
            <a:off x="516572" y="989196"/>
            <a:ext cx="11158855" cy="473848"/>
          </a:xfrm>
          <a:prstGeom prst="rect">
            <a:avLst/>
          </a:prstGeom>
          <a:solidFill>
            <a:srgbClr val="00449E">
              <a:alpha val="19999"/>
            </a:srgbClr>
          </a:solidFill>
        </p:spPr>
        <p:txBody>
          <a:bodyPr vert="horz" wrap="square" lIns="0" tIns="103505" rIns="0" bIns="0" rtlCol="0">
            <a:spAutoFit/>
          </a:bodyPr>
          <a:lstStyle/>
          <a:p>
            <a:pPr marL="1270" marR="0" lvl="0" indent="0" algn="ctr" defTabSz="914400" eaLnBrk="1" fontAlgn="auto" latinLnBrk="0" hangingPunct="1">
              <a:lnSpc>
                <a:spcPct val="100000"/>
              </a:lnSpc>
              <a:spcBef>
                <a:spcPts val="815"/>
              </a:spcBef>
              <a:spcAft>
                <a:spcPts val="0"/>
              </a:spcAft>
              <a:buClrTx/>
              <a:buSzTx/>
              <a:buFontTx/>
              <a:buNone/>
              <a:tabLst/>
              <a:defRPr/>
            </a:pPr>
            <a:r>
              <a:rPr lang="it-IT" sz="2400" b="1" dirty="0">
                <a:solidFill>
                  <a:srgbClr val="002060"/>
                </a:solidFill>
                <a:latin typeface="Trebuchet MS"/>
                <a:cs typeface="Trebuchet MS"/>
              </a:rPr>
              <a:t>Strumenti della gestione</a:t>
            </a:r>
            <a:endParaRPr kumimoji="0" lang="it-IT" sz="2400" b="1" i="0" u="none" strike="noStrike" kern="0" cap="none" spc="0" normalizeH="0" baseline="0" noProof="0" dirty="0">
              <a:ln>
                <a:noFill/>
              </a:ln>
              <a:solidFill>
                <a:srgbClr val="002060"/>
              </a:solidFill>
              <a:effectLst/>
              <a:uLnTx/>
              <a:uFillTx/>
              <a:latin typeface="Trebuchet MS"/>
              <a:cs typeface="Trebuchet MS"/>
            </a:endParaRPr>
          </a:p>
        </p:txBody>
      </p:sp>
      <p:sp>
        <p:nvSpPr>
          <p:cNvPr id="46" name="object 46">
            <a:extLst>
              <a:ext uri="{FF2B5EF4-FFF2-40B4-BE49-F238E27FC236}">
                <a16:creationId xmlns:a16="http://schemas.microsoft.com/office/drawing/2014/main" id="{28CDD3AE-9CBE-EBAD-F7E9-6C8E0F623045}"/>
              </a:ext>
            </a:extLst>
          </p:cNvPr>
          <p:cNvSpPr txBox="1">
            <a:spLocks noGrp="1"/>
          </p:cNvSpPr>
          <p:nvPr>
            <p:ph type="sldNum" sz="quarter" idx="7"/>
          </p:nvPr>
        </p:nvSpPr>
        <p:spPr>
          <a:prstGeom prst="rect">
            <a:avLst/>
          </a:prstGeom>
        </p:spPr>
        <p:txBody>
          <a:bodyPr vert="horz" wrap="square" lIns="0" tIns="36830" rIns="0" bIns="0" rtlCol="0">
            <a:spAutoFit/>
          </a:bodyPr>
          <a:lstStyle/>
          <a:p>
            <a:pPr marL="38100" marR="0" lvl="0" indent="0" defTabSz="914400" eaLnBrk="1" fontAlgn="auto" latinLnBrk="0" hangingPunct="1">
              <a:lnSpc>
                <a:spcPct val="100000"/>
              </a:lnSpc>
              <a:spcBef>
                <a:spcPts val="290"/>
              </a:spcBef>
              <a:spcAft>
                <a:spcPts val="0"/>
              </a:spcAft>
              <a:buClrTx/>
              <a:buSzTx/>
              <a:buFontTx/>
              <a:buNone/>
              <a:tabLst/>
              <a:defRPr/>
            </a:pPr>
            <a:fld id="{81D60167-4931-47E6-BA6A-407CBD079E47}" type="slidenum">
              <a:rPr kumimoji="0" sz="1400" b="1" i="0" u="none" strike="noStrike" kern="0" cap="none" spc="-25" normalizeH="0" baseline="0" noProof="0" dirty="0">
                <a:ln>
                  <a:noFill/>
                </a:ln>
                <a:solidFill>
                  <a:srgbClr val="FFFFFF"/>
                </a:solidFill>
                <a:effectLst/>
                <a:uLnTx/>
                <a:uFillTx/>
                <a:latin typeface="Trebuchet MS"/>
              </a:rPr>
              <a:pPr marL="38100" marR="0" lvl="0" indent="0" defTabSz="914400" eaLnBrk="1" fontAlgn="auto" latinLnBrk="0" hangingPunct="1">
                <a:lnSpc>
                  <a:spcPct val="100000"/>
                </a:lnSpc>
                <a:spcBef>
                  <a:spcPts val="290"/>
                </a:spcBef>
                <a:spcAft>
                  <a:spcPts val="0"/>
                </a:spcAft>
                <a:buClrTx/>
                <a:buSzTx/>
                <a:buFontTx/>
                <a:buNone/>
                <a:tabLst/>
                <a:defRPr/>
              </a:pPr>
              <a:t>30</a:t>
            </a:fld>
            <a:endParaRPr kumimoji="0" sz="1400" b="1" i="0" u="none" strike="noStrike" kern="0" cap="none" spc="-25" normalizeH="0" baseline="0" noProof="0" dirty="0">
              <a:ln>
                <a:noFill/>
              </a:ln>
              <a:solidFill>
                <a:srgbClr val="FFFFFF"/>
              </a:solidFill>
              <a:effectLst/>
              <a:uLnTx/>
              <a:uFillTx/>
              <a:latin typeface="Trebuchet MS"/>
            </a:endParaRPr>
          </a:p>
        </p:txBody>
      </p:sp>
      <p:sp>
        <p:nvSpPr>
          <p:cNvPr id="50" name="object 10">
            <a:extLst>
              <a:ext uri="{FF2B5EF4-FFF2-40B4-BE49-F238E27FC236}">
                <a16:creationId xmlns:a16="http://schemas.microsoft.com/office/drawing/2014/main" id="{7FDCA7E3-9EF6-E4CB-98D4-A646E8B7D5FA}"/>
              </a:ext>
            </a:extLst>
          </p:cNvPr>
          <p:cNvSpPr/>
          <p:nvPr/>
        </p:nvSpPr>
        <p:spPr>
          <a:xfrm>
            <a:off x="0" y="5943599"/>
            <a:ext cx="12192000" cy="914400"/>
          </a:xfrm>
          <a:custGeom>
            <a:avLst/>
            <a:gdLst/>
            <a:ahLst/>
            <a:cxnLst/>
            <a:rect l="l" t="t" r="r" b="b"/>
            <a:pathLst>
              <a:path w="12192000" h="914400">
                <a:moveTo>
                  <a:pt x="12192000" y="0"/>
                </a:moveTo>
                <a:lnTo>
                  <a:pt x="0" y="0"/>
                </a:lnTo>
                <a:lnTo>
                  <a:pt x="0" y="914399"/>
                </a:lnTo>
                <a:lnTo>
                  <a:pt x="12192000" y="914399"/>
                </a:lnTo>
                <a:lnTo>
                  <a:pt x="12192000"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 name="Rettangolo 6">
            <a:extLst>
              <a:ext uri="{FF2B5EF4-FFF2-40B4-BE49-F238E27FC236}">
                <a16:creationId xmlns:a16="http://schemas.microsoft.com/office/drawing/2014/main" id="{828B123B-7AC0-4CA4-D3FF-4B79D4D63D70}"/>
              </a:ext>
            </a:extLst>
          </p:cNvPr>
          <p:cNvSpPr/>
          <p:nvPr/>
        </p:nvSpPr>
        <p:spPr>
          <a:xfrm>
            <a:off x="516572" y="1800000"/>
            <a:ext cx="11158854" cy="3534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algn="l"/>
            <a:r>
              <a:rPr lang="it-IT" sz="1600" u="sng" dirty="0">
                <a:solidFill>
                  <a:schemeClr val="tx1"/>
                </a:solidFill>
              </a:rPr>
              <a:t>3) Comportamenti e capacità trasversali</a:t>
            </a:r>
          </a:p>
          <a:p>
            <a:pPr algn="l"/>
            <a:r>
              <a:rPr lang="it-IT" sz="1600" dirty="0">
                <a:solidFill>
                  <a:schemeClr val="tx1"/>
                </a:solidFill>
              </a:rPr>
              <a:t>Team work e collaborazione</a:t>
            </a:r>
          </a:p>
          <a:p>
            <a:pPr algn="l"/>
            <a:r>
              <a:rPr lang="it-IT" sz="1600" dirty="0">
                <a:solidFill>
                  <a:schemeClr val="tx1"/>
                </a:solidFill>
              </a:rPr>
              <a:t>Predisposizione al lavoro di gruppo, con capacità di cooperare con colleghi e strutture diverse, contribuendo in modo costruttivo al risultato comune.</a:t>
            </a:r>
          </a:p>
          <a:p>
            <a:pPr algn="l"/>
            <a:endParaRPr lang="it-IT" sz="1600" dirty="0">
              <a:solidFill>
                <a:schemeClr val="tx1"/>
              </a:solidFill>
            </a:endParaRPr>
          </a:p>
          <a:p>
            <a:pPr algn="l"/>
            <a:r>
              <a:rPr lang="it-IT" sz="1600" dirty="0">
                <a:solidFill>
                  <a:schemeClr val="tx1"/>
                </a:solidFill>
              </a:rPr>
              <a:t>Gestione dello stress e tenuta operativa</a:t>
            </a:r>
          </a:p>
          <a:p>
            <a:pPr algn="l"/>
            <a:r>
              <a:rPr lang="it-IT" sz="1600" dirty="0">
                <a:solidFill>
                  <a:schemeClr val="tx1"/>
                </a:solidFill>
              </a:rPr>
              <a:t>Capacità di lavorare efficacemente anche in condizioni di pressione e scadenze, mantenendo lucidità, accuratezza e continuità di presidio.</a:t>
            </a:r>
          </a:p>
          <a:p>
            <a:pPr algn="l"/>
            <a:endParaRPr lang="it-IT" sz="1600" dirty="0">
              <a:solidFill>
                <a:schemeClr val="tx1"/>
              </a:solidFill>
            </a:endParaRPr>
          </a:p>
          <a:p>
            <a:pPr algn="l"/>
            <a:r>
              <a:rPr lang="it-IT" sz="1600" dirty="0">
                <a:solidFill>
                  <a:schemeClr val="tx1"/>
                </a:solidFill>
              </a:rPr>
              <a:t>Responsabilità e autonomia</a:t>
            </a:r>
          </a:p>
          <a:p>
            <a:pPr algn="l"/>
            <a:r>
              <a:rPr lang="it-IT" sz="1600" dirty="0">
                <a:solidFill>
                  <a:schemeClr val="tx1"/>
                </a:solidFill>
              </a:rPr>
              <a:t>Capacità di assumere le responsabilità connesse al ruolo e di agire con autonomia entro criteri e indirizzi definiti, sapendo orientarsi anche quando le soluzioni possibili sono molteplici.</a:t>
            </a:r>
          </a:p>
          <a:p>
            <a:pPr algn="l"/>
            <a:endParaRPr lang="it-IT" sz="1600" dirty="0">
              <a:solidFill>
                <a:schemeClr val="tx1"/>
              </a:solidFill>
            </a:endParaRPr>
          </a:p>
          <a:p>
            <a:pPr algn="l"/>
            <a:r>
              <a:rPr lang="it-IT" sz="1600" dirty="0">
                <a:solidFill>
                  <a:schemeClr val="tx1"/>
                </a:solidFill>
              </a:rPr>
              <a:t>Relazione istituzionale</a:t>
            </a:r>
          </a:p>
          <a:p>
            <a:pPr algn="l"/>
            <a:r>
              <a:rPr lang="it-IT" sz="1600" dirty="0">
                <a:solidFill>
                  <a:schemeClr val="tx1"/>
                </a:solidFill>
              </a:rPr>
              <a:t>Capacità di relazionarsi con interlocutori interni ed esterni con linguaggio professionale e postura adeguata, favorendo chiarezza, collaborazione e gestione ordinata delle richieste.</a:t>
            </a:r>
          </a:p>
          <a:p>
            <a:pPr algn="l"/>
            <a:endParaRPr lang="it-IT" sz="1400" dirty="0">
              <a:solidFill>
                <a:schemeClr val="tx1"/>
              </a:solidFill>
            </a:endParaRPr>
          </a:p>
          <a:p>
            <a:pPr algn="l"/>
            <a:endParaRPr lang="it-IT" sz="1400" dirty="0">
              <a:solidFill>
                <a:schemeClr val="tx1"/>
              </a:solidFill>
            </a:endParaRPr>
          </a:p>
          <a:p>
            <a:pPr algn="l"/>
            <a:endParaRPr lang="it-IT" u="sng" dirty="0">
              <a:solidFill>
                <a:schemeClr val="tx1"/>
              </a:solidFill>
            </a:endParaRPr>
          </a:p>
        </p:txBody>
      </p:sp>
      <p:pic>
        <p:nvPicPr>
          <p:cNvPr id="2" name="Immagine 1">
            <a:extLst>
              <a:ext uri="{FF2B5EF4-FFF2-40B4-BE49-F238E27FC236}">
                <a16:creationId xmlns:a16="http://schemas.microsoft.com/office/drawing/2014/main" id="{244EE24B-EAF2-40A4-405B-148765A1FE8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5721190"/>
            <a:ext cx="12119987" cy="1030966"/>
          </a:xfrm>
          <a:prstGeom prst="rect">
            <a:avLst/>
          </a:prstGeom>
        </p:spPr>
      </p:pic>
      <p:sp>
        <p:nvSpPr>
          <p:cNvPr id="4" name="Titolo 3">
            <a:extLst>
              <a:ext uri="{FF2B5EF4-FFF2-40B4-BE49-F238E27FC236}">
                <a16:creationId xmlns:a16="http://schemas.microsoft.com/office/drawing/2014/main" id="{83C6132F-1990-BA66-E9D6-D4F6574E5448}"/>
              </a:ext>
            </a:extLst>
          </p:cNvPr>
          <p:cNvSpPr>
            <a:spLocks noGrp="1"/>
          </p:cNvSpPr>
          <p:nvPr>
            <p:ph type="title"/>
          </p:nvPr>
        </p:nvSpPr>
        <p:spPr>
          <a:xfrm>
            <a:off x="594766" y="158876"/>
            <a:ext cx="10197465" cy="492443"/>
          </a:xfrm>
        </p:spPr>
        <p:txBody>
          <a:bodyPr/>
          <a:lstStyle/>
          <a:p>
            <a:r>
              <a:rPr lang="it-IT" dirty="0"/>
              <a:t>Titolo slide</a:t>
            </a:r>
          </a:p>
        </p:txBody>
      </p:sp>
    </p:spTree>
    <p:extLst>
      <p:ext uri="{BB962C8B-B14F-4D97-AF65-F5344CB8AC3E}">
        <p14:creationId xmlns:p14="http://schemas.microsoft.com/office/powerpoint/2010/main" val="36222096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A9482F-B4FC-0684-678E-FD01C596C05B}"/>
            </a:ext>
          </a:extLst>
        </p:cNvPr>
        <p:cNvGrpSpPr/>
        <p:nvPr/>
      </p:nvGrpSpPr>
      <p:grpSpPr>
        <a:xfrm>
          <a:off x="0" y="0"/>
          <a:ext cx="0" cy="0"/>
          <a:chOff x="0" y="0"/>
          <a:chExt cx="0" cy="0"/>
        </a:xfrm>
      </p:grpSpPr>
      <p:sp>
        <p:nvSpPr>
          <p:cNvPr id="11" name="object 11">
            <a:extLst>
              <a:ext uri="{FF2B5EF4-FFF2-40B4-BE49-F238E27FC236}">
                <a16:creationId xmlns:a16="http://schemas.microsoft.com/office/drawing/2014/main" id="{9D71248A-E07D-EC92-522B-FECC5F333412}"/>
              </a:ext>
            </a:extLst>
          </p:cNvPr>
          <p:cNvSpPr txBox="1"/>
          <p:nvPr/>
        </p:nvSpPr>
        <p:spPr>
          <a:xfrm>
            <a:off x="516572" y="989196"/>
            <a:ext cx="11158855" cy="473848"/>
          </a:xfrm>
          <a:prstGeom prst="rect">
            <a:avLst/>
          </a:prstGeom>
          <a:solidFill>
            <a:srgbClr val="00449E">
              <a:alpha val="19999"/>
            </a:srgbClr>
          </a:solidFill>
        </p:spPr>
        <p:txBody>
          <a:bodyPr vert="horz" wrap="square" lIns="0" tIns="103505" rIns="0" bIns="0" rtlCol="0">
            <a:spAutoFit/>
          </a:bodyPr>
          <a:lstStyle/>
          <a:p>
            <a:pPr marL="1270" marR="0" lvl="0" indent="0" algn="ctr" defTabSz="914400" eaLnBrk="1" fontAlgn="auto" latinLnBrk="0" hangingPunct="1">
              <a:lnSpc>
                <a:spcPct val="100000"/>
              </a:lnSpc>
              <a:spcBef>
                <a:spcPts val="815"/>
              </a:spcBef>
              <a:spcAft>
                <a:spcPts val="0"/>
              </a:spcAft>
              <a:buClrTx/>
              <a:buSzTx/>
              <a:buFontTx/>
              <a:buNone/>
              <a:tabLst/>
              <a:defRPr/>
            </a:pPr>
            <a:r>
              <a:rPr lang="it-IT" sz="2400" b="1" dirty="0">
                <a:solidFill>
                  <a:srgbClr val="002060"/>
                </a:solidFill>
                <a:latin typeface="Trebuchet MS"/>
                <a:cs typeface="Trebuchet MS"/>
              </a:rPr>
              <a:t>Strumenti della gestione</a:t>
            </a:r>
            <a:endParaRPr kumimoji="0" lang="it-IT" sz="2400" b="1" i="0" u="none" strike="noStrike" kern="0" cap="none" spc="0" normalizeH="0" baseline="0" noProof="0" dirty="0">
              <a:ln>
                <a:noFill/>
              </a:ln>
              <a:solidFill>
                <a:srgbClr val="002060"/>
              </a:solidFill>
              <a:effectLst/>
              <a:uLnTx/>
              <a:uFillTx/>
              <a:latin typeface="Trebuchet MS"/>
              <a:cs typeface="Trebuchet MS"/>
            </a:endParaRPr>
          </a:p>
        </p:txBody>
      </p:sp>
      <p:sp>
        <p:nvSpPr>
          <p:cNvPr id="46" name="object 46">
            <a:extLst>
              <a:ext uri="{FF2B5EF4-FFF2-40B4-BE49-F238E27FC236}">
                <a16:creationId xmlns:a16="http://schemas.microsoft.com/office/drawing/2014/main" id="{717DB8FB-5F36-56E8-206F-68AD6311D0AB}"/>
              </a:ext>
            </a:extLst>
          </p:cNvPr>
          <p:cNvSpPr txBox="1">
            <a:spLocks noGrp="1"/>
          </p:cNvSpPr>
          <p:nvPr>
            <p:ph type="sldNum" sz="quarter" idx="7"/>
          </p:nvPr>
        </p:nvSpPr>
        <p:spPr>
          <a:prstGeom prst="rect">
            <a:avLst/>
          </a:prstGeom>
        </p:spPr>
        <p:txBody>
          <a:bodyPr vert="horz" wrap="square" lIns="0" tIns="36830" rIns="0" bIns="0" rtlCol="0">
            <a:spAutoFit/>
          </a:bodyPr>
          <a:lstStyle/>
          <a:p>
            <a:pPr marL="38100" marR="0" lvl="0" indent="0" defTabSz="914400" eaLnBrk="1" fontAlgn="auto" latinLnBrk="0" hangingPunct="1">
              <a:lnSpc>
                <a:spcPct val="100000"/>
              </a:lnSpc>
              <a:spcBef>
                <a:spcPts val="290"/>
              </a:spcBef>
              <a:spcAft>
                <a:spcPts val="0"/>
              </a:spcAft>
              <a:buClrTx/>
              <a:buSzTx/>
              <a:buFontTx/>
              <a:buNone/>
              <a:tabLst/>
              <a:defRPr/>
            </a:pPr>
            <a:fld id="{81D60167-4931-47E6-BA6A-407CBD079E47}" type="slidenum">
              <a:rPr kumimoji="0" sz="1400" b="1" i="0" u="none" strike="noStrike" kern="0" cap="none" spc="-25" normalizeH="0" baseline="0" noProof="0" dirty="0">
                <a:ln>
                  <a:noFill/>
                </a:ln>
                <a:solidFill>
                  <a:srgbClr val="FFFFFF"/>
                </a:solidFill>
                <a:effectLst/>
                <a:uLnTx/>
                <a:uFillTx/>
                <a:latin typeface="Trebuchet MS"/>
              </a:rPr>
              <a:pPr marL="38100" marR="0" lvl="0" indent="0" defTabSz="914400" eaLnBrk="1" fontAlgn="auto" latinLnBrk="0" hangingPunct="1">
                <a:lnSpc>
                  <a:spcPct val="100000"/>
                </a:lnSpc>
                <a:spcBef>
                  <a:spcPts val="290"/>
                </a:spcBef>
                <a:spcAft>
                  <a:spcPts val="0"/>
                </a:spcAft>
                <a:buClrTx/>
                <a:buSzTx/>
                <a:buFontTx/>
                <a:buNone/>
                <a:tabLst/>
                <a:defRPr/>
              </a:pPr>
              <a:t>31</a:t>
            </a:fld>
            <a:endParaRPr kumimoji="0" sz="1400" b="1" i="0" u="none" strike="noStrike" kern="0" cap="none" spc="-25" normalizeH="0" baseline="0" noProof="0" dirty="0">
              <a:ln>
                <a:noFill/>
              </a:ln>
              <a:solidFill>
                <a:srgbClr val="FFFFFF"/>
              </a:solidFill>
              <a:effectLst/>
              <a:uLnTx/>
              <a:uFillTx/>
              <a:latin typeface="Trebuchet MS"/>
            </a:endParaRPr>
          </a:p>
        </p:txBody>
      </p:sp>
      <p:sp>
        <p:nvSpPr>
          <p:cNvPr id="50" name="object 10">
            <a:extLst>
              <a:ext uri="{FF2B5EF4-FFF2-40B4-BE49-F238E27FC236}">
                <a16:creationId xmlns:a16="http://schemas.microsoft.com/office/drawing/2014/main" id="{1AD335C2-D4AA-8A96-D22D-B82DC58247D2}"/>
              </a:ext>
            </a:extLst>
          </p:cNvPr>
          <p:cNvSpPr/>
          <p:nvPr/>
        </p:nvSpPr>
        <p:spPr>
          <a:xfrm>
            <a:off x="0" y="5943599"/>
            <a:ext cx="12192000" cy="914400"/>
          </a:xfrm>
          <a:custGeom>
            <a:avLst/>
            <a:gdLst/>
            <a:ahLst/>
            <a:cxnLst/>
            <a:rect l="l" t="t" r="r" b="b"/>
            <a:pathLst>
              <a:path w="12192000" h="914400">
                <a:moveTo>
                  <a:pt x="12192000" y="0"/>
                </a:moveTo>
                <a:lnTo>
                  <a:pt x="0" y="0"/>
                </a:lnTo>
                <a:lnTo>
                  <a:pt x="0" y="914399"/>
                </a:lnTo>
                <a:lnTo>
                  <a:pt x="12192000" y="914399"/>
                </a:lnTo>
                <a:lnTo>
                  <a:pt x="12192000"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 name="Rettangolo 6">
            <a:extLst>
              <a:ext uri="{FF2B5EF4-FFF2-40B4-BE49-F238E27FC236}">
                <a16:creationId xmlns:a16="http://schemas.microsoft.com/office/drawing/2014/main" id="{721666A2-5EA6-DC52-8BFF-94EC881186FB}"/>
              </a:ext>
            </a:extLst>
          </p:cNvPr>
          <p:cNvSpPr/>
          <p:nvPr/>
        </p:nvSpPr>
        <p:spPr>
          <a:xfrm>
            <a:off x="516572" y="1800000"/>
            <a:ext cx="11158854" cy="3534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algn="l"/>
            <a:r>
              <a:rPr lang="it-IT" dirty="0">
                <a:solidFill>
                  <a:schemeClr val="tx1"/>
                </a:solidFill>
              </a:rPr>
              <a:t>L’importanza di quanto esposto risiede in due aspetti fondamentali della gestione:</a:t>
            </a:r>
          </a:p>
          <a:p>
            <a:pPr algn="l"/>
            <a:endParaRPr lang="it-IT" dirty="0">
              <a:solidFill>
                <a:schemeClr val="tx1"/>
              </a:solidFill>
            </a:endParaRPr>
          </a:p>
          <a:p>
            <a:pPr marL="342900" indent="-342900" algn="l">
              <a:buAutoNum type="arabicParenR"/>
            </a:pPr>
            <a:r>
              <a:rPr lang="it-IT" dirty="0">
                <a:solidFill>
                  <a:schemeClr val="tx1"/>
                </a:solidFill>
              </a:rPr>
              <a:t>La predisposizione del bando di concorso</a:t>
            </a:r>
          </a:p>
          <a:p>
            <a:pPr marL="342900" indent="-342900" algn="l">
              <a:buAutoNum type="arabicParenR"/>
            </a:pPr>
            <a:endParaRPr lang="it-IT" dirty="0">
              <a:solidFill>
                <a:schemeClr val="tx1"/>
              </a:solidFill>
            </a:endParaRPr>
          </a:p>
          <a:p>
            <a:pPr marL="342900" indent="-342900" algn="l">
              <a:buAutoNum type="arabicParenR"/>
            </a:pPr>
            <a:endParaRPr lang="it-IT" dirty="0">
              <a:solidFill>
                <a:schemeClr val="tx1"/>
              </a:solidFill>
            </a:endParaRPr>
          </a:p>
          <a:p>
            <a:pPr marL="342900" indent="-342900" algn="l">
              <a:buAutoNum type="arabicParenR"/>
            </a:pPr>
            <a:r>
              <a:rPr lang="it-IT" dirty="0">
                <a:solidFill>
                  <a:schemeClr val="tx1"/>
                </a:solidFill>
              </a:rPr>
              <a:t>La </a:t>
            </a:r>
            <a:r>
              <a:rPr lang="it-IT">
                <a:solidFill>
                  <a:schemeClr val="tx1"/>
                </a:solidFill>
              </a:rPr>
              <a:t>predisposizione del </a:t>
            </a:r>
            <a:r>
              <a:rPr lang="it-IT" dirty="0">
                <a:solidFill>
                  <a:schemeClr val="tx1"/>
                </a:solidFill>
              </a:rPr>
              <a:t>piano della formazione</a:t>
            </a:r>
          </a:p>
          <a:p>
            <a:pPr algn="l"/>
            <a:endParaRPr lang="it-IT" sz="1400" dirty="0">
              <a:solidFill>
                <a:schemeClr val="tx1"/>
              </a:solidFill>
            </a:endParaRPr>
          </a:p>
          <a:p>
            <a:pPr algn="l"/>
            <a:endParaRPr lang="it-IT" u="sng" dirty="0">
              <a:solidFill>
                <a:schemeClr val="tx1"/>
              </a:solidFill>
            </a:endParaRPr>
          </a:p>
        </p:txBody>
      </p:sp>
      <p:pic>
        <p:nvPicPr>
          <p:cNvPr id="2" name="Immagine 1">
            <a:extLst>
              <a:ext uri="{FF2B5EF4-FFF2-40B4-BE49-F238E27FC236}">
                <a16:creationId xmlns:a16="http://schemas.microsoft.com/office/drawing/2014/main" id="{37FEC36B-890F-01AE-7D2F-4730CEC2D78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5721190"/>
            <a:ext cx="12119987" cy="1030966"/>
          </a:xfrm>
          <a:prstGeom prst="rect">
            <a:avLst/>
          </a:prstGeom>
        </p:spPr>
      </p:pic>
      <p:sp>
        <p:nvSpPr>
          <p:cNvPr id="4" name="Titolo 3">
            <a:extLst>
              <a:ext uri="{FF2B5EF4-FFF2-40B4-BE49-F238E27FC236}">
                <a16:creationId xmlns:a16="http://schemas.microsoft.com/office/drawing/2014/main" id="{8FE1EB5F-3392-27F5-FE31-00C3EAD495DA}"/>
              </a:ext>
            </a:extLst>
          </p:cNvPr>
          <p:cNvSpPr>
            <a:spLocks noGrp="1"/>
          </p:cNvSpPr>
          <p:nvPr>
            <p:ph type="title"/>
          </p:nvPr>
        </p:nvSpPr>
        <p:spPr>
          <a:xfrm>
            <a:off x="594766" y="158876"/>
            <a:ext cx="10197465" cy="492443"/>
          </a:xfrm>
        </p:spPr>
        <p:txBody>
          <a:bodyPr/>
          <a:lstStyle/>
          <a:p>
            <a:r>
              <a:rPr lang="it-IT" dirty="0"/>
              <a:t>Titolo slide</a:t>
            </a:r>
          </a:p>
        </p:txBody>
      </p:sp>
    </p:spTree>
    <p:extLst>
      <p:ext uri="{BB962C8B-B14F-4D97-AF65-F5344CB8AC3E}">
        <p14:creationId xmlns:p14="http://schemas.microsoft.com/office/powerpoint/2010/main" val="6483330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09AEE1-BA24-D0FA-8D26-31EA17D3FC64}"/>
            </a:ext>
          </a:extLst>
        </p:cNvPr>
        <p:cNvGrpSpPr/>
        <p:nvPr/>
      </p:nvGrpSpPr>
      <p:grpSpPr>
        <a:xfrm>
          <a:off x="0" y="0"/>
          <a:ext cx="0" cy="0"/>
          <a:chOff x="0" y="0"/>
          <a:chExt cx="0" cy="0"/>
        </a:xfrm>
      </p:grpSpPr>
      <p:sp>
        <p:nvSpPr>
          <p:cNvPr id="11" name="object 11">
            <a:extLst>
              <a:ext uri="{FF2B5EF4-FFF2-40B4-BE49-F238E27FC236}">
                <a16:creationId xmlns:a16="http://schemas.microsoft.com/office/drawing/2014/main" id="{628FC030-2008-C53B-3089-B993F66A47DB}"/>
              </a:ext>
            </a:extLst>
          </p:cNvPr>
          <p:cNvSpPr txBox="1"/>
          <p:nvPr/>
        </p:nvSpPr>
        <p:spPr>
          <a:xfrm>
            <a:off x="516572" y="989196"/>
            <a:ext cx="11158855" cy="473848"/>
          </a:xfrm>
          <a:prstGeom prst="rect">
            <a:avLst/>
          </a:prstGeom>
          <a:solidFill>
            <a:srgbClr val="00449E">
              <a:alpha val="19999"/>
            </a:srgbClr>
          </a:solidFill>
        </p:spPr>
        <p:txBody>
          <a:bodyPr vert="horz" wrap="square" lIns="0" tIns="103505" rIns="0" bIns="0" rtlCol="0">
            <a:spAutoFit/>
          </a:bodyPr>
          <a:lstStyle/>
          <a:p>
            <a:pPr marL="1270" marR="0" lvl="0" indent="0" algn="ctr" defTabSz="914400" eaLnBrk="1" fontAlgn="auto" latinLnBrk="0" hangingPunct="1">
              <a:lnSpc>
                <a:spcPct val="100000"/>
              </a:lnSpc>
              <a:spcBef>
                <a:spcPts val="815"/>
              </a:spcBef>
              <a:spcAft>
                <a:spcPts val="0"/>
              </a:spcAft>
              <a:buClrTx/>
              <a:buSzTx/>
              <a:buFontTx/>
              <a:buNone/>
              <a:tabLst/>
              <a:defRPr/>
            </a:pPr>
            <a:r>
              <a:rPr lang="it-IT" sz="2400" b="1" dirty="0">
                <a:solidFill>
                  <a:srgbClr val="002060"/>
                </a:solidFill>
                <a:latin typeface="Trebuchet MS"/>
                <a:cs typeface="Trebuchet MS"/>
              </a:rPr>
              <a:t>Strumenti della gestione</a:t>
            </a:r>
            <a:endParaRPr kumimoji="0" lang="it-IT" sz="2400" b="1" i="0" u="none" strike="noStrike" kern="0" cap="none" spc="0" normalizeH="0" baseline="0" noProof="0" dirty="0">
              <a:ln>
                <a:noFill/>
              </a:ln>
              <a:solidFill>
                <a:srgbClr val="002060"/>
              </a:solidFill>
              <a:effectLst/>
              <a:uLnTx/>
              <a:uFillTx/>
              <a:latin typeface="Trebuchet MS"/>
              <a:cs typeface="Trebuchet MS"/>
            </a:endParaRPr>
          </a:p>
        </p:txBody>
      </p:sp>
      <p:sp>
        <p:nvSpPr>
          <p:cNvPr id="46" name="object 46">
            <a:extLst>
              <a:ext uri="{FF2B5EF4-FFF2-40B4-BE49-F238E27FC236}">
                <a16:creationId xmlns:a16="http://schemas.microsoft.com/office/drawing/2014/main" id="{4426B871-2609-CCB4-805D-5728F6788C16}"/>
              </a:ext>
            </a:extLst>
          </p:cNvPr>
          <p:cNvSpPr txBox="1">
            <a:spLocks noGrp="1"/>
          </p:cNvSpPr>
          <p:nvPr>
            <p:ph type="sldNum" sz="quarter" idx="7"/>
          </p:nvPr>
        </p:nvSpPr>
        <p:spPr>
          <a:prstGeom prst="rect">
            <a:avLst/>
          </a:prstGeom>
        </p:spPr>
        <p:txBody>
          <a:bodyPr vert="horz" wrap="square" lIns="0" tIns="36830" rIns="0" bIns="0" rtlCol="0">
            <a:spAutoFit/>
          </a:bodyPr>
          <a:lstStyle/>
          <a:p>
            <a:pPr marL="38100" marR="0" lvl="0" indent="0" defTabSz="914400" eaLnBrk="1" fontAlgn="auto" latinLnBrk="0" hangingPunct="1">
              <a:lnSpc>
                <a:spcPct val="100000"/>
              </a:lnSpc>
              <a:spcBef>
                <a:spcPts val="290"/>
              </a:spcBef>
              <a:spcAft>
                <a:spcPts val="0"/>
              </a:spcAft>
              <a:buClrTx/>
              <a:buSzTx/>
              <a:buFontTx/>
              <a:buNone/>
              <a:tabLst/>
              <a:defRPr/>
            </a:pPr>
            <a:fld id="{81D60167-4931-47E6-BA6A-407CBD079E47}" type="slidenum">
              <a:rPr kumimoji="0" sz="1400" b="1" i="0" u="none" strike="noStrike" kern="0" cap="none" spc="-25" normalizeH="0" baseline="0" noProof="0" dirty="0">
                <a:ln>
                  <a:noFill/>
                </a:ln>
                <a:solidFill>
                  <a:srgbClr val="FFFFFF"/>
                </a:solidFill>
                <a:effectLst/>
                <a:uLnTx/>
                <a:uFillTx/>
                <a:latin typeface="Trebuchet MS"/>
              </a:rPr>
              <a:pPr marL="38100" marR="0" lvl="0" indent="0" defTabSz="914400" eaLnBrk="1" fontAlgn="auto" latinLnBrk="0" hangingPunct="1">
                <a:lnSpc>
                  <a:spcPct val="100000"/>
                </a:lnSpc>
                <a:spcBef>
                  <a:spcPts val="290"/>
                </a:spcBef>
                <a:spcAft>
                  <a:spcPts val="0"/>
                </a:spcAft>
                <a:buClrTx/>
                <a:buSzTx/>
                <a:buFontTx/>
                <a:buNone/>
                <a:tabLst/>
                <a:defRPr/>
              </a:pPr>
              <a:t>32</a:t>
            </a:fld>
            <a:endParaRPr kumimoji="0" sz="1400" b="1" i="0" u="none" strike="noStrike" kern="0" cap="none" spc="-25" normalizeH="0" baseline="0" noProof="0" dirty="0">
              <a:ln>
                <a:noFill/>
              </a:ln>
              <a:solidFill>
                <a:srgbClr val="FFFFFF"/>
              </a:solidFill>
              <a:effectLst/>
              <a:uLnTx/>
              <a:uFillTx/>
              <a:latin typeface="Trebuchet MS"/>
            </a:endParaRPr>
          </a:p>
        </p:txBody>
      </p:sp>
      <p:sp>
        <p:nvSpPr>
          <p:cNvPr id="50" name="object 10">
            <a:extLst>
              <a:ext uri="{FF2B5EF4-FFF2-40B4-BE49-F238E27FC236}">
                <a16:creationId xmlns:a16="http://schemas.microsoft.com/office/drawing/2014/main" id="{1CF4811D-31B1-E057-1C26-84DE884E086C}"/>
              </a:ext>
            </a:extLst>
          </p:cNvPr>
          <p:cNvSpPr/>
          <p:nvPr/>
        </p:nvSpPr>
        <p:spPr>
          <a:xfrm>
            <a:off x="0" y="5943599"/>
            <a:ext cx="12192000" cy="914400"/>
          </a:xfrm>
          <a:custGeom>
            <a:avLst/>
            <a:gdLst/>
            <a:ahLst/>
            <a:cxnLst/>
            <a:rect l="l" t="t" r="r" b="b"/>
            <a:pathLst>
              <a:path w="12192000" h="914400">
                <a:moveTo>
                  <a:pt x="12192000" y="0"/>
                </a:moveTo>
                <a:lnTo>
                  <a:pt x="0" y="0"/>
                </a:lnTo>
                <a:lnTo>
                  <a:pt x="0" y="914399"/>
                </a:lnTo>
                <a:lnTo>
                  <a:pt x="12192000" y="914399"/>
                </a:lnTo>
                <a:lnTo>
                  <a:pt x="12192000"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 name="Rettangolo 6">
            <a:extLst>
              <a:ext uri="{FF2B5EF4-FFF2-40B4-BE49-F238E27FC236}">
                <a16:creationId xmlns:a16="http://schemas.microsoft.com/office/drawing/2014/main" id="{E7D6C96C-8734-8693-F038-8A2631F17498}"/>
              </a:ext>
            </a:extLst>
          </p:cNvPr>
          <p:cNvSpPr/>
          <p:nvPr/>
        </p:nvSpPr>
        <p:spPr>
          <a:xfrm>
            <a:off x="516572" y="1800000"/>
            <a:ext cx="11158854" cy="3534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algn="l"/>
            <a:r>
              <a:rPr lang="it-IT" u="sng" dirty="0">
                <a:solidFill>
                  <a:schemeClr val="tx1"/>
                </a:solidFill>
              </a:rPr>
              <a:t>Age management:</a:t>
            </a:r>
          </a:p>
          <a:p>
            <a:pPr algn="l"/>
            <a:endParaRPr lang="it-IT" dirty="0">
              <a:solidFill>
                <a:schemeClr val="tx1"/>
              </a:solidFill>
            </a:endParaRPr>
          </a:p>
          <a:p>
            <a:pPr algn="l"/>
            <a:r>
              <a:rPr lang="it-IT" sz="1600" dirty="0">
                <a:solidFill>
                  <a:schemeClr val="tx1"/>
                </a:solidFill>
              </a:rPr>
              <a:t>L’art. 38 del CCNL 23/02/2026 pone l’accento su una problematica che gli enti devono gestire che prende il nome di </a:t>
            </a:r>
            <a:r>
              <a:rPr lang="it-IT" sz="1600" b="1" dirty="0">
                <a:solidFill>
                  <a:schemeClr val="tx1"/>
                </a:solidFill>
              </a:rPr>
              <a:t>age management.</a:t>
            </a:r>
          </a:p>
          <a:p>
            <a:pPr algn="l"/>
            <a:r>
              <a:rPr lang="it-IT" sz="1600" dirty="0">
                <a:solidFill>
                  <a:schemeClr val="tx1"/>
                </a:solidFill>
              </a:rPr>
              <a:t> Il progressivo aumento dell’età degli organici è uno dei fenomeni che ha avuto e sta avendo maggior impatto sull’organizzazione e sul funzionamento degli Enti. È necessario attivare azioni per definire politiche e regole di gestione del personale che </a:t>
            </a:r>
          </a:p>
          <a:p>
            <a:pPr algn="l"/>
            <a:r>
              <a:rPr lang="it-IT" sz="1600" dirty="0">
                <a:solidFill>
                  <a:schemeClr val="tx1"/>
                </a:solidFill>
              </a:rPr>
              <a:t>si basino esplicitamente sulla gestione dell’età, considerata la forte relazione tra limitazioni lavorative, logoramento del personale dovuto anche a fenomeni di burn out e l’età anagrafica dei lavoratori che incidono in modo significativo sul saldo futuro tra </a:t>
            </a:r>
          </a:p>
          <a:p>
            <a:pPr algn="l"/>
            <a:r>
              <a:rPr lang="it-IT" sz="1600" dirty="0">
                <a:solidFill>
                  <a:schemeClr val="tx1"/>
                </a:solidFill>
              </a:rPr>
              <a:t>assunzioni e dimissioni del personale.</a:t>
            </a:r>
          </a:p>
          <a:p>
            <a:pPr algn="l"/>
            <a:r>
              <a:rPr lang="it-IT" sz="1600" dirty="0">
                <a:solidFill>
                  <a:schemeClr val="tx1"/>
                </a:solidFill>
              </a:rPr>
              <a:t>Tra le azioni che il CCNL suggerisce di attivare:</a:t>
            </a:r>
          </a:p>
          <a:p>
            <a:pPr algn="l"/>
            <a:r>
              <a:rPr lang="it-IT" sz="1600" dirty="0">
                <a:solidFill>
                  <a:schemeClr val="tx1"/>
                </a:solidFill>
              </a:rPr>
              <a:t>-  l’affiancamento specifico al neoassunto di personale senior, specie nelle aree ad alto contenuto tecnico-specialistico. </a:t>
            </a:r>
          </a:p>
          <a:p>
            <a:pPr algn="l"/>
            <a:r>
              <a:rPr lang="it-IT" u="sng" dirty="0">
                <a:solidFill>
                  <a:schemeClr val="tx1"/>
                </a:solidFill>
              </a:rPr>
              <a:t>Gli enti effettuano annualmente il monitoraggio delle politiche di age-management realizzate. Le risultanze di tale monitoraggio sono oggetto di confronto con i soggetti sindacali</a:t>
            </a:r>
          </a:p>
        </p:txBody>
      </p:sp>
      <p:pic>
        <p:nvPicPr>
          <p:cNvPr id="2" name="Immagine 1">
            <a:extLst>
              <a:ext uri="{FF2B5EF4-FFF2-40B4-BE49-F238E27FC236}">
                <a16:creationId xmlns:a16="http://schemas.microsoft.com/office/drawing/2014/main" id="{A30F477E-A5E1-7478-5439-294B0F02417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5721190"/>
            <a:ext cx="12119987" cy="1030966"/>
          </a:xfrm>
          <a:prstGeom prst="rect">
            <a:avLst/>
          </a:prstGeom>
        </p:spPr>
      </p:pic>
      <p:sp>
        <p:nvSpPr>
          <p:cNvPr id="4" name="Titolo 3">
            <a:extLst>
              <a:ext uri="{FF2B5EF4-FFF2-40B4-BE49-F238E27FC236}">
                <a16:creationId xmlns:a16="http://schemas.microsoft.com/office/drawing/2014/main" id="{08A0BACC-B718-8163-A829-AB7C98A59CF4}"/>
              </a:ext>
            </a:extLst>
          </p:cNvPr>
          <p:cNvSpPr>
            <a:spLocks noGrp="1"/>
          </p:cNvSpPr>
          <p:nvPr>
            <p:ph type="title"/>
          </p:nvPr>
        </p:nvSpPr>
        <p:spPr>
          <a:xfrm>
            <a:off x="594766" y="158876"/>
            <a:ext cx="10197465" cy="492443"/>
          </a:xfrm>
        </p:spPr>
        <p:txBody>
          <a:bodyPr/>
          <a:lstStyle/>
          <a:p>
            <a:r>
              <a:rPr lang="it-IT" dirty="0"/>
              <a:t>Titolo slide</a:t>
            </a:r>
          </a:p>
        </p:txBody>
      </p:sp>
    </p:spTree>
    <p:extLst>
      <p:ext uri="{BB962C8B-B14F-4D97-AF65-F5344CB8AC3E}">
        <p14:creationId xmlns:p14="http://schemas.microsoft.com/office/powerpoint/2010/main" val="27464684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608D1F-038D-C558-380D-926BABE5DB9E}"/>
            </a:ext>
          </a:extLst>
        </p:cNvPr>
        <p:cNvGrpSpPr/>
        <p:nvPr/>
      </p:nvGrpSpPr>
      <p:grpSpPr>
        <a:xfrm>
          <a:off x="0" y="0"/>
          <a:ext cx="0" cy="0"/>
          <a:chOff x="0" y="0"/>
          <a:chExt cx="0" cy="0"/>
        </a:xfrm>
      </p:grpSpPr>
      <p:sp>
        <p:nvSpPr>
          <p:cNvPr id="11" name="object 11">
            <a:extLst>
              <a:ext uri="{FF2B5EF4-FFF2-40B4-BE49-F238E27FC236}">
                <a16:creationId xmlns:a16="http://schemas.microsoft.com/office/drawing/2014/main" id="{D3666E3E-5FCD-FD2A-6BA9-C5C52EF951A5}"/>
              </a:ext>
            </a:extLst>
          </p:cNvPr>
          <p:cNvSpPr txBox="1"/>
          <p:nvPr/>
        </p:nvSpPr>
        <p:spPr>
          <a:xfrm>
            <a:off x="516572" y="989196"/>
            <a:ext cx="11158855" cy="473848"/>
          </a:xfrm>
          <a:prstGeom prst="rect">
            <a:avLst/>
          </a:prstGeom>
          <a:solidFill>
            <a:srgbClr val="00449E">
              <a:alpha val="19999"/>
            </a:srgbClr>
          </a:solidFill>
        </p:spPr>
        <p:txBody>
          <a:bodyPr vert="horz" wrap="square" lIns="0" tIns="103505" rIns="0" bIns="0" rtlCol="0">
            <a:spAutoFit/>
          </a:bodyPr>
          <a:lstStyle/>
          <a:p>
            <a:pPr marL="1270" marR="0" lvl="0" indent="0" algn="ctr" defTabSz="914400" eaLnBrk="1" fontAlgn="auto" latinLnBrk="0" hangingPunct="1">
              <a:lnSpc>
                <a:spcPct val="100000"/>
              </a:lnSpc>
              <a:spcBef>
                <a:spcPts val="815"/>
              </a:spcBef>
              <a:spcAft>
                <a:spcPts val="0"/>
              </a:spcAft>
              <a:buClrTx/>
              <a:buSzTx/>
              <a:buFontTx/>
              <a:buNone/>
              <a:tabLst/>
              <a:defRPr/>
            </a:pPr>
            <a:r>
              <a:rPr lang="it-IT" sz="2400" b="1" dirty="0">
                <a:solidFill>
                  <a:srgbClr val="002060"/>
                </a:solidFill>
                <a:latin typeface="Trebuchet MS"/>
                <a:cs typeface="Trebuchet MS"/>
              </a:rPr>
              <a:t>Strumenti della gestione</a:t>
            </a:r>
            <a:endParaRPr kumimoji="0" lang="it-IT" sz="2400" b="1" i="0" u="none" strike="noStrike" kern="0" cap="none" spc="0" normalizeH="0" baseline="0" noProof="0" dirty="0">
              <a:ln>
                <a:noFill/>
              </a:ln>
              <a:solidFill>
                <a:srgbClr val="002060"/>
              </a:solidFill>
              <a:effectLst/>
              <a:uLnTx/>
              <a:uFillTx/>
              <a:latin typeface="Trebuchet MS"/>
              <a:cs typeface="Trebuchet MS"/>
            </a:endParaRPr>
          </a:p>
        </p:txBody>
      </p:sp>
      <p:sp>
        <p:nvSpPr>
          <p:cNvPr id="46" name="object 46">
            <a:extLst>
              <a:ext uri="{FF2B5EF4-FFF2-40B4-BE49-F238E27FC236}">
                <a16:creationId xmlns:a16="http://schemas.microsoft.com/office/drawing/2014/main" id="{B9E6AECB-FC0B-108D-4046-6DAFB76DD4A0}"/>
              </a:ext>
            </a:extLst>
          </p:cNvPr>
          <p:cNvSpPr txBox="1">
            <a:spLocks noGrp="1"/>
          </p:cNvSpPr>
          <p:nvPr>
            <p:ph type="sldNum" sz="quarter" idx="7"/>
          </p:nvPr>
        </p:nvSpPr>
        <p:spPr>
          <a:prstGeom prst="rect">
            <a:avLst/>
          </a:prstGeom>
        </p:spPr>
        <p:txBody>
          <a:bodyPr vert="horz" wrap="square" lIns="0" tIns="36830" rIns="0" bIns="0" rtlCol="0">
            <a:spAutoFit/>
          </a:bodyPr>
          <a:lstStyle/>
          <a:p>
            <a:pPr marL="38100" marR="0" lvl="0" indent="0" defTabSz="914400" eaLnBrk="1" fontAlgn="auto" latinLnBrk="0" hangingPunct="1">
              <a:lnSpc>
                <a:spcPct val="100000"/>
              </a:lnSpc>
              <a:spcBef>
                <a:spcPts val="290"/>
              </a:spcBef>
              <a:spcAft>
                <a:spcPts val="0"/>
              </a:spcAft>
              <a:buClrTx/>
              <a:buSzTx/>
              <a:buFontTx/>
              <a:buNone/>
              <a:tabLst/>
              <a:defRPr/>
            </a:pPr>
            <a:fld id="{81D60167-4931-47E6-BA6A-407CBD079E47}" type="slidenum">
              <a:rPr kumimoji="0" sz="1400" b="1" i="0" u="none" strike="noStrike" kern="0" cap="none" spc="-25" normalizeH="0" baseline="0" noProof="0" dirty="0">
                <a:ln>
                  <a:noFill/>
                </a:ln>
                <a:solidFill>
                  <a:srgbClr val="FFFFFF"/>
                </a:solidFill>
                <a:effectLst/>
                <a:uLnTx/>
                <a:uFillTx/>
                <a:latin typeface="Trebuchet MS"/>
              </a:rPr>
              <a:pPr marL="38100" marR="0" lvl="0" indent="0" defTabSz="914400" eaLnBrk="1" fontAlgn="auto" latinLnBrk="0" hangingPunct="1">
                <a:lnSpc>
                  <a:spcPct val="100000"/>
                </a:lnSpc>
                <a:spcBef>
                  <a:spcPts val="290"/>
                </a:spcBef>
                <a:spcAft>
                  <a:spcPts val="0"/>
                </a:spcAft>
                <a:buClrTx/>
                <a:buSzTx/>
                <a:buFontTx/>
                <a:buNone/>
                <a:tabLst/>
                <a:defRPr/>
              </a:pPr>
              <a:t>33</a:t>
            </a:fld>
            <a:endParaRPr kumimoji="0" sz="1400" b="1" i="0" u="none" strike="noStrike" kern="0" cap="none" spc="-25" normalizeH="0" baseline="0" noProof="0" dirty="0">
              <a:ln>
                <a:noFill/>
              </a:ln>
              <a:solidFill>
                <a:srgbClr val="FFFFFF"/>
              </a:solidFill>
              <a:effectLst/>
              <a:uLnTx/>
              <a:uFillTx/>
              <a:latin typeface="Trebuchet MS"/>
            </a:endParaRPr>
          </a:p>
        </p:txBody>
      </p:sp>
      <p:sp>
        <p:nvSpPr>
          <p:cNvPr id="50" name="object 10">
            <a:extLst>
              <a:ext uri="{FF2B5EF4-FFF2-40B4-BE49-F238E27FC236}">
                <a16:creationId xmlns:a16="http://schemas.microsoft.com/office/drawing/2014/main" id="{A61F5861-183C-0344-A896-CD24F2808490}"/>
              </a:ext>
            </a:extLst>
          </p:cNvPr>
          <p:cNvSpPr/>
          <p:nvPr/>
        </p:nvSpPr>
        <p:spPr>
          <a:xfrm>
            <a:off x="0" y="5943599"/>
            <a:ext cx="12192000" cy="914400"/>
          </a:xfrm>
          <a:custGeom>
            <a:avLst/>
            <a:gdLst/>
            <a:ahLst/>
            <a:cxnLst/>
            <a:rect l="l" t="t" r="r" b="b"/>
            <a:pathLst>
              <a:path w="12192000" h="914400">
                <a:moveTo>
                  <a:pt x="12192000" y="0"/>
                </a:moveTo>
                <a:lnTo>
                  <a:pt x="0" y="0"/>
                </a:lnTo>
                <a:lnTo>
                  <a:pt x="0" y="914399"/>
                </a:lnTo>
                <a:lnTo>
                  <a:pt x="12192000" y="914399"/>
                </a:lnTo>
                <a:lnTo>
                  <a:pt x="12192000"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 name="Rettangolo 6">
            <a:extLst>
              <a:ext uri="{FF2B5EF4-FFF2-40B4-BE49-F238E27FC236}">
                <a16:creationId xmlns:a16="http://schemas.microsoft.com/office/drawing/2014/main" id="{4960472F-13FB-A116-86EE-5D64C6D5B9D5}"/>
              </a:ext>
            </a:extLst>
          </p:cNvPr>
          <p:cNvSpPr/>
          <p:nvPr/>
        </p:nvSpPr>
        <p:spPr>
          <a:xfrm>
            <a:off x="516572" y="1800000"/>
            <a:ext cx="11158854" cy="3534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algn="l"/>
            <a:r>
              <a:rPr lang="it-IT" dirty="0">
                <a:solidFill>
                  <a:schemeClr val="tx1"/>
                </a:solidFill>
              </a:rPr>
              <a:t>In realtà uno degli strumenti che si possano adottare nell’ambito dell’age management è il mentoring e il reverse mentoring.</a:t>
            </a:r>
          </a:p>
          <a:p>
            <a:pPr algn="l"/>
            <a:r>
              <a:rPr lang="it-IT" dirty="0">
                <a:solidFill>
                  <a:schemeClr val="tx1"/>
                </a:solidFill>
              </a:rPr>
              <a:t>Il reverse mentoring è un modello di tutoraggio in cui il ruolo di mentore e allievo sono invertiti. </a:t>
            </a:r>
          </a:p>
          <a:p>
            <a:pPr algn="l"/>
            <a:r>
              <a:rPr lang="it-IT" dirty="0">
                <a:solidFill>
                  <a:schemeClr val="tx1"/>
                </a:solidFill>
              </a:rPr>
              <a:t>Un dipendente più giovane e meno esperto fornisce conoscenze specifiche a un dipendente senior, più esperto, che desidera acquisire tali competenze. Questa pratica promuove il dialogo intergenerazionale e aiuta a colmare il divario digitale, favorendo un ambiente di lavoro inclusivo e innovativo. </a:t>
            </a:r>
          </a:p>
          <a:p>
            <a:pPr algn="l"/>
            <a:r>
              <a:rPr lang="it-IT" dirty="0">
                <a:solidFill>
                  <a:schemeClr val="tx1"/>
                </a:solidFill>
              </a:rPr>
              <a:t>Questo non significa che necessariamente le persone con anzianità di servizio o meglio con esperienza non costituiscano una risorsa per le amministrazioni.</a:t>
            </a:r>
          </a:p>
          <a:p>
            <a:pPr algn="l"/>
            <a:endParaRPr lang="it-IT" dirty="0">
              <a:solidFill>
                <a:schemeClr val="tx1"/>
              </a:solidFill>
            </a:endParaRPr>
          </a:p>
          <a:p>
            <a:pPr algn="l"/>
            <a:r>
              <a:rPr lang="it-IT" u="sng" dirty="0">
                <a:solidFill>
                  <a:schemeClr val="tx1"/>
                </a:solidFill>
              </a:rPr>
              <a:t> </a:t>
            </a:r>
          </a:p>
        </p:txBody>
      </p:sp>
      <p:pic>
        <p:nvPicPr>
          <p:cNvPr id="2" name="Immagine 1">
            <a:extLst>
              <a:ext uri="{FF2B5EF4-FFF2-40B4-BE49-F238E27FC236}">
                <a16:creationId xmlns:a16="http://schemas.microsoft.com/office/drawing/2014/main" id="{58BF4120-B169-1989-3159-2EEDA96D22C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5721190"/>
            <a:ext cx="12119987" cy="1030966"/>
          </a:xfrm>
          <a:prstGeom prst="rect">
            <a:avLst/>
          </a:prstGeom>
        </p:spPr>
      </p:pic>
      <p:sp>
        <p:nvSpPr>
          <p:cNvPr id="4" name="Titolo 3">
            <a:extLst>
              <a:ext uri="{FF2B5EF4-FFF2-40B4-BE49-F238E27FC236}">
                <a16:creationId xmlns:a16="http://schemas.microsoft.com/office/drawing/2014/main" id="{056D0132-B3A1-B65E-D5BD-905C9AB6192E}"/>
              </a:ext>
            </a:extLst>
          </p:cNvPr>
          <p:cNvSpPr>
            <a:spLocks noGrp="1"/>
          </p:cNvSpPr>
          <p:nvPr>
            <p:ph type="title"/>
          </p:nvPr>
        </p:nvSpPr>
        <p:spPr>
          <a:xfrm>
            <a:off x="594766" y="158876"/>
            <a:ext cx="10197465" cy="492443"/>
          </a:xfrm>
        </p:spPr>
        <p:txBody>
          <a:bodyPr/>
          <a:lstStyle/>
          <a:p>
            <a:r>
              <a:rPr lang="it-IT" dirty="0"/>
              <a:t>Titolo slide</a:t>
            </a:r>
          </a:p>
        </p:txBody>
      </p:sp>
    </p:spTree>
    <p:extLst>
      <p:ext uri="{BB962C8B-B14F-4D97-AF65-F5344CB8AC3E}">
        <p14:creationId xmlns:p14="http://schemas.microsoft.com/office/powerpoint/2010/main" val="40001630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9A93AD-CEB5-B149-7D3B-1DF9138528C6}"/>
            </a:ext>
          </a:extLst>
        </p:cNvPr>
        <p:cNvGrpSpPr/>
        <p:nvPr/>
      </p:nvGrpSpPr>
      <p:grpSpPr>
        <a:xfrm>
          <a:off x="0" y="0"/>
          <a:ext cx="0" cy="0"/>
          <a:chOff x="0" y="0"/>
          <a:chExt cx="0" cy="0"/>
        </a:xfrm>
      </p:grpSpPr>
      <p:sp>
        <p:nvSpPr>
          <p:cNvPr id="11" name="object 11">
            <a:extLst>
              <a:ext uri="{FF2B5EF4-FFF2-40B4-BE49-F238E27FC236}">
                <a16:creationId xmlns:a16="http://schemas.microsoft.com/office/drawing/2014/main" id="{64993BC5-BD78-B1E2-535D-748487E758CF}"/>
              </a:ext>
            </a:extLst>
          </p:cNvPr>
          <p:cNvSpPr txBox="1"/>
          <p:nvPr/>
        </p:nvSpPr>
        <p:spPr>
          <a:xfrm>
            <a:off x="516572" y="989196"/>
            <a:ext cx="11158855" cy="473848"/>
          </a:xfrm>
          <a:prstGeom prst="rect">
            <a:avLst/>
          </a:prstGeom>
          <a:solidFill>
            <a:srgbClr val="00449E">
              <a:alpha val="19999"/>
            </a:srgbClr>
          </a:solidFill>
        </p:spPr>
        <p:txBody>
          <a:bodyPr vert="horz" wrap="square" lIns="0" tIns="103505" rIns="0" bIns="0" rtlCol="0">
            <a:spAutoFit/>
          </a:bodyPr>
          <a:lstStyle/>
          <a:p>
            <a:pPr marL="1270" marR="0" lvl="0" indent="0" algn="ctr" defTabSz="914400" eaLnBrk="1" fontAlgn="auto" latinLnBrk="0" hangingPunct="1">
              <a:lnSpc>
                <a:spcPct val="100000"/>
              </a:lnSpc>
              <a:spcBef>
                <a:spcPts val="815"/>
              </a:spcBef>
              <a:spcAft>
                <a:spcPts val="0"/>
              </a:spcAft>
              <a:buClrTx/>
              <a:buSzTx/>
              <a:buFontTx/>
              <a:buNone/>
              <a:tabLst/>
              <a:defRPr/>
            </a:pPr>
            <a:r>
              <a:rPr lang="it-IT" sz="2400" b="1" dirty="0">
                <a:solidFill>
                  <a:srgbClr val="002060"/>
                </a:solidFill>
                <a:latin typeface="Trebuchet MS"/>
                <a:cs typeface="Trebuchet MS"/>
              </a:rPr>
              <a:t>Strumenti della gestione</a:t>
            </a:r>
            <a:endParaRPr kumimoji="0" lang="it-IT" sz="2400" b="1" i="0" u="none" strike="noStrike" kern="0" cap="none" spc="0" normalizeH="0" baseline="0" noProof="0" dirty="0">
              <a:ln>
                <a:noFill/>
              </a:ln>
              <a:solidFill>
                <a:srgbClr val="002060"/>
              </a:solidFill>
              <a:effectLst/>
              <a:uLnTx/>
              <a:uFillTx/>
              <a:latin typeface="Trebuchet MS"/>
              <a:cs typeface="Trebuchet MS"/>
            </a:endParaRPr>
          </a:p>
        </p:txBody>
      </p:sp>
      <p:sp>
        <p:nvSpPr>
          <p:cNvPr id="46" name="object 46">
            <a:extLst>
              <a:ext uri="{FF2B5EF4-FFF2-40B4-BE49-F238E27FC236}">
                <a16:creationId xmlns:a16="http://schemas.microsoft.com/office/drawing/2014/main" id="{EF110333-424E-8A81-D914-3BD44906700C}"/>
              </a:ext>
            </a:extLst>
          </p:cNvPr>
          <p:cNvSpPr txBox="1">
            <a:spLocks noGrp="1"/>
          </p:cNvSpPr>
          <p:nvPr>
            <p:ph type="sldNum" sz="quarter" idx="7"/>
          </p:nvPr>
        </p:nvSpPr>
        <p:spPr>
          <a:prstGeom prst="rect">
            <a:avLst/>
          </a:prstGeom>
        </p:spPr>
        <p:txBody>
          <a:bodyPr vert="horz" wrap="square" lIns="0" tIns="36830" rIns="0" bIns="0" rtlCol="0">
            <a:spAutoFit/>
          </a:bodyPr>
          <a:lstStyle/>
          <a:p>
            <a:pPr marL="38100" marR="0" lvl="0" indent="0" defTabSz="914400" eaLnBrk="1" fontAlgn="auto" latinLnBrk="0" hangingPunct="1">
              <a:lnSpc>
                <a:spcPct val="100000"/>
              </a:lnSpc>
              <a:spcBef>
                <a:spcPts val="290"/>
              </a:spcBef>
              <a:spcAft>
                <a:spcPts val="0"/>
              </a:spcAft>
              <a:buClrTx/>
              <a:buSzTx/>
              <a:buFontTx/>
              <a:buNone/>
              <a:tabLst/>
              <a:defRPr/>
            </a:pPr>
            <a:fld id="{81D60167-4931-47E6-BA6A-407CBD079E47}" type="slidenum">
              <a:rPr kumimoji="0" sz="1400" b="1" i="0" u="none" strike="noStrike" kern="0" cap="none" spc="-25" normalizeH="0" baseline="0" noProof="0" dirty="0">
                <a:ln>
                  <a:noFill/>
                </a:ln>
                <a:solidFill>
                  <a:srgbClr val="FFFFFF"/>
                </a:solidFill>
                <a:effectLst/>
                <a:uLnTx/>
                <a:uFillTx/>
                <a:latin typeface="Trebuchet MS"/>
              </a:rPr>
              <a:pPr marL="38100" marR="0" lvl="0" indent="0" defTabSz="914400" eaLnBrk="1" fontAlgn="auto" latinLnBrk="0" hangingPunct="1">
                <a:lnSpc>
                  <a:spcPct val="100000"/>
                </a:lnSpc>
                <a:spcBef>
                  <a:spcPts val="290"/>
                </a:spcBef>
                <a:spcAft>
                  <a:spcPts val="0"/>
                </a:spcAft>
                <a:buClrTx/>
                <a:buSzTx/>
                <a:buFontTx/>
                <a:buNone/>
                <a:tabLst/>
                <a:defRPr/>
              </a:pPr>
              <a:t>34</a:t>
            </a:fld>
            <a:endParaRPr kumimoji="0" sz="1400" b="1" i="0" u="none" strike="noStrike" kern="0" cap="none" spc="-25" normalizeH="0" baseline="0" noProof="0" dirty="0">
              <a:ln>
                <a:noFill/>
              </a:ln>
              <a:solidFill>
                <a:srgbClr val="FFFFFF"/>
              </a:solidFill>
              <a:effectLst/>
              <a:uLnTx/>
              <a:uFillTx/>
              <a:latin typeface="Trebuchet MS"/>
            </a:endParaRPr>
          </a:p>
        </p:txBody>
      </p:sp>
      <p:sp>
        <p:nvSpPr>
          <p:cNvPr id="50" name="object 10">
            <a:extLst>
              <a:ext uri="{FF2B5EF4-FFF2-40B4-BE49-F238E27FC236}">
                <a16:creationId xmlns:a16="http://schemas.microsoft.com/office/drawing/2014/main" id="{62338A60-79C9-B789-BF01-8CC1337B905C}"/>
              </a:ext>
            </a:extLst>
          </p:cNvPr>
          <p:cNvSpPr/>
          <p:nvPr/>
        </p:nvSpPr>
        <p:spPr>
          <a:xfrm>
            <a:off x="0" y="5943599"/>
            <a:ext cx="12192000" cy="914400"/>
          </a:xfrm>
          <a:custGeom>
            <a:avLst/>
            <a:gdLst/>
            <a:ahLst/>
            <a:cxnLst/>
            <a:rect l="l" t="t" r="r" b="b"/>
            <a:pathLst>
              <a:path w="12192000" h="914400">
                <a:moveTo>
                  <a:pt x="12192000" y="0"/>
                </a:moveTo>
                <a:lnTo>
                  <a:pt x="0" y="0"/>
                </a:lnTo>
                <a:lnTo>
                  <a:pt x="0" y="914399"/>
                </a:lnTo>
                <a:lnTo>
                  <a:pt x="12192000" y="914399"/>
                </a:lnTo>
                <a:lnTo>
                  <a:pt x="12192000"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 name="Rettangolo 6">
            <a:extLst>
              <a:ext uri="{FF2B5EF4-FFF2-40B4-BE49-F238E27FC236}">
                <a16:creationId xmlns:a16="http://schemas.microsoft.com/office/drawing/2014/main" id="{2AB41B65-AD4D-E4C9-5281-EA41657F135C}"/>
              </a:ext>
            </a:extLst>
          </p:cNvPr>
          <p:cNvSpPr/>
          <p:nvPr/>
        </p:nvSpPr>
        <p:spPr>
          <a:xfrm>
            <a:off x="516572" y="1800000"/>
            <a:ext cx="11158854" cy="3534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algn="l"/>
            <a:r>
              <a:rPr lang="it-IT" dirty="0">
                <a:solidFill>
                  <a:schemeClr val="tx1"/>
                </a:solidFill>
              </a:rPr>
              <a:t>Questo istituto consente di collegare i temi della formazione con le più recenti indicazioni contrattuali.</a:t>
            </a:r>
          </a:p>
          <a:p>
            <a:pPr algn="l"/>
            <a:r>
              <a:rPr lang="it-IT" dirty="0">
                <a:solidFill>
                  <a:schemeClr val="tx1"/>
                </a:solidFill>
              </a:rPr>
              <a:t>I contenuti possono riguardare:</a:t>
            </a:r>
          </a:p>
          <a:p>
            <a:pPr algn="l"/>
            <a:r>
              <a:rPr lang="it-IT" dirty="0">
                <a:solidFill>
                  <a:schemeClr val="tx1"/>
                </a:solidFill>
              </a:rPr>
              <a:t>•	valorizzazione del contributo delle persone con maggiore esperienza;</a:t>
            </a:r>
          </a:p>
          <a:p>
            <a:pPr algn="l"/>
            <a:r>
              <a:rPr lang="it-IT" dirty="0">
                <a:solidFill>
                  <a:schemeClr val="tx1"/>
                </a:solidFill>
              </a:rPr>
              <a:t>•	dialogo e collaborazione intergenerazionale;</a:t>
            </a:r>
          </a:p>
          <a:p>
            <a:pPr algn="l"/>
            <a:r>
              <a:rPr lang="it-IT" dirty="0">
                <a:solidFill>
                  <a:schemeClr val="tx1"/>
                </a:solidFill>
              </a:rPr>
              <a:t>•	passaggio di competenze tra senior e nuove generazioni, ma anche viceversa;</a:t>
            </a:r>
          </a:p>
          <a:p>
            <a:pPr algn="l"/>
            <a:r>
              <a:rPr lang="it-IT" dirty="0">
                <a:solidFill>
                  <a:schemeClr val="tx1"/>
                </a:solidFill>
              </a:rPr>
              <a:t>•	affiancamento ai neoassunti;</a:t>
            </a:r>
          </a:p>
          <a:p>
            <a:pPr algn="l"/>
            <a:r>
              <a:rPr lang="it-IT" dirty="0">
                <a:solidFill>
                  <a:schemeClr val="tx1"/>
                </a:solidFill>
              </a:rPr>
              <a:t>•	attenzione ai diversi bisogni che possono emergere nelle diverse fasi della vita lavorativa;</a:t>
            </a:r>
          </a:p>
          <a:p>
            <a:pPr algn="l"/>
            <a:r>
              <a:rPr lang="it-IT" dirty="0">
                <a:solidFill>
                  <a:schemeClr val="tx1"/>
                </a:solidFill>
              </a:rPr>
              <a:t>•	sostegno a modalità organizzative che favoriscano inclusione, continuità professionale e sostenibilità del lavoro nel tempo.</a:t>
            </a:r>
          </a:p>
          <a:p>
            <a:pPr algn="l"/>
            <a:r>
              <a:rPr lang="it-IT" dirty="0">
                <a:solidFill>
                  <a:schemeClr val="tx1"/>
                </a:solidFill>
              </a:rPr>
              <a:t>L’obiettivo è tradurre il tema dell’age management in pratiche organizzative concrete, utili sia alla qualità del lavoro sia alla continuità delle competenze dell’Ente.</a:t>
            </a:r>
          </a:p>
          <a:p>
            <a:pPr algn="l"/>
            <a:r>
              <a:rPr lang="it-IT" dirty="0">
                <a:solidFill>
                  <a:schemeClr val="tx1"/>
                </a:solidFill>
              </a:rPr>
              <a:t>La Provincia di Modena sta lavorando a un progetto pilota per gli operatori della viabilità</a:t>
            </a:r>
          </a:p>
          <a:p>
            <a:pPr algn="l"/>
            <a:endParaRPr lang="it-IT" dirty="0">
              <a:solidFill>
                <a:schemeClr val="tx1"/>
              </a:solidFill>
            </a:endParaRPr>
          </a:p>
          <a:p>
            <a:pPr algn="l"/>
            <a:r>
              <a:rPr lang="it-IT" u="sng" dirty="0">
                <a:solidFill>
                  <a:schemeClr val="tx1"/>
                </a:solidFill>
              </a:rPr>
              <a:t> </a:t>
            </a:r>
          </a:p>
        </p:txBody>
      </p:sp>
      <p:pic>
        <p:nvPicPr>
          <p:cNvPr id="2" name="Immagine 1">
            <a:extLst>
              <a:ext uri="{FF2B5EF4-FFF2-40B4-BE49-F238E27FC236}">
                <a16:creationId xmlns:a16="http://schemas.microsoft.com/office/drawing/2014/main" id="{3AC3A9C7-5D35-0E8C-C70D-AF84CC33F43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5721190"/>
            <a:ext cx="12119987" cy="1030966"/>
          </a:xfrm>
          <a:prstGeom prst="rect">
            <a:avLst/>
          </a:prstGeom>
        </p:spPr>
      </p:pic>
      <p:sp>
        <p:nvSpPr>
          <p:cNvPr id="4" name="Titolo 3">
            <a:extLst>
              <a:ext uri="{FF2B5EF4-FFF2-40B4-BE49-F238E27FC236}">
                <a16:creationId xmlns:a16="http://schemas.microsoft.com/office/drawing/2014/main" id="{B28E8F11-031D-7E18-EBE5-4D89C138D526}"/>
              </a:ext>
            </a:extLst>
          </p:cNvPr>
          <p:cNvSpPr>
            <a:spLocks noGrp="1"/>
          </p:cNvSpPr>
          <p:nvPr>
            <p:ph type="title"/>
          </p:nvPr>
        </p:nvSpPr>
        <p:spPr>
          <a:xfrm>
            <a:off x="594766" y="158876"/>
            <a:ext cx="10197465" cy="492443"/>
          </a:xfrm>
        </p:spPr>
        <p:txBody>
          <a:bodyPr/>
          <a:lstStyle/>
          <a:p>
            <a:r>
              <a:rPr lang="it-IT" dirty="0"/>
              <a:t>Titolo slide</a:t>
            </a:r>
          </a:p>
        </p:txBody>
      </p:sp>
    </p:spTree>
    <p:extLst>
      <p:ext uri="{BB962C8B-B14F-4D97-AF65-F5344CB8AC3E}">
        <p14:creationId xmlns:p14="http://schemas.microsoft.com/office/powerpoint/2010/main" val="3082015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7DB76D-E35A-D880-3498-C7820B5CD11E}"/>
            </a:ext>
          </a:extLst>
        </p:cNvPr>
        <p:cNvGrpSpPr/>
        <p:nvPr/>
      </p:nvGrpSpPr>
      <p:grpSpPr>
        <a:xfrm>
          <a:off x="0" y="0"/>
          <a:ext cx="0" cy="0"/>
          <a:chOff x="0" y="0"/>
          <a:chExt cx="0" cy="0"/>
        </a:xfrm>
      </p:grpSpPr>
      <p:sp>
        <p:nvSpPr>
          <p:cNvPr id="11" name="object 11">
            <a:extLst>
              <a:ext uri="{FF2B5EF4-FFF2-40B4-BE49-F238E27FC236}">
                <a16:creationId xmlns:a16="http://schemas.microsoft.com/office/drawing/2014/main" id="{3E2A0B35-4CA4-ACED-47C5-E19FE90DA4D5}"/>
              </a:ext>
            </a:extLst>
          </p:cNvPr>
          <p:cNvSpPr txBox="1"/>
          <p:nvPr/>
        </p:nvSpPr>
        <p:spPr>
          <a:xfrm>
            <a:off x="516572" y="989196"/>
            <a:ext cx="11158855" cy="473848"/>
          </a:xfrm>
          <a:prstGeom prst="rect">
            <a:avLst/>
          </a:prstGeom>
          <a:solidFill>
            <a:srgbClr val="00449E">
              <a:alpha val="19999"/>
            </a:srgbClr>
          </a:solidFill>
        </p:spPr>
        <p:txBody>
          <a:bodyPr vert="horz" wrap="square" lIns="0" tIns="103505" rIns="0" bIns="0" rtlCol="0">
            <a:spAutoFit/>
          </a:bodyPr>
          <a:lstStyle/>
          <a:p>
            <a:pPr marL="1270" marR="0" lvl="0" indent="0" algn="ctr" defTabSz="914400" eaLnBrk="1" fontAlgn="auto" latinLnBrk="0" hangingPunct="1">
              <a:lnSpc>
                <a:spcPct val="100000"/>
              </a:lnSpc>
              <a:spcBef>
                <a:spcPts val="815"/>
              </a:spcBef>
              <a:spcAft>
                <a:spcPts val="0"/>
              </a:spcAft>
              <a:buClrTx/>
              <a:buSzTx/>
              <a:buFontTx/>
              <a:buNone/>
              <a:tabLst/>
              <a:defRPr/>
            </a:pPr>
            <a:r>
              <a:rPr lang="it-IT" sz="2400" b="1" dirty="0">
                <a:solidFill>
                  <a:srgbClr val="002060"/>
                </a:solidFill>
                <a:latin typeface="Trebuchet MS"/>
                <a:cs typeface="Trebuchet MS"/>
              </a:rPr>
              <a:t>Strumenti della gestione</a:t>
            </a:r>
            <a:endParaRPr kumimoji="0" lang="it-IT" sz="2400" b="1" i="0" u="none" strike="noStrike" kern="0" cap="none" spc="0" normalizeH="0" baseline="0" noProof="0" dirty="0">
              <a:ln>
                <a:noFill/>
              </a:ln>
              <a:solidFill>
                <a:srgbClr val="002060"/>
              </a:solidFill>
              <a:effectLst/>
              <a:uLnTx/>
              <a:uFillTx/>
              <a:latin typeface="Trebuchet MS"/>
              <a:cs typeface="Trebuchet MS"/>
            </a:endParaRPr>
          </a:p>
        </p:txBody>
      </p:sp>
      <p:sp>
        <p:nvSpPr>
          <p:cNvPr id="46" name="object 46">
            <a:extLst>
              <a:ext uri="{FF2B5EF4-FFF2-40B4-BE49-F238E27FC236}">
                <a16:creationId xmlns:a16="http://schemas.microsoft.com/office/drawing/2014/main" id="{A16C87BD-1909-9E7A-0314-BCCDF7D2DEA7}"/>
              </a:ext>
            </a:extLst>
          </p:cNvPr>
          <p:cNvSpPr txBox="1">
            <a:spLocks noGrp="1"/>
          </p:cNvSpPr>
          <p:nvPr>
            <p:ph type="sldNum" sz="quarter" idx="7"/>
          </p:nvPr>
        </p:nvSpPr>
        <p:spPr>
          <a:prstGeom prst="rect">
            <a:avLst/>
          </a:prstGeom>
        </p:spPr>
        <p:txBody>
          <a:bodyPr vert="horz" wrap="square" lIns="0" tIns="36830" rIns="0" bIns="0" rtlCol="0">
            <a:spAutoFit/>
          </a:bodyPr>
          <a:lstStyle/>
          <a:p>
            <a:pPr marL="38100" marR="0" lvl="0" indent="0" defTabSz="914400" eaLnBrk="1" fontAlgn="auto" latinLnBrk="0" hangingPunct="1">
              <a:lnSpc>
                <a:spcPct val="100000"/>
              </a:lnSpc>
              <a:spcBef>
                <a:spcPts val="290"/>
              </a:spcBef>
              <a:spcAft>
                <a:spcPts val="0"/>
              </a:spcAft>
              <a:buClrTx/>
              <a:buSzTx/>
              <a:buFontTx/>
              <a:buNone/>
              <a:tabLst/>
              <a:defRPr/>
            </a:pPr>
            <a:fld id="{81D60167-4931-47E6-BA6A-407CBD079E47}" type="slidenum">
              <a:rPr kumimoji="0" sz="1400" b="1" i="0" u="none" strike="noStrike" kern="0" cap="none" spc="-25" normalizeH="0" baseline="0" noProof="0" dirty="0">
                <a:ln>
                  <a:noFill/>
                </a:ln>
                <a:solidFill>
                  <a:srgbClr val="FFFFFF"/>
                </a:solidFill>
                <a:effectLst/>
                <a:uLnTx/>
                <a:uFillTx/>
                <a:latin typeface="Trebuchet MS"/>
              </a:rPr>
              <a:pPr marL="38100" marR="0" lvl="0" indent="0" defTabSz="914400" eaLnBrk="1" fontAlgn="auto" latinLnBrk="0" hangingPunct="1">
                <a:lnSpc>
                  <a:spcPct val="100000"/>
                </a:lnSpc>
                <a:spcBef>
                  <a:spcPts val="290"/>
                </a:spcBef>
                <a:spcAft>
                  <a:spcPts val="0"/>
                </a:spcAft>
                <a:buClrTx/>
                <a:buSzTx/>
                <a:buFontTx/>
                <a:buNone/>
                <a:tabLst/>
                <a:defRPr/>
              </a:pPr>
              <a:t>35</a:t>
            </a:fld>
            <a:endParaRPr kumimoji="0" sz="1400" b="1" i="0" u="none" strike="noStrike" kern="0" cap="none" spc="-25" normalizeH="0" baseline="0" noProof="0" dirty="0">
              <a:ln>
                <a:noFill/>
              </a:ln>
              <a:solidFill>
                <a:srgbClr val="FFFFFF"/>
              </a:solidFill>
              <a:effectLst/>
              <a:uLnTx/>
              <a:uFillTx/>
              <a:latin typeface="Trebuchet MS"/>
            </a:endParaRPr>
          </a:p>
        </p:txBody>
      </p:sp>
      <p:sp>
        <p:nvSpPr>
          <p:cNvPr id="50" name="object 10">
            <a:extLst>
              <a:ext uri="{FF2B5EF4-FFF2-40B4-BE49-F238E27FC236}">
                <a16:creationId xmlns:a16="http://schemas.microsoft.com/office/drawing/2014/main" id="{AFB36ADC-9F9A-B7FA-33FF-B10B816F977D}"/>
              </a:ext>
            </a:extLst>
          </p:cNvPr>
          <p:cNvSpPr/>
          <p:nvPr/>
        </p:nvSpPr>
        <p:spPr>
          <a:xfrm>
            <a:off x="0" y="5943599"/>
            <a:ext cx="12192000" cy="914400"/>
          </a:xfrm>
          <a:custGeom>
            <a:avLst/>
            <a:gdLst/>
            <a:ahLst/>
            <a:cxnLst/>
            <a:rect l="l" t="t" r="r" b="b"/>
            <a:pathLst>
              <a:path w="12192000" h="914400">
                <a:moveTo>
                  <a:pt x="12192000" y="0"/>
                </a:moveTo>
                <a:lnTo>
                  <a:pt x="0" y="0"/>
                </a:lnTo>
                <a:lnTo>
                  <a:pt x="0" y="914399"/>
                </a:lnTo>
                <a:lnTo>
                  <a:pt x="12192000" y="914399"/>
                </a:lnTo>
                <a:lnTo>
                  <a:pt x="12192000"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 name="Rettangolo 6">
            <a:extLst>
              <a:ext uri="{FF2B5EF4-FFF2-40B4-BE49-F238E27FC236}">
                <a16:creationId xmlns:a16="http://schemas.microsoft.com/office/drawing/2014/main" id="{851D7F1A-9DF9-6F0C-902B-DCD5D70A482A}"/>
              </a:ext>
            </a:extLst>
          </p:cNvPr>
          <p:cNvSpPr/>
          <p:nvPr/>
        </p:nvSpPr>
        <p:spPr>
          <a:xfrm>
            <a:off x="516572" y="1800000"/>
            <a:ext cx="11158854" cy="3534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algn="l"/>
            <a:r>
              <a:rPr lang="it-IT" u="sng" dirty="0">
                <a:solidFill>
                  <a:schemeClr val="tx1"/>
                </a:solidFill>
              </a:rPr>
              <a:t>Indagine di clima organizzativo:</a:t>
            </a:r>
          </a:p>
          <a:p>
            <a:pPr algn="l"/>
            <a:endParaRPr lang="it-IT" u="sng" dirty="0">
              <a:solidFill>
                <a:schemeClr val="tx1"/>
              </a:solidFill>
            </a:endParaRPr>
          </a:p>
          <a:p>
            <a:pPr algn="l"/>
            <a:r>
              <a:rPr lang="it-IT" dirty="0">
                <a:solidFill>
                  <a:schemeClr val="tx1"/>
                </a:solidFill>
              </a:rPr>
              <a:t>Il clima organizzativo, è l’insieme delle percezioni e interpretazioni che i dipendenti sviluppano rispetto all’ambiente di lavoro in cui operano quotidianamente, influenzate da una combinazione di fattori tangibili e intangibili.</a:t>
            </a:r>
          </a:p>
          <a:p>
            <a:pPr algn="l"/>
            <a:endParaRPr lang="it-IT" dirty="0">
              <a:solidFill>
                <a:schemeClr val="tx1"/>
              </a:solidFill>
            </a:endParaRPr>
          </a:p>
          <a:p>
            <a:pPr algn="l"/>
            <a:r>
              <a:rPr lang="it-IT" dirty="0">
                <a:solidFill>
                  <a:schemeClr val="tx1"/>
                </a:solidFill>
              </a:rPr>
              <a:t>Un clima positivo favorisce sia il raggiungimento degli obiettivi prefissati, in termini di efficienza e produttività, sia il coinvolgimento e la motivazione dei dipendenti.</a:t>
            </a:r>
          </a:p>
          <a:p>
            <a:pPr algn="l"/>
            <a:endParaRPr lang="it-IT" u="sng" dirty="0">
              <a:solidFill>
                <a:schemeClr val="tx1"/>
              </a:solidFill>
            </a:endParaRPr>
          </a:p>
          <a:p>
            <a:pPr algn="l"/>
            <a:r>
              <a:rPr lang="it-IT" dirty="0">
                <a:solidFill>
                  <a:schemeClr val="tx1"/>
                </a:solidFill>
              </a:rPr>
              <a:t>Al contrario, situazioni di disagio, tensioni e malumori rischiano di compromettere gravemente il benessere aziendale e influenzare negativamente la qualità e la produttività del lavoro, generando insoddisfazione e con il rischio del mancato raggiungimento degli obiettivi.</a:t>
            </a:r>
          </a:p>
        </p:txBody>
      </p:sp>
      <p:pic>
        <p:nvPicPr>
          <p:cNvPr id="2" name="Immagine 1">
            <a:extLst>
              <a:ext uri="{FF2B5EF4-FFF2-40B4-BE49-F238E27FC236}">
                <a16:creationId xmlns:a16="http://schemas.microsoft.com/office/drawing/2014/main" id="{874814F7-46C1-F2E0-581B-FE163DC2606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5721190"/>
            <a:ext cx="12119987" cy="1030966"/>
          </a:xfrm>
          <a:prstGeom prst="rect">
            <a:avLst/>
          </a:prstGeom>
        </p:spPr>
      </p:pic>
      <p:sp>
        <p:nvSpPr>
          <p:cNvPr id="4" name="Titolo 3">
            <a:extLst>
              <a:ext uri="{FF2B5EF4-FFF2-40B4-BE49-F238E27FC236}">
                <a16:creationId xmlns:a16="http://schemas.microsoft.com/office/drawing/2014/main" id="{4C925E92-1E79-AA48-D138-349C4F42A165}"/>
              </a:ext>
            </a:extLst>
          </p:cNvPr>
          <p:cNvSpPr>
            <a:spLocks noGrp="1"/>
          </p:cNvSpPr>
          <p:nvPr>
            <p:ph type="title"/>
          </p:nvPr>
        </p:nvSpPr>
        <p:spPr>
          <a:xfrm>
            <a:off x="594766" y="158876"/>
            <a:ext cx="10197465" cy="492443"/>
          </a:xfrm>
        </p:spPr>
        <p:txBody>
          <a:bodyPr/>
          <a:lstStyle/>
          <a:p>
            <a:r>
              <a:rPr lang="it-IT" dirty="0"/>
              <a:t>Titolo slide</a:t>
            </a:r>
          </a:p>
        </p:txBody>
      </p:sp>
    </p:spTree>
    <p:extLst>
      <p:ext uri="{BB962C8B-B14F-4D97-AF65-F5344CB8AC3E}">
        <p14:creationId xmlns:p14="http://schemas.microsoft.com/office/powerpoint/2010/main" val="20304969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298802-1B46-D7D1-6898-4DFF8424C291}"/>
            </a:ext>
          </a:extLst>
        </p:cNvPr>
        <p:cNvGrpSpPr/>
        <p:nvPr/>
      </p:nvGrpSpPr>
      <p:grpSpPr>
        <a:xfrm>
          <a:off x="0" y="0"/>
          <a:ext cx="0" cy="0"/>
          <a:chOff x="0" y="0"/>
          <a:chExt cx="0" cy="0"/>
        </a:xfrm>
      </p:grpSpPr>
      <p:sp>
        <p:nvSpPr>
          <p:cNvPr id="46" name="object 46">
            <a:extLst>
              <a:ext uri="{FF2B5EF4-FFF2-40B4-BE49-F238E27FC236}">
                <a16:creationId xmlns:a16="http://schemas.microsoft.com/office/drawing/2014/main" id="{299FE471-F4AB-DF99-5A91-D63DC180E905}"/>
              </a:ext>
            </a:extLst>
          </p:cNvPr>
          <p:cNvSpPr txBox="1">
            <a:spLocks noGrp="1"/>
          </p:cNvSpPr>
          <p:nvPr>
            <p:ph type="sldNum" sz="quarter" idx="7"/>
          </p:nvPr>
        </p:nvSpPr>
        <p:spPr>
          <a:prstGeom prst="rect">
            <a:avLst/>
          </a:prstGeom>
        </p:spPr>
        <p:txBody>
          <a:bodyPr vert="horz" wrap="square" lIns="0" tIns="36830" rIns="0" bIns="0" rtlCol="0">
            <a:spAutoFit/>
          </a:bodyPr>
          <a:lstStyle/>
          <a:p>
            <a:pPr marL="38100">
              <a:lnSpc>
                <a:spcPct val="100000"/>
              </a:lnSpc>
              <a:spcBef>
                <a:spcPts val="290"/>
              </a:spcBef>
            </a:pPr>
            <a:fld id="{81D60167-4931-47E6-BA6A-407CBD079E47}" type="slidenum">
              <a:rPr spc="-25" dirty="0">
                <a:solidFill>
                  <a:srgbClr val="FFFFFF"/>
                </a:solidFill>
              </a:rPr>
              <a:t>36</a:t>
            </a:fld>
            <a:endParaRPr spc="-25" dirty="0">
              <a:solidFill>
                <a:srgbClr val="FFFFFF"/>
              </a:solidFill>
            </a:endParaRPr>
          </a:p>
        </p:txBody>
      </p:sp>
      <p:sp>
        <p:nvSpPr>
          <p:cNvPr id="55" name="Rettangolo 54">
            <a:extLst>
              <a:ext uri="{FF2B5EF4-FFF2-40B4-BE49-F238E27FC236}">
                <a16:creationId xmlns:a16="http://schemas.microsoft.com/office/drawing/2014/main" id="{5E11FA3C-037F-7DAD-2E79-17667245DAC2}"/>
              </a:ext>
            </a:extLst>
          </p:cNvPr>
          <p:cNvSpPr/>
          <p:nvPr/>
        </p:nvSpPr>
        <p:spPr>
          <a:xfrm>
            <a:off x="0" y="5843697"/>
            <a:ext cx="12192000" cy="1014303"/>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59" name="Rettangolo 58">
            <a:extLst>
              <a:ext uri="{FF2B5EF4-FFF2-40B4-BE49-F238E27FC236}">
                <a16:creationId xmlns:a16="http://schemas.microsoft.com/office/drawing/2014/main" id="{CA5DD093-B8DE-BEF0-24FF-BD43D5192DB5}"/>
              </a:ext>
            </a:extLst>
          </p:cNvPr>
          <p:cNvSpPr/>
          <p:nvPr/>
        </p:nvSpPr>
        <p:spPr>
          <a:xfrm>
            <a:off x="304800" y="228600"/>
            <a:ext cx="11582400" cy="5339502"/>
          </a:xfrm>
          <a:prstGeom prst="rect">
            <a:avLst/>
          </a:prstGeom>
          <a:solidFill>
            <a:schemeClr val="tx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2700" algn="ctr">
              <a:lnSpc>
                <a:spcPct val="100000"/>
              </a:lnSpc>
              <a:spcBef>
                <a:spcPts val="100"/>
              </a:spcBef>
            </a:pPr>
            <a:endParaRPr lang="it-IT" sz="1400" b="1" spc="-110" dirty="0">
              <a:solidFill>
                <a:srgbClr val="FFFFFF"/>
              </a:solidFill>
              <a:latin typeface="Trebuchet MS"/>
              <a:cs typeface="Trebuchet MS"/>
            </a:endParaRPr>
          </a:p>
          <a:p>
            <a:pPr marL="12700" algn="ctr">
              <a:lnSpc>
                <a:spcPct val="100000"/>
              </a:lnSpc>
              <a:spcBef>
                <a:spcPts val="100"/>
              </a:spcBef>
            </a:pPr>
            <a:endParaRPr lang="it-IT" sz="1400" b="1" spc="-110" dirty="0">
              <a:solidFill>
                <a:srgbClr val="FFFFFF"/>
              </a:solidFill>
              <a:latin typeface="Trebuchet MS"/>
              <a:cs typeface="Trebuchet MS"/>
            </a:endParaRPr>
          </a:p>
          <a:p>
            <a:pPr marL="12700" algn="ctr">
              <a:lnSpc>
                <a:spcPct val="100000"/>
              </a:lnSpc>
              <a:spcBef>
                <a:spcPts val="100"/>
              </a:spcBef>
            </a:pPr>
            <a:endParaRPr lang="it-IT" sz="1400" b="1" spc="-110" dirty="0">
              <a:solidFill>
                <a:srgbClr val="FFFFFF"/>
              </a:solidFill>
              <a:latin typeface="Trebuchet MS"/>
              <a:cs typeface="Trebuchet MS"/>
            </a:endParaRPr>
          </a:p>
          <a:p>
            <a:pPr marL="12700" algn="ctr">
              <a:lnSpc>
                <a:spcPct val="100000"/>
              </a:lnSpc>
              <a:spcBef>
                <a:spcPts val="100"/>
              </a:spcBef>
            </a:pPr>
            <a:endParaRPr lang="it-IT" sz="1400" b="1" spc="-110" dirty="0">
              <a:solidFill>
                <a:srgbClr val="FFFFFF"/>
              </a:solidFill>
              <a:latin typeface="Trebuchet MS"/>
              <a:cs typeface="Trebuchet MS"/>
            </a:endParaRPr>
          </a:p>
          <a:p>
            <a:pPr marL="12700" algn="ctr">
              <a:lnSpc>
                <a:spcPct val="100000"/>
              </a:lnSpc>
              <a:spcBef>
                <a:spcPts val="100"/>
              </a:spcBef>
            </a:pPr>
            <a:endParaRPr lang="it-IT" sz="1400" b="1" spc="-110" dirty="0">
              <a:solidFill>
                <a:srgbClr val="FFFFFF"/>
              </a:solidFill>
              <a:latin typeface="Trebuchet MS"/>
              <a:cs typeface="Trebuchet MS"/>
            </a:endParaRPr>
          </a:p>
          <a:p>
            <a:pPr marL="12700" algn="ctr">
              <a:lnSpc>
                <a:spcPct val="100000"/>
              </a:lnSpc>
              <a:spcBef>
                <a:spcPts val="100"/>
              </a:spcBef>
            </a:pPr>
            <a:endParaRPr lang="it-IT" sz="1400" b="1" spc="-110" dirty="0">
              <a:solidFill>
                <a:srgbClr val="FFFFFF"/>
              </a:solidFill>
              <a:latin typeface="Trebuchet MS"/>
              <a:cs typeface="Trebuchet MS"/>
            </a:endParaRPr>
          </a:p>
          <a:p>
            <a:pPr marL="12700" algn="ctr">
              <a:lnSpc>
                <a:spcPct val="100000"/>
              </a:lnSpc>
              <a:spcBef>
                <a:spcPts val="100"/>
              </a:spcBef>
            </a:pPr>
            <a:endParaRPr lang="it-IT" sz="1400" b="1" spc="-110" dirty="0">
              <a:solidFill>
                <a:srgbClr val="FFFFFF"/>
              </a:solidFill>
              <a:latin typeface="Trebuchet MS"/>
              <a:cs typeface="Trebuchet MS"/>
            </a:endParaRPr>
          </a:p>
          <a:p>
            <a:pPr marL="12700" algn="ctr">
              <a:lnSpc>
                <a:spcPct val="100000"/>
              </a:lnSpc>
              <a:spcBef>
                <a:spcPts val="100"/>
              </a:spcBef>
            </a:pPr>
            <a:endParaRPr lang="it-IT" sz="1400" b="1" spc="-110" dirty="0">
              <a:solidFill>
                <a:srgbClr val="FFFFFF"/>
              </a:solidFill>
              <a:latin typeface="Trebuchet MS"/>
              <a:cs typeface="Trebuchet MS"/>
            </a:endParaRPr>
          </a:p>
          <a:p>
            <a:pPr marL="12700" algn="ctr">
              <a:lnSpc>
                <a:spcPct val="100000"/>
              </a:lnSpc>
              <a:spcBef>
                <a:spcPts val="100"/>
              </a:spcBef>
            </a:pPr>
            <a:endParaRPr lang="it-IT" sz="1400" b="1" spc="-110" dirty="0">
              <a:solidFill>
                <a:srgbClr val="FFFFFF"/>
              </a:solidFill>
              <a:latin typeface="Trebuchet MS"/>
              <a:cs typeface="Trebuchet MS"/>
            </a:endParaRPr>
          </a:p>
          <a:p>
            <a:pPr marL="12700" algn="ctr">
              <a:lnSpc>
                <a:spcPct val="100000"/>
              </a:lnSpc>
              <a:spcBef>
                <a:spcPts val="100"/>
              </a:spcBef>
            </a:pPr>
            <a:endParaRPr lang="it-IT" sz="1400" b="1" spc="-110" dirty="0">
              <a:solidFill>
                <a:srgbClr val="FFFFFF"/>
              </a:solidFill>
              <a:latin typeface="Trebuchet MS"/>
              <a:cs typeface="Trebuchet MS"/>
            </a:endParaRPr>
          </a:p>
          <a:p>
            <a:pPr marL="12700" algn="ctr">
              <a:lnSpc>
                <a:spcPct val="100000"/>
              </a:lnSpc>
              <a:spcBef>
                <a:spcPts val="100"/>
              </a:spcBef>
            </a:pPr>
            <a:endParaRPr lang="it-IT" sz="1400" b="1" spc="-110" dirty="0">
              <a:solidFill>
                <a:srgbClr val="FFFFFF"/>
              </a:solidFill>
              <a:latin typeface="Trebuchet MS"/>
              <a:cs typeface="Trebuchet MS"/>
            </a:endParaRPr>
          </a:p>
          <a:p>
            <a:pPr marL="12700" algn="ctr">
              <a:lnSpc>
                <a:spcPct val="100000"/>
              </a:lnSpc>
              <a:spcBef>
                <a:spcPts val="100"/>
              </a:spcBef>
            </a:pPr>
            <a:endParaRPr lang="it-IT" sz="1400" b="1" spc="-110" dirty="0">
              <a:solidFill>
                <a:srgbClr val="FFFFFF"/>
              </a:solidFill>
              <a:latin typeface="Trebuchet MS"/>
              <a:cs typeface="Trebuchet MS"/>
            </a:endParaRPr>
          </a:p>
          <a:p>
            <a:pPr marL="12700" algn="ctr">
              <a:lnSpc>
                <a:spcPct val="100000"/>
              </a:lnSpc>
              <a:spcBef>
                <a:spcPts val="100"/>
              </a:spcBef>
            </a:pPr>
            <a:endParaRPr lang="it-IT" sz="1400" b="1" spc="-110" dirty="0">
              <a:solidFill>
                <a:srgbClr val="FFFFFF"/>
              </a:solidFill>
              <a:latin typeface="Trebuchet MS"/>
              <a:cs typeface="Trebuchet MS"/>
            </a:endParaRPr>
          </a:p>
          <a:p>
            <a:pPr marL="12700" algn="ctr">
              <a:lnSpc>
                <a:spcPct val="100000"/>
              </a:lnSpc>
              <a:spcBef>
                <a:spcPts val="100"/>
              </a:spcBef>
            </a:pPr>
            <a:endParaRPr lang="it-IT" sz="1400" b="1" spc="-110" dirty="0">
              <a:solidFill>
                <a:srgbClr val="FFFFFF"/>
              </a:solidFill>
              <a:latin typeface="Trebuchet MS"/>
              <a:cs typeface="Trebuchet MS"/>
            </a:endParaRPr>
          </a:p>
          <a:p>
            <a:pPr marL="12700" algn="ctr">
              <a:lnSpc>
                <a:spcPct val="100000"/>
              </a:lnSpc>
              <a:spcBef>
                <a:spcPts val="100"/>
              </a:spcBef>
            </a:pPr>
            <a:endParaRPr lang="it-IT" sz="1400" b="1" spc="-110" dirty="0">
              <a:solidFill>
                <a:srgbClr val="FFFFFF"/>
              </a:solidFill>
              <a:latin typeface="Trebuchet MS"/>
              <a:cs typeface="Trebuchet MS"/>
            </a:endParaRPr>
          </a:p>
          <a:p>
            <a:pPr marL="12700" algn="ctr">
              <a:lnSpc>
                <a:spcPct val="100000"/>
              </a:lnSpc>
              <a:spcBef>
                <a:spcPts val="100"/>
              </a:spcBef>
            </a:pPr>
            <a:r>
              <a:rPr lang="it-IT" sz="1400" b="1" spc="-110" dirty="0">
                <a:solidFill>
                  <a:srgbClr val="FFFFFF"/>
                </a:solidFill>
                <a:latin typeface="Trebuchet MS"/>
                <a:cs typeface="Trebuchet MS"/>
              </a:rPr>
              <a:t>Per</a:t>
            </a:r>
            <a:r>
              <a:rPr lang="it-IT" sz="1400" b="1" spc="-140" dirty="0">
                <a:solidFill>
                  <a:srgbClr val="FFFFFF"/>
                </a:solidFill>
                <a:latin typeface="Trebuchet MS"/>
                <a:cs typeface="Trebuchet MS"/>
              </a:rPr>
              <a:t> </a:t>
            </a:r>
            <a:r>
              <a:rPr lang="it-IT" sz="1400" b="1" spc="-65" dirty="0">
                <a:solidFill>
                  <a:srgbClr val="FFFFFF"/>
                </a:solidFill>
                <a:latin typeface="Trebuchet MS"/>
                <a:cs typeface="Trebuchet MS"/>
              </a:rPr>
              <a:t>maggiori</a:t>
            </a:r>
            <a:r>
              <a:rPr lang="it-IT" sz="1400" b="1" spc="-160" dirty="0">
                <a:solidFill>
                  <a:srgbClr val="FFFFFF"/>
                </a:solidFill>
                <a:latin typeface="Trebuchet MS"/>
                <a:cs typeface="Trebuchet MS"/>
              </a:rPr>
              <a:t> </a:t>
            </a:r>
            <a:r>
              <a:rPr lang="it-IT" sz="1400" b="1" spc="-10" dirty="0">
                <a:solidFill>
                  <a:srgbClr val="FFFFFF"/>
                </a:solidFill>
                <a:latin typeface="Trebuchet MS"/>
                <a:cs typeface="Trebuchet MS"/>
              </a:rPr>
              <a:t>informazioni</a:t>
            </a:r>
            <a:br>
              <a:rPr lang="it-IT" sz="1400" b="1" spc="-10" dirty="0">
                <a:solidFill>
                  <a:srgbClr val="FFFFFF"/>
                </a:solidFill>
                <a:latin typeface="Trebuchet MS"/>
                <a:cs typeface="Trebuchet MS"/>
              </a:rPr>
            </a:br>
            <a:r>
              <a:rPr lang="it-IT" sz="1400" b="1" u="sng" spc="-60" dirty="0">
                <a:solidFill>
                  <a:srgbClr val="FFFFFF"/>
                </a:solidFill>
                <a:uFill>
                  <a:solidFill>
                    <a:srgbClr val="FFFFFF"/>
                  </a:solidFill>
                </a:uFill>
                <a:latin typeface="Trebuchet MS"/>
                <a:cs typeface="Trebuchet MS"/>
                <a:hlinkClick r:id="rId2"/>
              </a:rPr>
              <a:t>www.pi-</a:t>
            </a:r>
            <a:r>
              <a:rPr lang="it-IT" sz="1400" b="1" u="sng" spc="-10" dirty="0">
                <a:solidFill>
                  <a:srgbClr val="FFFFFF"/>
                </a:solidFill>
                <a:uFill>
                  <a:solidFill>
                    <a:srgbClr val="FFFFFF"/>
                  </a:solidFill>
                </a:uFill>
                <a:latin typeface="Trebuchet MS"/>
                <a:cs typeface="Trebuchet MS"/>
                <a:hlinkClick r:id="rId2"/>
              </a:rPr>
              <a:t>co.eu</a:t>
            </a:r>
            <a:r>
              <a:rPr lang="it-IT" sz="1400" b="1" spc="-10" dirty="0">
                <a:solidFill>
                  <a:srgbClr val="FFFFFF"/>
                </a:solidFill>
                <a:latin typeface="Trebuchet MS"/>
                <a:cs typeface="Trebuchet MS"/>
              </a:rPr>
              <a:t> </a:t>
            </a:r>
            <a:r>
              <a:rPr lang="it-IT" sz="1400" b="1" u="sng" spc="-95" dirty="0">
                <a:solidFill>
                  <a:srgbClr val="FFFFFF"/>
                </a:solidFill>
                <a:uFill>
                  <a:solidFill>
                    <a:srgbClr val="FFFFFF"/>
                  </a:solidFill>
                </a:uFill>
                <a:latin typeface="Trebuchet MS"/>
                <a:cs typeface="Trebuchet MS"/>
                <a:hlinkClick r:id="rId3"/>
              </a:rPr>
              <a:t>www.provincecomuni.eu</a:t>
            </a:r>
            <a:r>
              <a:rPr lang="it-IT" sz="1400" b="1" spc="-95" dirty="0">
                <a:solidFill>
                  <a:srgbClr val="FFFFFF"/>
                </a:solidFill>
                <a:latin typeface="Trebuchet MS"/>
                <a:cs typeface="Trebuchet MS"/>
              </a:rPr>
              <a:t> </a:t>
            </a:r>
            <a:r>
              <a:rPr lang="it-IT" sz="1400" b="1" u="sng" spc="-50" dirty="0">
                <a:solidFill>
                  <a:srgbClr val="FFFFFF"/>
                </a:solidFill>
                <a:uFill>
                  <a:solidFill>
                    <a:srgbClr val="FFFFFF"/>
                  </a:solidFill>
                </a:uFill>
                <a:latin typeface="Trebuchet MS"/>
                <a:cs typeface="Trebuchet MS"/>
                <a:hlinkClick r:id="rId4"/>
              </a:rPr>
              <a:t>www.provinceditalia.it</a:t>
            </a:r>
            <a:endParaRPr lang="it-IT" sz="1400" dirty="0">
              <a:latin typeface="Trebuchet MS"/>
              <a:cs typeface="Trebuchet MS"/>
            </a:endParaRPr>
          </a:p>
        </p:txBody>
      </p:sp>
      <p:pic>
        <p:nvPicPr>
          <p:cNvPr id="63" name="Immagine 62" descr="Immagine che contiene schizzo, Elementi grafici, clipart, simbolo&#10;&#10;Descrizione generata automaticamente">
            <a:extLst>
              <a:ext uri="{FF2B5EF4-FFF2-40B4-BE49-F238E27FC236}">
                <a16:creationId xmlns:a16="http://schemas.microsoft.com/office/drawing/2014/main" id="{4F3F3FEA-93D8-B119-0584-B2061388C63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15040" y="198269"/>
            <a:ext cx="2367711" cy="1325732"/>
          </a:xfrm>
          <a:prstGeom prst="rect">
            <a:avLst/>
          </a:prstGeom>
        </p:spPr>
      </p:pic>
      <p:pic>
        <p:nvPicPr>
          <p:cNvPr id="66" name="Immagine 65" descr="Immagine che contiene testo, Carattere, corona, logo&#10;&#10;Descrizione generata automaticamente">
            <a:extLst>
              <a:ext uri="{FF2B5EF4-FFF2-40B4-BE49-F238E27FC236}">
                <a16:creationId xmlns:a16="http://schemas.microsoft.com/office/drawing/2014/main" id="{5638E1DF-8257-54A5-0AF8-F2DED35DFF0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9249" y="558587"/>
            <a:ext cx="2362200" cy="731311"/>
          </a:xfrm>
          <a:prstGeom prst="rect">
            <a:avLst/>
          </a:prstGeom>
        </p:spPr>
      </p:pic>
      <p:pic>
        <p:nvPicPr>
          <p:cNvPr id="2" name="Immagine 1">
            <a:extLst>
              <a:ext uri="{FF2B5EF4-FFF2-40B4-BE49-F238E27FC236}">
                <a16:creationId xmlns:a16="http://schemas.microsoft.com/office/drawing/2014/main" id="{25558456-7BBF-73CC-49EA-168C0E84BC0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9729" y="5885317"/>
            <a:ext cx="12119987" cy="1030966"/>
          </a:xfrm>
          <a:prstGeom prst="rect">
            <a:avLst/>
          </a:prstGeom>
        </p:spPr>
      </p:pic>
      <p:pic>
        <p:nvPicPr>
          <p:cNvPr id="4" name="Immagine 3" descr="Immagine che contiene Carattere, Elementi grafici, schermata, grafica&#10;&#10;Il contenuto generato dall'IA potrebbe non essere corretto.">
            <a:extLst>
              <a:ext uri="{FF2B5EF4-FFF2-40B4-BE49-F238E27FC236}">
                <a16:creationId xmlns:a16="http://schemas.microsoft.com/office/drawing/2014/main" id="{75B7B984-CD54-2441-ACB0-D7BDCAD79E60}"/>
              </a:ext>
            </a:extLst>
          </p:cNvPr>
          <p:cNvPicPr>
            <a:picLocks noChangeAspect="1"/>
          </p:cNvPicPr>
          <p:nvPr/>
        </p:nvPicPr>
        <p:blipFill>
          <a:blip r:embed="rId8" cstate="print">
            <a:lum bright="70000" contrast="-70000"/>
            <a:extLst>
              <a:ext uri="{28A0092B-C50C-407E-A947-70E740481C1C}">
                <a14:useLocalDpi xmlns:a14="http://schemas.microsoft.com/office/drawing/2010/main" val="0"/>
              </a:ext>
            </a:extLst>
          </a:blip>
          <a:stretch>
            <a:fillRect/>
          </a:stretch>
        </p:blipFill>
        <p:spPr>
          <a:xfrm>
            <a:off x="4431202" y="558948"/>
            <a:ext cx="3329596" cy="730950"/>
          </a:xfrm>
          <a:prstGeom prst="rect">
            <a:avLst/>
          </a:prstGeom>
        </p:spPr>
      </p:pic>
      <p:sp>
        <p:nvSpPr>
          <p:cNvPr id="8" name="CasellaDiTesto 7">
            <a:extLst>
              <a:ext uri="{FF2B5EF4-FFF2-40B4-BE49-F238E27FC236}">
                <a16:creationId xmlns:a16="http://schemas.microsoft.com/office/drawing/2014/main" id="{984ECE5F-0CC9-C00B-095E-0B9A4D1EA6DD}"/>
              </a:ext>
            </a:extLst>
          </p:cNvPr>
          <p:cNvSpPr txBox="1"/>
          <p:nvPr/>
        </p:nvSpPr>
        <p:spPr>
          <a:xfrm>
            <a:off x="972378" y="1799596"/>
            <a:ext cx="10173502" cy="766172"/>
          </a:xfrm>
          <a:prstGeom prst="rect">
            <a:avLst/>
          </a:prstGeom>
          <a:noFill/>
        </p:spPr>
        <p:txBody>
          <a:bodyPr wrap="square">
            <a:spAutoFit/>
          </a:bodyPr>
          <a:lstStyle/>
          <a:p>
            <a:pPr algn="ctr">
              <a:lnSpc>
                <a:spcPct val="107000"/>
              </a:lnSpc>
              <a:spcAft>
                <a:spcPts val="800"/>
              </a:spcAft>
              <a:buNone/>
            </a:pPr>
            <a:r>
              <a:rPr lang="it-IT" sz="1800" b="1" dirty="0">
                <a:solidFill>
                  <a:schemeClr val="bg1"/>
                </a:solidFill>
                <a:latin typeface="Aharoni" panose="020F0502020204030204" pitchFamily="2" charset="-79"/>
                <a:cs typeface="Aharoni" panose="020F0502020204030204" pitchFamily="2" charset="-79"/>
              </a:rPr>
              <a:t>Progetto «PROVINCE &amp; COMUNI»</a:t>
            </a:r>
          </a:p>
          <a:p>
            <a:pPr algn="ctr">
              <a:lnSpc>
                <a:spcPct val="107000"/>
              </a:lnSpc>
              <a:spcAft>
                <a:spcPts val="800"/>
              </a:spcAft>
              <a:buNone/>
            </a:pPr>
            <a:r>
              <a:rPr lang="it-IT" b="1" i="1" dirty="0">
                <a:solidFill>
                  <a:schemeClr val="bg1"/>
                </a:solidFill>
                <a:latin typeface="Aharoni" panose="020F0502020204030204" pitchFamily="2" charset="-79"/>
                <a:cs typeface="Aharoni" panose="020F0502020204030204" pitchFamily="2" charset="-79"/>
              </a:rPr>
              <a:t>La gestione delle risorse umane personale </a:t>
            </a:r>
            <a:r>
              <a:rPr lang="it-IT" b="1" i="1">
                <a:solidFill>
                  <a:schemeClr val="bg1"/>
                </a:solidFill>
                <a:latin typeface="Aharoni" panose="020F0502020204030204" pitchFamily="2" charset="-79"/>
                <a:cs typeface="Aharoni" panose="020F0502020204030204" pitchFamily="2" charset="-79"/>
              </a:rPr>
              <a:t>delle Province</a:t>
            </a:r>
            <a:endParaRPr lang="it-IT" sz="1800" b="1" dirty="0">
              <a:solidFill>
                <a:schemeClr val="bg1"/>
              </a:solidFill>
              <a:latin typeface="Aharoni" panose="020F0502020204030204" pitchFamily="2" charset="-79"/>
              <a:cs typeface="Aharoni" panose="020F0502020204030204" pitchFamily="2" charset="-79"/>
            </a:endParaRPr>
          </a:p>
        </p:txBody>
      </p:sp>
      <p:sp>
        <p:nvSpPr>
          <p:cNvPr id="9" name="CasellaDiTesto 8">
            <a:extLst>
              <a:ext uri="{FF2B5EF4-FFF2-40B4-BE49-F238E27FC236}">
                <a16:creationId xmlns:a16="http://schemas.microsoft.com/office/drawing/2014/main" id="{2CE49FE5-4ED8-18D2-21D0-67835F420A05}"/>
              </a:ext>
            </a:extLst>
          </p:cNvPr>
          <p:cNvSpPr txBox="1"/>
          <p:nvPr/>
        </p:nvSpPr>
        <p:spPr>
          <a:xfrm>
            <a:off x="838200" y="3092137"/>
            <a:ext cx="10173502" cy="610680"/>
          </a:xfrm>
          <a:prstGeom prst="rect">
            <a:avLst/>
          </a:prstGeom>
          <a:noFill/>
        </p:spPr>
        <p:txBody>
          <a:bodyPr wrap="square">
            <a:spAutoFit/>
          </a:bodyPr>
          <a:lstStyle/>
          <a:p>
            <a:pPr algn="ctr">
              <a:lnSpc>
                <a:spcPct val="107000"/>
              </a:lnSpc>
              <a:spcAft>
                <a:spcPts val="800"/>
              </a:spcAft>
              <a:buNone/>
            </a:pPr>
            <a:r>
              <a:rPr lang="it-IT" sz="3200" b="1" dirty="0">
                <a:solidFill>
                  <a:schemeClr val="bg1"/>
                </a:solidFill>
                <a:latin typeface="Aharoni" panose="020F0502020204030204" pitchFamily="2" charset="-79"/>
                <a:cs typeface="Aharoni" panose="020F0502020204030204" pitchFamily="2" charset="-79"/>
              </a:rPr>
              <a:t>GRAZIE PER L’ATTENZIONE</a:t>
            </a:r>
          </a:p>
        </p:txBody>
      </p:sp>
    </p:spTree>
    <p:extLst>
      <p:ext uri="{BB962C8B-B14F-4D97-AF65-F5344CB8AC3E}">
        <p14:creationId xmlns:p14="http://schemas.microsoft.com/office/powerpoint/2010/main" val="8863524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4DF2FD-7BA0-CE75-9ED0-44156267F5B4}"/>
            </a:ext>
          </a:extLst>
        </p:cNvPr>
        <p:cNvGrpSpPr/>
        <p:nvPr/>
      </p:nvGrpSpPr>
      <p:grpSpPr>
        <a:xfrm>
          <a:off x="0" y="0"/>
          <a:ext cx="0" cy="0"/>
          <a:chOff x="0" y="0"/>
          <a:chExt cx="0" cy="0"/>
        </a:xfrm>
      </p:grpSpPr>
      <p:sp>
        <p:nvSpPr>
          <p:cNvPr id="11" name="object 11">
            <a:extLst>
              <a:ext uri="{FF2B5EF4-FFF2-40B4-BE49-F238E27FC236}">
                <a16:creationId xmlns:a16="http://schemas.microsoft.com/office/drawing/2014/main" id="{0E40E4CB-5CD6-2F17-7843-1FB43828F010}"/>
              </a:ext>
            </a:extLst>
          </p:cNvPr>
          <p:cNvSpPr txBox="1"/>
          <p:nvPr/>
        </p:nvSpPr>
        <p:spPr>
          <a:xfrm>
            <a:off x="516572" y="989196"/>
            <a:ext cx="11158855" cy="473848"/>
          </a:xfrm>
          <a:prstGeom prst="rect">
            <a:avLst/>
          </a:prstGeom>
          <a:solidFill>
            <a:srgbClr val="00449E">
              <a:alpha val="19999"/>
            </a:srgbClr>
          </a:solidFill>
        </p:spPr>
        <p:txBody>
          <a:bodyPr vert="horz" wrap="square" lIns="0" tIns="103505" rIns="0" bIns="0" rtlCol="0">
            <a:spAutoFit/>
          </a:bodyPr>
          <a:lstStyle/>
          <a:p>
            <a:pPr marL="1270" marR="0" lvl="0" indent="0" algn="ctr" defTabSz="914400" eaLnBrk="1" fontAlgn="auto" latinLnBrk="0" hangingPunct="1">
              <a:lnSpc>
                <a:spcPct val="100000"/>
              </a:lnSpc>
              <a:spcBef>
                <a:spcPts val="815"/>
              </a:spcBef>
              <a:spcAft>
                <a:spcPts val="0"/>
              </a:spcAft>
              <a:buClrTx/>
              <a:buSzTx/>
              <a:buFontTx/>
              <a:buNone/>
              <a:tabLst/>
              <a:defRPr/>
            </a:pPr>
            <a:r>
              <a:rPr kumimoji="0" lang="it-IT" sz="2400" b="1" i="0" u="none" strike="noStrike" kern="0" cap="none" spc="0" normalizeH="0" baseline="0" noProof="0" dirty="0">
                <a:ln>
                  <a:noFill/>
                </a:ln>
                <a:solidFill>
                  <a:srgbClr val="002060"/>
                </a:solidFill>
                <a:effectLst/>
                <a:uLnTx/>
                <a:uFillTx/>
                <a:latin typeface="Trebuchet MS"/>
                <a:cs typeface="Trebuchet MS"/>
              </a:rPr>
              <a:t>Il fabbisogno triennale del personale </a:t>
            </a:r>
          </a:p>
        </p:txBody>
      </p:sp>
      <p:sp>
        <p:nvSpPr>
          <p:cNvPr id="46" name="object 46">
            <a:extLst>
              <a:ext uri="{FF2B5EF4-FFF2-40B4-BE49-F238E27FC236}">
                <a16:creationId xmlns:a16="http://schemas.microsoft.com/office/drawing/2014/main" id="{3B954570-C2B3-CF65-C727-6B879BC026D0}"/>
              </a:ext>
            </a:extLst>
          </p:cNvPr>
          <p:cNvSpPr txBox="1">
            <a:spLocks noGrp="1"/>
          </p:cNvSpPr>
          <p:nvPr>
            <p:ph type="sldNum" sz="quarter" idx="7"/>
          </p:nvPr>
        </p:nvSpPr>
        <p:spPr>
          <a:prstGeom prst="rect">
            <a:avLst/>
          </a:prstGeom>
        </p:spPr>
        <p:txBody>
          <a:bodyPr vert="horz" wrap="square" lIns="0" tIns="36830" rIns="0" bIns="0" rtlCol="0">
            <a:spAutoFit/>
          </a:bodyPr>
          <a:lstStyle/>
          <a:p>
            <a:pPr marL="38100" marR="0" lvl="0" indent="0" defTabSz="914400" eaLnBrk="1" fontAlgn="auto" latinLnBrk="0" hangingPunct="1">
              <a:lnSpc>
                <a:spcPct val="100000"/>
              </a:lnSpc>
              <a:spcBef>
                <a:spcPts val="290"/>
              </a:spcBef>
              <a:spcAft>
                <a:spcPts val="0"/>
              </a:spcAft>
              <a:buClrTx/>
              <a:buSzTx/>
              <a:buFontTx/>
              <a:buNone/>
              <a:tabLst/>
              <a:defRPr/>
            </a:pPr>
            <a:fld id="{81D60167-4931-47E6-BA6A-407CBD079E47}" type="slidenum">
              <a:rPr kumimoji="0" sz="1400" b="1" i="0" u="none" strike="noStrike" kern="0" cap="none" spc="-25" normalizeH="0" baseline="0" noProof="0" dirty="0">
                <a:ln>
                  <a:noFill/>
                </a:ln>
                <a:solidFill>
                  <a:srgbClr val="FFFFFF"/>
                </a:solidFill>
                <a:effectLst/>
                <a:uLnTx/>
                <a:uFillTx/>
                <a:latin typeface="Trebuchet MS"/>
              </a:rPr>
              <a:pPr marL="38100" marR="0" lvl="0" indent="0" defTabSz="914400" eaLnBrk="1" fontAlgn="auto" latinLnBrk="0" hangingPunct="1">
                <a:lnSpc>
                  <a:spcPct val="100000"/>
                </a:lnSpc>
                <a:spcBef>
                  <a:spcPts val="290"/>
                </a:spcBef>
                <a:spcAft>
                  <a:spcPts val="0"/>
                </a:spcAft>
                <a:buClrTx/>
                <a:buSzTx/>
                <a:buFontTx/>
                <a:buNone/>
                <a:tabLst/>
                <a:defRPr/>
              </a:pPr>
              <a:t>4</a:t>
            </a:fld>
            <a:endParaRPr kumimoji="0" sz="1400" b="1" i="0" u="none" strike="noStrike" kern="0" cap="none" spc="-25" normalizeH="0" baseline="0" noProof="0" dirty="0">
              <a:ln>
                <a:noFill/>
              </a:ln>
              <a:solidFill>
                <a:srgbClr val="FFFFFF"/>
              </a:solidFill>
              <a:effectLst/>
              <a:uLnTx/>
              <a:uFillTx/>
              <a:latin typeface="Trebuchet MS"/>
            </a:endParaRPr>
          </a:p>
        </p:txBody>
      </p:sp>
      <p:sp>
        <p:nvSpPr>
          <p:cNvPr id="50" name="object 10">
            <a:extLst>
              <a:ext uri="{FF2B5EF4-FFF2-40B4-BE49-F238E27FC236}">
                <a16:creationId xmlns:a16="http://schemas.microsoft.com/office/drawing/2014/main" id="{21776E14-9753-B9FA-CC16-E345FDADD0CA}"/>
              </a:ext>
            </a:extLst>
          </p:cNvPr>
          <p:cNvSpPr/>
          <p:nvPr/>
        </p:nvSpPr>
        <p:spPr>
          <a:xfrm>
            <a:off x="0" y="5943599"/>
            <a:ext cx="12192000" cy="914400"/>
          </a:xfrm>
          <a:custGeom>
            <a:avLst/>
            <a:gdLst/>
            <a:ahLst/>
            <a:cxnLst/>
            <a:rect l="l" t="t" r="r" b="b"/>
            <a:pathLst>
              <a:path w="12192000" h="914400">
                <a:moveTo>
                  <a:pt x="12192000" y="0"/>
                </a:moveTo>
                <a:lnTo>
                  <a:pt x="0" y="0"/>
                </a:lnTo>
                <a:lnTo>
                  <a:pt x="0" y="914399"/>
                </a:lnTo>
                <a:lnTo>
                  <a:pt x="12192000" y="914399"/>
                </a:lnTo>
                <a:lnTo>
                  <a:pt x="12192000"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 name="Rettangolo 6">
            <a:extLst>
              <a:ext uri="{FF2B5EF4-FFF2-40B4-BE49-F238E27FC236}">
                <a16:creationId xmlns:a16="http://schemas.microsoft.com/office/drawing/2014/main" id="{D505E156-F83F-76BC-9A67-2E0D6FBF2A24}"/>
              </a:ext>
            </a:extLst>
          </p:cNvPr>
          <p:cNvSpPr/>
          <p:nvPr/>
        </p:nvSpPr>
        <p:spPr>
          <a:xfrm>
            <a:off x="516572" y="1800000"/>
            <a:ext cx="11158854" cy="315129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algn="l"/>
            <a:r>
              <a:rPr lang="it-IT" dirty="0">
                <a:solidFill>
                  <a:schemeClr val="tx1"/>
                </a:solidFill>
              </a:rPr>
              <a:t>L’art. 6 ter del </a:t>
            </a:r>
            <a:r>
              <a:rPr lang="it-IT" dirty="0" err="1">
                <a:solidFill>
                  <a:schemeClr val="tx1"/>
                </a:solidFill>
              </a:rPr>
              <a:t>D.Lgs.</a:t>
            </a:r>
            <a:r>
              <a:rPr lang="it-IT" dirty="0">
                <a:solidFill>
                  <a:schemeClr val="tx1"/>
                </a:solidFill>
              </a:rPr>
              <a:t> 165/2001  prevede per effetto del D.L. 36/2022 che le amministrazioni pubbliche nella predisposizione dei rispettivi piani dei fabbisogni di personale, deve provvedere a introdurre i nuovi profili professionali individuati dalla contrattazione collettiva, con particolare riguardo all'insieme di conoscenze, competenze e capacità del personale da assumere anche per sostenere la transizione digitale ed ecologica della pubblica amministrazione e relative anche a strumenti e tecniche di progettazione e partecipazione a bandi nazionali ed europei, nonché alla gestione dei relativi finanziamenti, sulla base delle direttive impartite dal Ministero per la Pubblica amministrazione di concerto con il Ministero dell’economia e delle finanze.</a:t>
            </a:r>
            <a:endParaRPr lang="it-IT" sz="2000" i="1" dirty="0">
              <a:solidFill>
                <a:schemeClr val="tx1"/>
              </a:solidFill>
            </a:endParaRPr>
          </a:p>
          <a:p>
            <a:pPr algn="l"/>
            <a:endParaRPr lang="it-IT" sz="2000" dirty="0">
              <a:solidFill>
                <a:schemeClr val="tx1"/>
              </a:solidFill>
            </a:endParaRPr>
          </a:p>
          <a:p>
            <a:pPr algn="l"/>
            <a:endParaRPr lang="it-IT" dirty="0">
              <a:solidFill>
                <a:schemeClr val="tx1"/>
              </a:solidFill>
            </a:endParaRPr>
          </a:p>
        </p:txBody>
      </p:sp>
      <p:pic>
        <p:nvPicPr>
          <p:cNvPr id="2" name="Immagine 1">
            <a:extLst>
              <a:ext uri="{FF2B5EF4-FFF2-40B4-BE49-F238E27FC236}">
                <a16:creationId xmlns:a16="http://schemas.microsoft.com/office/drawing/2014/main" id="{6C51AADB-EFA2-6ED8-6EA6-4B6DA2B185A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903425"/>
            <a:ext cx="12119987" cy="1030966"/>
          </a:xfrm>
          <a:prstGeom prst="rect">
            <a:avLst/>
          </a:prstGeom>
        </p:spPr>
      </p:pic>
      <p:sp>
        <p:nvSpPr>
          <p:cNvPr id="4" name="Titolo 3">
            <a:extLst>
              <a:ext uri="{FF2B5EF4-FFF2-40B4-BE49-F238E27FC236}">
                <a16:creationId xmlns:a16="http://schemas.microsoft.com/office/drawing/2014/main" id="{7674CBD1-0436-1D21-D28D-DE55692990BD}"/>
              </a:ext>
            </a:extLst>
          </p:cNvPr>
          <p:cNvSpPr>
            <a:spLocks noGrp="1"/>
          </p:cNvSpPr>
          <p:nvPr>
            <p:ph type="title"/>
          </p:nvPr>
        </p:nvSpPr>
        <p:spPr>
          <a:xfrm>
            <a:off x="594766" y="158876"/>
            <a:ext cx="10197465" cy="492443"/>
          </a:xfrm>
        </p:spPr>
        <p:txBody>
          <a:bodyPr/>
          <a:lstStyle/>
          <a:p>
            <a:r>
              <a:rPr lang="it-IT" dirty="0"/>
              <a:t>Titolo slide</a:t>
            </a:r>
          </a:p>
        </p:txBody>
      </p:sp>
    </p:spTree>
    <p:extLst>
      <p:ext uri="{BB962C8B-B14F-4D97-AF65-F5344CB8AC3E}">
        <p14:creationId xmlns:p14="http://schemas.microsoft.com/office/powerpoint/2010/main" val="24244085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9B3D57-B33F-F238-53A4-2E83E1ACF27E}"/>
            </a:ext>
          </a:extLst>
        </p:cNvPr>
        <p:cNvGrpSpPr/>
        <p:nvPr/>
      </p:nvGrpSpPr>
      <p:grpSpPr>
        <a:xfrm>
          <a:off x="0" y="0"/>
          <a:ext cx="0" cy="0"/>
          <a:chOff x="0" y="0"/>
          <a:chExt cx="0" cy="0"/>
        </a:xfrm>
      </p:grpSpPr>
      <p:sp>
        <p:nvSpPr>
          <p:cNvPr id="11" name="object 11">
            <a:extLst>
              <a:ext uri="{FF2B5EF4-FFF2-40B4-BE49-F238E27FC236}">
                <a16:creationId xmlns:a16="http://schemas.microsoft.com/office/drawing/2014/main" id="{FDD776CE-4EC7-AE75-9F18-54D60B7580D2}"/>
              </a:ext>
            </a:extLst>
          </p:cNvPr>
          <p:cNvSpPr txBox="1"/>
          <p:nvPr/>
        </p:nvSpPr>
        <p:spPr>
          <a:xfrm>
            <a:off x="516572" y="989196"/>
            <a:ext cx="11158855" cy="473848"/>
          </a:xfrm>
          <a:prstGeom prst="rect">
            <a:avLst/>
          </a:prstGeom>
          <a:solidFill>
            <a:srgbClr val="00449E">
              <a:alpha val="19999"/>
            </a:srgbClr>
          </a:solidFill>
        </p:spPr>
        <p:txBody>
          <a:bodyPr vert="horz" wrap="square" lIns="0" tIns="103505" rIns="0" bIns="0" rtlCol="0">
            <a:spAutoFit/>
          </a:bodyPr>
          <a:lstStyle/>
          <a:p>
            <a:pPr marL="1270" marR="0" lvl="0" indent="0" algn="ctr" defTabSz="914400" eaLnBrk="1" fontAlgn="auto" latinLnBrk="0" hangingPunct="1">
              <a:lnSpc>
                <a:spcPct val="100000"/>
              </a:lnSpc>
              <a:spcBef>
                <a:spcPts val="815"/>
              </a:spcBef>
              <a:spcAft>
                <a:spcPts val="0"/>
              </a:spcAft>
              <a:buClrTx/>
              <a:buSzTx/>
              <a:buFontTx/>
              <a:buNone/>
              <a:tabLst/>
              <a:defRPr/>
            </a:pPr>
            <a:r>
              <a:rPr kumimoji="0" lang="it-IT" sz="2400" b="1" i="0" u="none" strike="noStrike" kern="0" cap="none" spc="0" normalizeH="0" baseline="0" noProof="0" dirty="0">
                <a:ln>
                  <a:noFill/>
                </a:ln>
                <a:solidFill>
                  <a:srgbClr val="002060"/>
                </a:solidFill>
                <a:effectLst/>
                <a:uLnTx/>
                <a:uFillTx/>
                <a:latin typeface="Trebuchet MS"/>
                <a:cs typeface="Trebuchet MS"/>
              </a:rPr>
              <a:t>DM 8 maggio 2018 </a:t>
            </a:r>
          </a:p>
        </p:txBody>
      </p:sp>
      <p:sp>
        <p:nvSpPr>
          <p:cNvPr id="46" name="object 46">
            <a:extLst>
              <a:ext uri="{FF2B5EF4-FFF2-40B4-BE49-F238E27FC236}">
                <a16:creationId xmlns:a16="http://schemas.microsoft.com/office/drawing/2014/main" id="{9A6F4C34-47B7-CC4B-9E53-908419B0A51B}"/>
              </a:ext>
            </a:extLst>
          </p:cNvPr>
          <p:cNvSpPr txBox="1">
            <a:spLocks noGrp="1"/>
          </p:cNvSpPr>
          <p:nvPr>
            <p:ph type="sldNum" sz="quarter" idx="7"/>
          </p:nvPr>
        </p:nvSpPr>
        <p:spPr>
          <a:prstGeom prst="rect">
            <a:avLst/>
          </a:prstGeom>
        </p:spPr>
        <p:txBody>
          <a:bodyPr vert="horz" wrap="square" lIns="0" tIns="36830" rIns="0" bIns="0" rtlCol="0">
            <a:spAutoFit/>
          </a:bodyPr>
          <a:lstStyle/>
          <a:p>
            <a:pPr marL="38100" marR="0" lvl="0" indent="0" defTabSz="914400" eaLnBrk="1" fontAlgn="auto" latinLnBrk="0" hangingPunct="1">
              <a:lnSpc>
                <a:spcPct val="100000"/>
              </a:lnSpc>
              <a:spcBef>
                <a:spcPts val="290"/>
              </a:spcBef>
              <a:spcAft>
                <a:spcPts val="0"/>
              </a:spcAft>
              <a:buClrTx/>
              <a:buSzTx/>
              <a:buFontTx/>
              <a:buNone/>
              <a:tabLst/>
              <a:defRPr/>
            </a:pPr>
            <a:fld id="{81D60167-4931-47E6-BA6A-407CBD079E47}" type="slidenum">
              <a:rPr kumimoji="0" sz="1400" b="1" i="0" u="none" strike="noStrike" kern="0" cap="none" spc="-25" normalizeH="0" baseline="0" noProof="0" dirty="0">
                <a:ln>
                  <a:noFill/>
                </a:ln>
                <a:solidFill>
                  <a:srgbClr val="FFFFFF"/>
                </a:solidFill>
                <a:effectLst/>
                <a:uLnTx/>
                <a:uFillTx/>
                <a:latin typeface="Trebuchet MS"/>
              </a:rPr>
              <a:pPr marL="38100" marR="0" lvl="0" indent="0" defTabSz="914400" eaLnBrk="1" fontAlgn="auto" latinLnBrk="0" hangingPunct="1">
                <a:lnSpc>
                  <a:spcPct val="100000"/>
                </a:lnSpc>
                <a:spcBef>
                  <a:spcPts val="290"/>
                </a:spcBef>
                <a:spcAft>
                  <a:spcPts val="0"/>
                </a:spcAft>
                <a:buClrTx/>
                <a:buSzTx/>
                <a:buFontTx/>
                <a:buNone/>
                <a:tabLst/>
                <a:defRPr/>
              </a:pPr>
              <a:t>5</a:t>
            </a:fld>
            <a:endParaRPr kumimoji="0" sz="1400" b="1" i="0" u="none" strike="noStrike" kern="0" cap="none" spc="-25" normalizeH="0" baseline="0" noProof="0" dirty="0">
              <a:ln>
                <a:noFill/>
              </a:ln>
              <a:solidFill>
                <a:srgbClr val="FFFFFF"/>
              </a:solidFill>
              <a:effectLst/>
              <a:uLnTx/>
              <a:uFillTx/>
              <a:latin typeface="Trebuchet MS"/>
            </a:endParaRPr>
          </a:p>
        </p:txBody>
      </p:sp>
      <p:sp>
        <p:nvSpPr>
          <p:cNvPr id="50" name="object 10">
            <a:extLst>
              <a:ext uri="{FF2B5EF4-FFF2-40B4-BE49-F238E27FC236}">
                <a16:creationId xmlns:a16="http://schemas.microsoft.com/office/drawing/2014/main" id="{D7FC8283-6CBC-904F-FA2A-F192C606B33D}"/>
              </a:ext>
            </a:extLst>
          </p:cNvPr>
          <p:cNvSpPr/>
          <p:nvPr/>
        </p:nvSpPr>
        <p:spPr>
          <a:xfrm>
            <a:off x="0" y="5943599"/>
            <a:ext cx="12192000" cy="914400"/>
          </a:xfrm>
          <a:custGeom>
            <a:avLst/>
            <a:gdLst/>
            <a:ahLst/>
            <a:cxnLst/>
            <a:rect l="l" t="t" r="r" b="b"/>
            <a:pathLst>
              <a:path w="12192000" h="914400">
                <a:moveTo>
                  <a:pt x="12192000" y="0"/>
                </a:moveTo>
                <a:lnTo>
                  <a:pt x="0" y="0"/>
                </a:lnTo>
                <a:lnTo>
                  <a:pt x="0" y="914399"/>
                </a:lnTo>
                <a:lnTo>
                  <a:pt x="12192000" y="914399"/>
                </a:lnTo>
                <a:lnTo>
                  <a:pt x="12192000"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 name="Rettangolo 6">
            <a:extLst>
              <a:ext uri="{FF2B5EF4-FFF2-40B4-BE49-F238E27FC236}">
                <a16:creationId xmlns:a16="http://schemas.microsoft.com/office/drawing/2014/main" id="{E3ED2C4C-990D-933F-7177-EB8438CC2610}"/>
              </a:ext>
            </a:extLst>
          </p:cNvPr>
          <p:cNvSpPr/>
          <p:nvPr/>
        </p:nvSpPr>
        <p:spPr>
          <a:xfrm>
            <a:off x="516572" y="1800000"/>
            <a:ext cx="11158854" cy="315129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algn="l"/>
            <a:r>
              <a:rPr lang="it-IT" dirty="0">
                <a:solidFill>
                  <a:schemeClr val="tx1"/>
                </a:solidFill>
              </a:rPr>
              <a:t>In applicazione alla riforma contenuta dal </a:t>
            </a:r>
            <a:r>
              <a:rPr lang="it-IT" dirty="0" err="1">
                <a:solidFill>
                  <a:schemeClr val="tx1"/>
                </a:solidFill>
              </a:rPr>
              <a:t>D.Lgs.</a:t>
            </a:r>
            <a:r>
              <a:rPr lang="it-IT" dirty="0">
                <a:solidFill>
                  <a:schemeClr val="tx1"/>
                </a:solidFill>
              </a:rPr>
              <a:t> 75/2017 con il DM 8/5/2018 sono state emanate le linee di indirizzo applicative.</a:t>
            </a:r>
          </a:p>
          <a:p>
            <a:pPr marL="285750" indent="-285750" algn="l">
              <a:buFontTx/>
              <a:buChar char="-"/>
            </a:pPr>
            <a:r>
              <a:rPr lang="it-IT" dirty="0">
                <a:solidFill>
                  <a:schemeClr val="tx1"/>
                </a:solidFill>
              </a:rPr>
              <a:t>Nuova metodologia nella definizione dei piani del fabbisogno </a:t>
            </a:r>
          </a:p>
          <a:p>
            <a:pPr marL="285750" indent="-285750" algn="l">
              <a:buFontTx/>
              <a:buChar char="-"/>
            </a:pPr>
            <a:r>
              <a:rPr lang="it-IT" dirty="0">
                <a:solidFill>
                  <a:schemeClr val="tx1"/>
                </a:solidFill>
              </a:rPr>
              <a:t>I piani dei fabbisogni devono essere coerenti con la programmazione</a:t>
            </a:r>
          </a:p>
          <a:p>
            <a:pPr marL="285750" indent="-285750" algn="l">
              <a:buFontTx/>
              <a:buChar char="-"/>
            </a:pPr>
            <a:r>
              <a:rPr lang="it-IT" dirty="0">
                <a:solidFill>
                  <a:schemeClr val="tx1"/>
                </a:solidFill>
              </a:rPr>
              <a:t>La giusta scelta delle competenze professionali è il presupposto per meglio perseguire gli obiettivi di performance organizzativa</a:t>
            </a:r>
          </a:p>
          <a:p>
            <a:pPr marL="285750" indent="-285750" algn="l">
              <a:buFontTx/>
              <a:buChar char="-"/>
            </a:pPr>
            <a:r>
              <a:rPr lang="it-IT" dirty="0">
                <a:solidFill>
                  <a:schemeClr val="tx1"/>
                </a:solidFill>
              </a:rPr>
              <a:t>Deve svilupparsi in maniere coerente con i contenuti e con il ciclo di programmazione finanziaria e di bilancio </a:t>
            </a:r>
          </a:p>
          <a:p>
            <a:pPr marL="285750" indent="-285750" algn="l">
              <a:buFontTx/>
              <a:buChar char="-"/>
            </a:pPr>
            <a:r>
              <a:rPr lang="it-IT" dirty="0">
                <a:solidFill>
                  <a:schemeClr val="tx1"/>
                </a:solidFill>
              </a:rPr>
              <a:t>Fabbisogni prioritari ed emergenti/professionalità infungibili e nuove competenze</a:t>
            </a:r>
          </a:p>
          <a:p>
            <a:pPr marL="285750" indent="-285750" algn="l">
              <a:buFontTx/>
              <a:buChar char="-"/>
            </a:pPr>
            <a:r>
              <a:rPr lang="it-IT" dirty="0">
                <a:solidFill>
                  <a:schemeClr val="tx1"/>
                </a:solidFill>
              </a:rPr>
              <a:t>Privilegiare il potenziamento delle funzioni istituzionali piuttosto che di quelle di supporto</a:t>
            </a:r>
          </a:p>
          <a:p>
            <a:pPr marL="285750" indent="-285750" algn="l">
              <a:buFontTx/>
              <a:buChar char="-"/>
            </a:pPr>
            <a:r>
              <a:rPr lang="it-IT" dirty="0">
                <a:solidFill>
                  <a:schemeClr val="tx1"/>
                </a:solidFill>
              </a:rPr>
              <a:t>Valorizzare, nel reclutamento delle risorse, le competenze e le attitudini richieste piuttosto che le conoscenze</a:t>
            </a:r>
          </a:p>
          <a:p>
            <a:pPr marL="285750" indent="-285750" algn="l">
              <a:buFontTx/>
              <a:buChar char="-"/>
            </a:pPr>
            <a:endParaRPr lang="it-IT" dirty="0">
              <a:solidFill>
                <a:schemeClr val="tx1"/>
              </a:solidFill>
            </a:endParaRPr>
          </a:p>
          <a:p>
            <a:pPr algn="l"/>
            <a:endParaRPr lang="it-IT" sz="2000" dirty="0">
              <a:solidFill>
                <a:schemeClr val="tx1"/>
              </a:solidFill>
            </a:endParaRPr>
          </a:p>
          <a:p>
            <a:pPr algn="l"/>
            <a:endParaRPr lang="it-IT" dirty="0">
              <a:solidFill>
                <a:schemeClr val="tx1"/>
              </a:solidFill>
            </a:endParaRPr>
          </a:p>
        </p:txBody>
      </p:sp>
      <p:pic>
        <p:nvPicPr>
          <p:cNvPr id="2" name="Immagine 1">
            <a:extLst>
              <a:ext uri="{FF2B5EF4-FFF2-40B4-BE49-F238E27FC236}">
                <a16:creationId xmlns:a16="http://schemas.microsoft.com/office/drawing/2014/main" id="{546E1AF3-48C5-2B54-0E06-7555103CCC0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903425"/>
            <a:ext cx="12119987" cy="1030966"/>
          </a:xfrm>
          <a:prstGeom prst="rect">
            <a:avLst/>
          </a:prstGeom>
        </p:spPr>
      </p:pic>
      <p:sp>
        <p:nvSpPr>
          <p:cNvPr id="4" name="Titolo 3">
            <a:extLst>
              <a:ext uri="{FF2B5EF4-FFF2-40B4-BE49-F238E27FC236}">
                <a16:creationId xmlns:a16="http://schemas.microsoft.com/office/drawing/2014/main" id="{5C0675FF-F1C3-7CF3-A42C-574D22AD2D66}"/>
              </a:ext>
            </a:extLst>
          </p:cNvPr>
          <p:cNvSpPr>
            <a:spLocks noGrp="1"/>
          </p:cNvSpPr>
          <p:nvPr>
            <p:ph type="title"/>
          </p:nvPr>
        </p:nvSpPr>
        <p:spPr>
          <a:xfrm>
            <a:off x="594766" y="158876"/>
            <a:ext cx="10197465" cy="492443"/>
          </a:xfrm>
        </p:spPr>
        <p:txBody>
          <a:bodyPr/>
          <a:lstStyle/>
          <a:p>
            <a:r>
              <a:rPr lang="it-IT" dirty="0"/>
              <a:t>Titolo slide</a:t>
            </a:r>
          </a:p>
        </p:txBody>
      </p:sp>
    </p:spTree>
    <p:extLst>
      <p:ext uri="{BB962C8B-B14F-4D97-AF65-F5344CB8AC3E}">
        <p14:creationId xmlns:p14="http://schemas.microsoft.com/office/powerpoint/2010/main" val="13014856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44C8EB-1B7E-97E3-8BEB-152B190FEC7F}"/>
            </a:ext>
          </a:extLst>
        </p:cNvPr>
        <p:cNvGrpSpPr/>
        <p:nvPr/>
      </p:nvGrpSpPr>
      <p:grpSpPr>
        <a:xfrm>
          <a:off x="0" y="0"/>
          <a:ext cx="0" cy="0"/>
          <a:chOff x="0" y="0"/>
          <a:chExt cx="0" cy="0"/>
        </a:xfrm>
      </p:grpSpPr>
      <p:sp>
        <p:nvSpPr>
          <p:cNvPr id="11" name="object 11">
            <a:extLst>
              <a:ext uri="{FF2B5EF4-FFF2-40B4-BE49-F238E27FC236}">
                <a16:creationId xmlns:a16="http://schemas.microsoft.com/office/drawing/2014/main" id="{2B35ED06-52DE-846D-DFC9-4BBFA2FF9A43}"/>
              </a:ext>
            </a:extLst>
          </p:cNvPr>
          <p:cNvSpPr txBox="1"/>
          <p:nvPr/>
        </p:nvSpPr>
        <p:spPr>
          <a:xfrm>
            <a:off x="516572" y="989196"/>
            <a:ext cx="11158855" cy="473848"/>
          </a:xfrm>
          <a:prstGeom prst="rect">
            <a:avLst/>
          </a:prstGeom>
          <a:solidFill>
            <a:srgbClr val="00449E">
              <a:alpha val="19999"/>
            </a:srgbClr>
          </a:solidFill>
        </p:spPr>
        <p:txBody>
          <a:bodyPr vert="horz" wrap="square" lIns="0" tIns="103505" rIns="0" bIns="0" rtlCol="0">
            <a:spAutoFit/>
          </a:bodyPr>
          <a:lstStyle/>
          <a:p>
            <a:pPr marL="1270" marR="0" lvl="0" indent="0" algn="ctr" defTabSz="914400" eaLnBrk="1" fontAlgn="auto" latinLnBrk="0" hangingPunct="1">
              <a:lnSpc>
                <a:spcPct val="100000"/>
              </a:lnSpc>
              <a:spcBef>
                <a:spcPts val="815"/>
              </a:spcBef>
              <a:spcAft>
                <a:spcPts val="0"/>
              </a:spcAft>
              <a:buClrTx/>
              <a:buSzTx/>
              <a:buFontTx/>
              <a:buNone/>
              <a:tabLst/>
              <a:defRPr/>
            </a:pPr>
            <a:r>
              <a:rPr kumimoji="0" lang="it-IT" sz="2400" b="1" i="0" u="none" strike="noStrike" kern="0" cap="none" spc="0" normalizeH="0" baseline="0" noProof="0" dirty="0">
                <a:ln>
                  <a:noFill/>
                </a:ln>
                <a:solidFill>
                  <a:srgbClr val="002060"/>
                </a:solidFill>
                <a:effectLst/>
                <a:uLnTx/>
                <a:uFillTx/>
                <a:latin typeface="Trebuchet MS"/>
                <a:cs typeface="Trebuchet MS"/>
              </a:rPr>
              <a:t>Dotazione organica </a:t>
            </a:r>
          </a:p>
        </p:txBody>
      </p:sp>
      <p:sp>
        <p:nvSpPr>
          <p:cNvPr id="46" name="object 46">
            <a:extLst>
              <a:ext uri="{FF2B5EF4-FFF2-40B4-BE49-F238E27FC236}">
                <a16:creationId xmlns:a16="http://schemas.microsoft.com/office/drawing/2014/main" id="{5EF4FCDF-8E07-5F39-1AA6-A9098A591588}"/>
              </a:ext>
            </a:extLst>
          </p:cNvPr>
          <p:cNvSpPr txBox="1">
            <a:spLocks noGrp="1"/>
          </p:cNvSpPr>
          <p:nvPr>
            <p:ph type="sldNum" sz="quarter" idx="7"/>
          </p:nvPr>
        </p:nvSpPr>
        <p:spPr>
          <a:prstGeom prst="rect">
            <a:avLst/>
          </a:prstGeom>
        </p:spPr>
        <p:txBody>
          <a:bodyPr vert="horz" wrap="square" lIns="0" tIns="36830" rIns="0" bIns="0" rtlCol="0">
            <a:spAutoFit/>
          </a:bodyPr>
          <a:lstStyle/>
          <a:p>
            <a:pPr marL="38100" marR="0" lvl="0" indent="0" defTabSz="914400" eaLnBrk="1" fontAlgn="auto" latinLnBrk="0" hangingPunct="1">
              <a:lnSpc>
                <a:spcPct val="100000"/>
              </a:lnSpc>
              <a:spcBef>
                <a:spcPts val="290"/>
              </a:spcBef>
              <a:spcAft>
                <a:spcPts val="0"/>
              </a:spcAft>
              <a:buClrTx/>
              <a:buSzTx/>
              <a:buFontTx/>
              <a:buNone/>
              <a:tabLst/>
              <a:defRPr/>
            </a:pPr>
            <a:fld id="{81D60167-4931-47E6-BA6A-407CBD079E47}" type="slidenum">
              <a:rPr kumimoji="0" sz="1400" b="1" i="0" u="none" strike="noStrike" kern="0" cap="none" spc="-25" normalizeH="0" baseline="0" noProof="0" dirty="0">
                <a:ln>
                  <a:noFill/>
                </a:ln>
                <a:solidFill>
                  <a:srgbClr val="FFFFFF"/>
                </a:solidFill>
                <a:effectLst/>
                <a:uLnTx/>
                <a:uFillTx/>
                <a:latin typeface="Trebuchet MS"/>
              </a:rPr>
              <a:pPr marL="38100" marR="0" lvl="0" indent="0" defTabSz="914400" eaLnBrk="1" fontAlgn="auto" latinLnBrk="0" hangingPunct="1">
                <a:lnSpc>
                  <a:spcPct val="100000"/>
                </a:lnSpc>
                <a:spcBef>
                  <a:spcPts val="290"/>
                </a:spcBef>
                <a:spcAft>
                  <a:spcPts val="0"/>
                </a:spcAft>
                <a:buClrTx/>
                <a:buSzTx/>
                <a:buFontTx/>
                <a:buNone/>
                <a:tabLst/>
                <a:defRPr/>
              </a:pPr>
              <a:t>6</a:t>
            </a:fld>
            <a:endParaRPr kumimoji="0" sz="1400" b="1" i="0" u="none" strike="noStrike" kern="0" cap="none" spc="-25" normalizeH="0" baseline="0" noProof="0" dirty="0">
              <a:ln>
                <a:noFill/>
              </a:ln>
              <a:solidFill>
                <a:srgbClr val="FFFFFF"/>
              </a:solidFill>
              <a:effectLst/>
              <a:uLnTx/>
              <a:uFillTx/>
              <a:latin typeface="Trebuchet MS"/>
            </a:endParaRPr>
          </a:p>
        </p:txBody>
      </p:sp>
      <p:sp>
        <p:nvSpPr>
          <p:cNvPr id="50" name="object 10">
            <a:extLst>
              <a:ext uri="{FF2B5EF4-FFF2-40B4-BE49-F238E27FC236}">
                <a16:creationId xmlns:a16="http://schemas.microsoft.com/office/drawing/2014/main" id="{37EA3415-469C-7FF6-425B-58310723CA35}"/>
              </a:ext>
            </a:extLst>
          </p:cNvPr>
          <p:cNvSpPr/>
          <p:nvPr/>
        </p:nvSpPr>
        <p:spPr>
          <a:xfrm>
            <a:off x="0" y="5943599"/>
            <a:ext cx="12192000" cy="914400"/>
          </a:xfrm>
          <a:custGeom>
            <a:avLst/>
            <a:gdLst/>
            <a:ahLst/>
            <a:cxnLst/>
            <a:rect l="l" t="t" r="r" b="b"/>
            <a:pathLst>
              <a:path w="12192000" h="914400">
                <a:moveTo>
                  <a:pt x="12192000" y="0"/>
                </a:moveTo>
                <a:lnTo>
                  <a:pt x="0" y="0"/>
                </a:lnTo>
                <a:lnTo>
                  <a:pt x="0" y="914399"/>
                </a:lnTo>
                <a:lnTo>
                  <a:pt x="12192000" y="914399"/>
                </a:lnTo>
                <a:lnTo>
                  <a:pt x="12192000"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 name="Rettangolo 6">
            <a:extLst>
              <a:ext uri="{FF2B5EF4-FFF2-40B4-BE49-F238E27FC236}">
                <a16:creationId xmlns:a16="http://schemas.microsoft.com/office/drawing/2014/main" id="{6F5270CC-1F53-7615-250D-3E4242FD23D9}"/>
              </a:ext>
            </a:extLst>
          </p:cNvPr>
          <p:cNvSpPr/>
          <p:nvPr/>
        </p:nvSpPr>
        <p:spPr>
          <a:xfrm>
            <a:off x="516572" y="1800000"/>
            <a:ext cx="11158854" cy="315129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algn="l"/>
            <a:r>
              <a:rPr lang="it-IT" sz="2000" dirty="0">
                <a:solidFill>
                  <a:schemeClr val="tx1"/>
                </a:solidFill>
              </a:rPr>
              <a:t>L'articolo  6  del  decreto  legislativo  n.  165  del  2001,  come modificato dall'articolo art. 4, del decreto legislativo  n.  75  del 2017,  introduce  elementi  significativi  tesi a realizzare il superamento del tradizionale concetto di dotazione organica. </a:t>
            </a:r>
          </a:p>
          <a:p>
            <a:pPr algn="l"/>
            <a:r>
              <a:rPr lang="it-IT" sz="2000" dirty="0">
                <a:solidFill>
                  <a:schemeClr val="tx1"/>
                </a:solidFill>
              </a:rPr>
              <a:t>Il  termine  dotazione  organica,  nella   disciplina   precedente, rappresentava il "contenitore" rigido da cui partire per definire  il PTFP,  </a:t>
            </a:r>
            <a:r>
              <a:rPr lang="it-IT" sz="2000" dirty="0" err="1">
                <a:solidFill>
                  <a:schemeClr val="tx1"/>
                </a:solidFill>
              </a:rPr>
              <a:t>nonchè</a:t>
            </a:r>
            <a:r>
              <a:rPr lang="it-IT" sz="2000" dirty="0">
                <a:solidFill>
                  <a:schemeClr val="tx1"/>
                </a:solidFill>
              </a:rPr>
              <a:t>  per  individuare  gli  assetti  organizzativi   delle amministrazioni,  contenitore  che   condizionava   le   scelte   sul reclutamento  in  ragione  dei  posti  disponibili  e  delle   figure professionali contemplate.</a:t>
            </a:r>
          </a:p>
          <a:p>
            <a:pPr algn="l"/>
            <a:r>
              <a:rPr lang="it-IT" sz="2000" dirty="0">
                <a:solidFill>
                  <a:schemeClr val="tx1"/>
                </a:solidFill>
              </a:rPr>
              <a:t>La dotazione organica diviene un valore finanziario e si sostanzia in una dotazione di spesa potenziale  </a:t>
            </a:r>
          </a:p>
        </p:txBody>
      </p:sp>
      <p:pic>
        <p:nvPicPr>
          <p:cNvPr id="2" name="Immagine 1">
            <a:extLst>
              <a:ext uri="{FF2B5EF4-FFF2-40B4-BE49-F238E27FC236}">
                <a16:creationId xmlns:a16="http://schemas.microsoft.com/office/drawing/2014/main" id="{861CB59C-BDB9-C2E5-275F-1AFD4FB6C9F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903425"/>
            <a:ext cx="12119987" cy="1030966"/>
          </a:xfrm>
          <a:prstGeom prst="rect">
            <a:avLst/>
          </a:prstGeom>
        </p:spPr>
      </p:pic>
      <p:sp>
        <p:nvSpPr>
          <p:cNvPr id="4" name="Titolo 3">
            <a:extLst>
              <a:ext uri="{FF2B5EF4-FFF2-40B4-BE49-F238E27FC236}">
                <a16:creationId xmlns:a16="http://schemas.microsoft.com/office/drawing/2014/main" id="{1648A14E-70A4-3923-0938-2F697D305E7D}"/>
              </a:ext>
            </a:extLst>
          </p:cNvPr>
          <p:cNvSpPr>
            <a:spLocks noGrp="1"/>
          </p:cNvSpPr>
          <p:nvPr>
            <p:ph type="title"/>
          </p:nvPr>
        </p:nvSpPr>
        <p:spPr>
          <a:xfrm>
            <a:off x="594766" y="158876"/>
            <a:ext cx="10197465" cy="492443"/>
          </a:xfrm>
        </p:spPr>
        <p:txBody>
          <a:bodyPr/>
          <a:lstStyle/>
          <a:p>
            <a:r>
              <a:rPr lang="it-IT" dirty="0"/>
              <a:t>Titolo slide</a:t>
            </a:r>
          </a:p>
        </p:txBody>
      </p:sp>
    </p:spTree>
    <p:extLst>
      <p:ext uri="{BB962C8B-B14F-4D97-AF65-F5344CB8AC3E}">
        <p14:creationId xmlns:p14="http://schemas.microsoft.com/office/powerpoint/2010/main" val="34752149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87C815-8FBF-46AF-1497-21E089C8FC5A}"/>
            </a:ext>
          </a:extLst>
        </p:cNvPr>
        <p:cNvGrpSpPr/>
        <p:nvPr/>
      </p:nvGrpSpPr>
      <p:grpSpPr>
        <a:xfrm>
          <a:off x="0" y="0"/>
          <a:ext cx="0" cy="0"/>
          <a:chOff x="0" y="0"/>
          <a:chExt cx="0" cy="0"/>
        </a:xfrm>
      </p:grpSpPr>
      <p:sp>
        <p:nvSpPr>
          <p:cNvPr id="11" name="object 11">
            <a:extLst>
              <a:ext uri="{FF2B5EF4-FFF2-40B4-BE49-F238E27FC236}">
                <a16:creationId xmlns:a16="http://schemas.microsoft.com/office/drawing/2014/main" id="{C4D50A84-F35F-68EF-6D6A-A4AE97C2F1C6}"/>
              </a:ext>
            </a:extLst>
          </p:cNvPr>
          <p:cNvSpPr txBox="1"/>
          <p:nvPr/>
        </p:nvSpPr>
        <p:spPr>
          <a:xfrm>
            <a:off x="516572" y="989196"/>
            <a:ext cx="11158855" cy="473848"/>
          </a:xfrm>
          <a:prstGeom prst="rect">
            <a:avLst/>
          </a:prstGeom>
          <a:solidFill>
            <a:srgbClr val="00449E">
              <a:alpha val="19999"/>
            </a:srgbClr>
          </a:solidFill>
        </p:spPr>
        <p:txBody>
          <a:bodyPr vert="horz" wrap="square" lIns="0" tIns="103505" rIns="0" bIns="0" rtlCol="0">
            <a:spAutoFit/>
          </a:bodyPr>
          <a:lstStyle/>
          <a:p>
            <a:pPr marL="1270" marR="0" lvl="0" indent="0" algn="ctr" defTabSz="914400" eaLnBrk="1" fontAlgn="auto" latinLnBrk="0" hangingPunct="1">
              <a:lnSpc>
                <a:spcPct val="100000"/>
              </a:lnSpc>
              <a:spcBef>
                <a:spcPts val="815"/>
              </a:spcBef>
              <a:spcAft>
                <a:spcPts val="0"/>
              </a:spcAft>
              <a:buClrTx/>
              <a:buSzTx/>
              <a:buFontTx/>
              <a:buNone/>
              <a:tabLst/>
              <a:defRPr/>
            </a:pPr>
            <a:r>
              <a:rPr kumimoji="0" lang="it-IT" sz="2400" b="1" i="0" u="none" strike="noStrike" kern="0" cap="none" spc="0" normalizeH="0" baseline="0" noProof="0" dirty="0">
                <a:ln>
                  <a:noFill/>
                </a:ln>
                <a:solidFill>
                  <a:srgbClr val="002060"/>
                </a:solidFill>
                <a:effectLst/>
                <a:uLnTx/>
                <a:uFillTx/>
                <a:latin typeface="Trebuchet MS"/>
                <a:cs typeface="Trebuchet MS"/>
              </a:rPr>
              <a:t>Dotazione organica </a:t>
            </a:r>
          </a:p>
        </p:txBody>
      </p:sp>
      <p:sp>
        <p:nvSpPr>
          <p:cNvPr id="46" name="object 46">
            <a:extLst>
              <a:ext uri="{FF2B5EF4-FFF2-40B4-BE49-F238E27FC236}">
                <a16:creationId xmlns:a16="http://schemas.microsoft.com/office/drawing/2014/main" id="{4FB0EC77-0EF3-DD44-61A3-7C456F6F3778}"/>
              </a:ext>
            </a:extLst>
          </p:cNvPr>
          <p:cNvSpPr txBox="1">
            <a:spLocks noGrp="1"/>
          </p:cNvSpPr>
          <p:nvPr>
            <p:ph type="sldNum" sz="quarter" idx="7"/>
          </p:nvPr>
        </p:nvSpPr>
        <p:spPr>
          <a:prstGeom prst="rect">
            <a:avLst/>
          </a:prstGeom>
        </p:spPr>
        <p:txBody>
          <a:bodyPr vert="horz" wrap="square" lIns="0" tIns="36830" rIns="0" bIns="0" rtlCol="0">
            <a:spAutoFit/>
          </a:bodyPr>
          <a:lstStyle/>
          <a:p>
            <a:pPr marL="38100" marR="0" lvl="0" indent="0" defTabSz="914400" eaLnBrk="1" fontAlgn="auto" latinLnBrk="0" hangingPunct="1">
              <a:lnSpc>
                <a:spcPct val="100000"/>
              </a:lnSpc>
              <a:spcBef>
                <a:spcPts val="290"/>
              </a:spcBef>
              <a:spcAft>
                <a:spcPts val="0"/>
              </a:spcAft>
              <a:buClrTx/>
              <a:buSzTx/>
              <a:buFontTx/>
              <a:buNone/>
              <a:tabLst/>
              <a:defRPr/>
            </a:pPr>
            <a:fld id="{81D60167-4931-47E6-BA6A-407CBD079E47}" type="slidenum">
              <a:rPr kumimoji="0" sz="1400" b="1" i="0" u="none" strike="noStrike" kern="0" cap="none" spc="-25" normalizeH="0" baseline="0" noProof="0" dirty="0">
                <a:ln>
                  <a:noFill/>
                </a:ln>
                <a:solidFill>
                  <a:srgbClr val="FFFFFF"/>
                </a:solidFill>
                <a:effectLst/>
                <a:uLnTx/>
                <a:uFillTx/>
                <a:latin typeface="Trebuchet MS"/>
              </a:rPr>
              <a:pPr marL="38100" marR="0" lvl="0" indent="0" defTabSz="914400" eaLnBrk="1" fontAlgn="auto" latinLnBrk="0" hangingPunct="1">
                <a:lnSpc>
                  <a:spcPct val="100000"/>
                </a:lnSpc>
                <a:spcBef>
                  <a:spcPts val="290"/>
                </a:spcBef>
                <a:spcAft>
                  <a:spcPts val="0"/>
                </a:spcAft>
                <a:buClrTx/>
                <a:buSzTx/>
                <a:buFontTx/>
                <a:buNone/>
                <a:tabLst/>
                <a:defRPr/>
              </a:pPr>
              <a:t>7</a:t>
            </a:fld>
            <a:endParaRPr kumimoji="0" sz="1400" b="1" i="0" u="none" strike="noStrike" kern="0" cap="none" spc="-25" normalizeH="0" baseline="0" noProof="0" dirty="0">
              <a:ln>
                <a:noFill/>
              </a:ln>
              <a:solidFill>
                <a:srgbClr val="FFFFFF"/>
              </a:solidFill>
              <a:effectLst/>
              <a:uLnTx/>
              <a:uFillTx/>
              <a:latin typeface="Trebuchet MS"/>
            </a:endParaRPr>
          </a:p>
        </p:txBody>
      </p:sp>
      <p:sp>
        <p:nvSpPr>
          <p:cNvPr id="50" name="object 10">
            <a:extLst>
              <a:ext uri="{FF2B5EF4-FFF2-40B4-BE49-F238E27FC236}">
                <a16:creationId xmlns:a16="http://schemas.microsoft.com/office/drawing/2014/main" id="{2F25EE0E-5963-C18F-06BC-9155712785F7}"/>
              </a:ext>
            </a:extLst>
          </p:cNvPr>
          <p:cNvSpPr/>
          <p:nvPr/>
        </p:nvSpPr>
        <p:spPr>
          <a:xfrm>
            <a:off x="0" y="5943599"/>
            <a:ext cx="12192000" cy="914400"/>
          </a:xfrm>
          <a:custGeom>
            <a:avLst/>
            <a:gdLst/>
            <a:ahLst/>
            <a:cxnLst/>
            <a:rect l="l" t="t" r="r" b="b"/>
            <a:pathLst>
              <a:path w="12192000" h="914400">
                <a:moveTo>
                  <a:pt x="12192000" y="0"/>
                </a:moveTo>
                <a:lnTo>
                  <a:pt x="0" y="0"/>
                </a:lnTo>
                <a:lnTo>
                  <a:pt x="0" y="914399"/>
                </a:lnTo>
                <a:lnTo>
                  <a:pt x="12192000" y="914399"/>
                </a:lnTo>
                <a:lnTo>
                  <a:pt x="12192000"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 name="Rettangolo 6">
            <a:extLst>
              <a:ext uri="{FF2B5EF4-FFF2-40B4-BE49-F238E27FC236}">
                <a16:creationId xmlns:a16="http://schemas.microsoft.com/office/drawing/2014/main" id="{7D6BA59F-6BC5-D376-7061-0C0836DDFA0A}"/>
              </a:ext>
            </a:extLst>
          </p:cNvPr>
          <p:cNvSpPr/>
          <p:nvPr/>
        </p:nvSpPr>
        <p:spPr>
          <a:xfrm>
            <a:off x="516572" y="1800000"/>
            <a:ext cx="11158854" cy="315129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algn="l"/>
            <a:r>
              <a:rPr lang="it-IT" sz="2000" dirty="0">
                <a:solidFill>
                  <a:schemeClr val="tx1"/>
                </a:solidFill>
              </a:rPr>
              <a:t>In concreto, la spesa del personale in servizio, sommata a quella derivante dalle facoltà di  assunzioni  consentite,  comprese quelle previste dalle leggi speciali, non  può  essere  superiore  alla  spesa  potenziale massima, e pertanto al limite di spesa consentito dalla legge.</a:t>
            </a:r>
          </a:p>
          <a:p>
            <a:pPr algn="l"/>
            <a:r>
              <a:rPr lang="it-IT" sz="2000" dirty="0">
                <a:solidFill>
                  <a:schemeClr val="tx1"/>
                </a:solidFill>
              </a:rPr>
              <a:t>La declinazione delle qualifiche, categorie o  aree,  distinte  per fasce o posizioni economiche, si sposta nell'atto  di  programmazione del fabbisogno, che è  determinato  annualmente,  con  un  orizzonte</a:t>
            </a:r>
          </a:p>
          <a:p>
            <a:pPr algn="l"/>
            <a:r>
              <a:rPr lang="it-IT" sz="2000" dirty="0">
                <a:solidFill>
                  <a:schemeClr val="tx1"/>
                </a:solidFill>
              </a:rPr>
              <a:t>triennale.</a:t>
            </a:r>
          </a:p>
          <a:p>
            <a:pPr algn="l"/>
            <a:r>
              <a:rPr lang="it-IT" sz="2000" dirty="0">
                <a:solidFill>
                  <a:schemeClr val="tx1"/>
                </a:solidFill>
              </a:rPr>
              <a:t> </a:t>
            </a:r>
          </a:p>
        </p:txBody>
      </p:sp>
      <p:pic>
        <p:nvPicPr>
          <p:cNvPr id="2" name="Immagine 1">
            <a:extLst>
              <a:ext uri="{FF2B5EF4-FFF2-40B4-BE49-F238E27FC236}">
                <a16:creationId xmlns:a16="http://schemas.microsoft.com/office/drawing/2014/main" id="{7986A08D-D70E-3B3C-C371-07D58AC60FB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903425"/>
            <a:ext cx="12119987" cy="1030966"/>
          </a:xfrm>
          <a:prstGeom prst="rect">
            <a:avLst/>
          </a:prstGeom>
        </p:spPr>
      </p:pic>
      <p:sp>
        <p:nvSpPr>
          <p:cNvPr id="4" name="Titolo 3">
            <a:extLst>
              <a:ext uri="{FF2B5EF4-FFF2-40B4-BE49-F238E27FC236}">
                <a16:creationId xmlns:a16="http://schemas.microsoft.com/office/drawing/2014/main" id="{4EF24285-0464-600A-F18A-1DC56E9DF906}"/>
              </a:ext>
            </a:extLst>
          </p:cNvPr>
          <p:cNvSpPr>
            <a:spLocks noGrp="1"/>
          </p:cNvSpPr>
          <p:nvPr>
            <p:ph type="title"/>
          </p:nvPr>
        </p:nvSpPr>
        <p:spPr>
          <a:xfrm>
            <a:off x="594766" y="158876"/>
            <a:ext cx="10197465" cy="492443"/>
          </a:xfrm>
        </p:spPr>
        <p:txBody>
          <a:bodyPr/>
          <a:lstStyle/>
          <a:p>
            <a:r>
              <a:rPr lang="it-IT" dirty="0"/>
              <a:t>Titolo slide</a:t>
            </a:r>
          </a:p>
        </p:txBody>
      </p:sp>
    </p:spTree>
    <p:extLst>
      <p:ext uri="{BB962C8B-B14F-4D97-AF65-F5344CB8AC3E}">
        <p14:creationId xmlns:p14="http://schemas.microsoft.com/office/powerpoint/2010/main" val="1557234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2E91CA-1A21-734E-AD91-EE84272E188C}"/>
            </a:ext>
          </a:extLst>
        </p:cNvPr>
        <p:cNvGrpSpPr/>
        <p:nvPr/>
      </p:nvGrpSpPr>
      <p:grpSpPr>
        <a:xfrm>
          <a:off x="0" y="0"/>
          <a:ext cx="0" cy="0"/>
          <a:chOff x="0" y="0"/>
          <a:chExt cx="0" cy="0"/>
        </a:xfrm>
      </p:grpSpPr>
      <p:sp>
        <p:nvSpPr>
          <p:cNvPr id="11" name="object 11">
            <a:extLst>
              <a:ext uri="{FF2B5EF4-FFF2-40B4-BE49-F238E27FC236}">
                <a16:creationId xmlns:a16="http://schemas.microsoft.com/office/drawing/2014/main" id="{D3C3A6A8-4321-8C95-0C89-76699CBC4842}"/>
              </a:ext>
            </a:extLst>
          </p:cNvPr>
          <p:cNvSpPr txBox="1"/>
          <p:nvPr/>
        </p:nvSpPr>
        <p:spPr>
          <a:xfrm>
            <a:off x="516572" y="989196"/>
            <a:ext cx="11158855" cy="473848"/>
          </a:xfrm>
          <a:prstGeom prst="rect">
            <a:avLst/>
          </a:prstGeom>
          <a:solidFill>
            <a:srgbClr val="00449E">
              <a:alpha val="19999"/>
            </a:srgbClr>
          </a:solidFill>
        </p:spPr>
        <p:txBody>
          <a:bodyPr vert="horz" wrap="square" lIns="0" tIns="103505" rIns="0" bIns="0" rtlCol="0">
            <a:spAutoFit/>
          </a:bodyPr>
          <a:lstStyle/>
          <a:p>
            <a:pPr marL="1270" marR="0" lvl="0" indent="0" algn="ctr" defTabSz="914400" eaLnBrk="1" fontAlgn="auto" latinLnBrk="0" hangingPunct="1">
              <a:lnSpc>
                <a:spcPct val="100000"/>
              </a:lnSpc>
              <a:spcBef>
                <a:spcPts val="815"/>
              </a:spcBef>
              <a:spcAft>
                <a:spcPts val="0"/>
              </a:spcAft>
              <a:buClrTx/>
              <a:buSzTx/>
              <a:buFontTx/>
              <a:buNone/>
              <a:tabLst/>
              <a:defRPr/>
            </a:pPr>
            <a:r>
              <a:rPr kumimoji="0" lang="it-IT" sz="2400" b="1" i="0" u="none" strike="noStrike" kern="0" cap="none" spc="0" normalizeH="0" baseline="0" noProof="0" dirty="0">
                <a:ln>
                  <a:noFill/>
                </a:ln>
                <a:solidFill>
                  <a:srgbClr val="002060"/>
                </a:solidFill>
                <a:effectLst/>
                <a:uLnTx/>
                <a:uFillTx/>
                <a:latin typeface="Trebuchet MS"/>
                <a:cs typeface="Trebuchet MS"/>
              </a:rPr>
              <a:t>Decreto ministeriale 22 luglio 2022 </a:t>
            </a:r>
          </a:p>
        </p:txBody>
      </p:sp>
      <p:sp>
        <p:nvSpPr>
          <p:cNvPr id="46" name="object 46">
            <a:extLst>
              <a:ext uri="{FF2B5EF4-FFF2-40B4-BE49-F238E27FC236}">
                <a16:creationId xmlns:a16="http://schemas.microsoft.com/office/drawing/2014/main" id="{1C26572E-5A5B-F881-A1E7-A6A3E6797047}"/>
              </a:ext>
            </a:extLst>
          </p:cNvPr>
          <p:cNvSpPr txBox="1">
            <a:spLocks noGrp="1"/>
          </p:cNvSpPr>
          <p:nvPr>
            <p:ph type="sldNum" sz="quarter" idx="7"/>
          </p:nvPr>
        </p:nvSpPr>
        <p:spPr>
          <a:prstGeom prst="rect">
            <a:avLst/>
          </a:prstGeom>
        </p:spPr>
        <p:txBody>
          <a:bodyPr vert="horz" wrap="square" lIns="0" tIns="36830" rIns="0" bIns="0" rtlCol="0">
            <a:spAutoFit/>
          </a:bodyPr>
          <a:lstStyle/>
          <a:p>
            <a:pPr marL="38100" marR="0" lvl="0" indent="0" defTabSz="914400" eaLnBrk="1" fontAlgn="auto" latinLnBrk="0" hangingPunct="1">
              <a:lnSpc>
                <a:spcPct val="100000"/>
              </a:lnSpc>
              <a:spcBef>
                <a:spcPts val="290"/>
              </a:spcBef>
              <a:spcAft>
                <a:spcPts val="0"/>
              </a:spcAft>
              <a:buClrTx/>
              <a:buSzTx/>
              <a:buFontTx/>
              <a:buNone/>
              <a:tabLst/>
              <a:defRPr/>
            </a:pPr>
            <a:fld id="{81D60167-4931-47E6-BA6A-407CBD079E47}" type="slidenum">
              <a:rPr kumimoji="0" sz="1400" b="1" i="0" u="none" strike="noStrike" kern="0" cap="none" spc="-25" normalizeH="0" baseline="0" noProof="0" dirty="0">
                <a:ln>
                  <a:noFill/>
                </a:ln>
                <a:solidFill>
                  <a:srgbClr val="FFFFFF"/>
                </a:solidFill>
                <a:effectLst/>
                <a:uLnTx/>
                <a:uFillTx/>
                <a:latin typeface="Trebuchet MS"/>
              </a:rPr>
              <a:pPr marL="38100" marR="0" lvl="0" indent="0" defTabSz="914400" eaLnBrk="1" fontAlgn="auto" latinLnBrk="0" hangingPunct="1">
                <a:lnSpc>
                  <a:spcPct val="100000"/>
                </a:lnSpc>
                <a:spcBef>
                  <a:spcPts val="290"/>
                </a:spcBef>
                <a:spcAft>
                  <a:spcPts val="0"/>
                </a:spcAft>
                <a:buClrTx/>
                <a:buSzTx/>
                <a:buFontTx/>
                <a:buNone/>
                <a:tabLst/>
                <a:defRPr/>
              </a:pPr>
              <a:t>8</a:t>
            </a:fld>
            <a:endParaRPr kumimoji="0" sz="1400" b="1" i="0" u="none" strike="noStrike" kern="0" cap="none" spc="-25" normalizeH="0" baseline="0" noProof="0" dirty="0">
              <a:ln>
                <a:noFill/>
              </a:ln>
              <a:solidFill>
                <a:srgbClr val="FFFFFF"/>
              </a:solidFill>
              <a:effectLst/>
              <a:uLnTx/>
              <a:uFillTx/>
              <a:latin typeface="Trebuchet MS"/>
            </a:endParaRPr>
          </a:p>
        </p:txBody>
      </p:sp>
      <p:sp>
        <p:nvSpPr>
          <p:cNvPr id="50" name="object 10">
            <a:extLst>
              <a:ext uri="{FF2B5EF4-FFF2-40B4-BE49-F238E27FC236}">
                <a16:creationId xmlns:a16="http://schemas.microsoft.com/office/drawing/2014/main" id="{C94A2C11-8F9F-22BE-DF6A-EF464615104A}"/>
              </a:ext>
            </a:extLst>
          </p:cNvPr>
          <p:cNvSpPr/>
          <p:nvPr/>
        </p:nvSpPr>
        <p:spPr>
          <a:xfrm>
            <a:off x="0" y="5943599"/>
            <a:ext cx="12192000" cy="914400"/>
          </a:xfrm>
          <a:custGeom>
            <a:avLst/>
            <a:gdLst/>
            <a:ahLst/>
            <a:cxnLst/>
            <a:rect l="l" t="t" r="r" b="b"/>
            <a:pathLst>
              <a:path w="12192000" h="914400">
                <a:moveTo>
                  <a:pt x="12192000" y="0"/>
                </a:moveTo>
                <a:lnTo>
                  <a:pt x="0" y="0"/>
                </a:lnTo>
                <a:lnTo>
                  <a:pt x="0" y="914399"/>
                </a:lnTo>
                <a:lnTo>
                  <a:pt x="12192000" y="914399"/>
                </a:lnTo>
                <a:lnTo>
                  <a:pt x="12192000"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 name="Rettangolo 6">
            <a:extLst>
              <a:ext uri="{FF2B5EF4-FFF2-40B4-BE49-F238E27FC236}">
                <a16:creationId xmlns:a16="http://schemas.microsoft.com/office/drawing/2014/main" id="{11C71A0A-FA5D-09DC-41A8-83E42BA92F66}"/>
              </a:ext>
            </a:extLst>
          </p:cNvPr>
          <p:cNvSpPr/>
          <p:nvPr/>
        </p:nvSpPr>
        <p:spPr>
          <a:xfrm>
            <a:off x="516572" y="1800000"/>
            <a:ext cx="11158854" cy="315129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algn="l"/>
            <a:r>
              <a:rPr lang="it-IT" sz="2000" dirty="0">
                <a:solidFill>
                  <a:schemeClr val="tx1"/>
                </a:solidFill>
              </a:rPr>
              <a:t>Con il decreto del Ministro per la Pubblica amministrazione di concerto con il Ministro dell’economia e finanze del 22 luglio 2022 vengono definite le linee di indirizzo per l’individuazione dei nuovi fabbisogni professionali da parte delle amministrazioni pubbliche.</a:t>
            </a:r>
          </a:p>
          <a:p>
            <a:pPr algn="l"/>
            <a:r>
              <a:rPr lang="it-IT" sz="2000" dirty="0">
                <a:solidFill>
                  <a:schemeClr val="tx1"/>
                </a:solidFill>
              </a:rPr>
              <a:t>Rispetto alle linee di indirizzo contenute nel DM 8/5/2018 il nuovo decreto aggiorna e integra la componente qualitativa e all’individuazione delle competenze che investono i profili ma non gli aspetti attinenti la sfera finanziaria e la gestione degli organici.</a:t>
            </a:r>
          </a:p>
          <a:p>
            <a:pPr algn="l"/>
            <a:r>
              <a:rPr lang="it-IT" sz="2000" dirty="0">
                <a:solidFill>
                  <a:schemeClr val="tx1"/>
                </a:solidFill>
              </a:rPr>
              <a:t>In altre parole il decreto in parola stabilisce di innovare i tradizionali sistemi di amministrazione del personale verso strategie di gestione del pubblico impiego basate sulle competenze.</a:t>
            </a:r>
          </a:p>
          <a:p>
            <a:pPr algn="l"/>
            <a:endParaRPr lang="it-IT" sz="2000" dirty="0">
              <a:solidFill>
                <a:schemeClr val="tx1"/>
              </a:solidFill>
            </a:endParaRPr>
          </a:p>
          <a:p>
            <a:pPr algn="l"/>
            <a:r>
              <a:rPr lang="it-IT" sz="2000" dirty="0">
                <a:solidFill>
                  <a:schemeClr val="tx1"/>
                </a:solidFill>
              </a:rPr>
              <a:t> </a:t>
            </a:r>
          </a:p>
        </p:txBody>
      </p:sp>
      <p:pic>
        <p:nvPicPr>
          <p:cNvPr id="2" name="Immagine 1">
            <a:extLst>
              <a:ext uri="{FF2B5EF4-FFF2-40B4-BE49-F238E27FC236}">
                <a16:creationId xmlns:a16="http://schemas.microsoft.com/office/drawing/2014/main" id="{FAEC5DF8-7509-43E3-0D59-CD920E25EE1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903425"/>
            <a:ext cx="12119987" cy="1030966"/>
          </a:xfrm>
          <a:prstGeom prst="rect">
            <a:avLst/>
          </a:prstGeom>
        </p:spPr>
      </p:pic>
      <p:sp>
        <p:nvSpPr>
          <p:cNvPr id="4" name="Titolo 3">
            <a:extLst>
              <a:ext uri="{FF2B5EF4-FFF2-40B4-BE49-F238E27FC236}">
                <a16:creationId xmlns:a16="http://schemas.microsoft.com/office/drawing/2014/main" id="{5B23C6DA-B041-DAF8-4205-386E46010547}"/>
              </a:ext>
            </a:extLst>
          </p:cNvPr>
          <p:cNvSpPr>
            <a:spLocks noGrp="1"/>
          </p:cNvSpPr>
          <p:nvPr>
            <p:ph type="title"/>
          </p:nvPr>
        </p:nvSpPr>
        <p:spPr>
          <a:xfrm>
            <a:off x="594766" y="158876"/>
            <a:ext cx="10197465" cy="492443"/>
          </a:xfrm>
        </p:spPr>
        <p:txBody>
          <a:bodyPr/>
          <a:lstStyle/>
          <a:p>
            <a:r>
              <a:rPr lang="it-IT" dirty="0"/>
              <a:t>Titolo slide</a:t>
            </a:r>
          </a:p>
        </p:txBody>
      </p:sp>
    </p:spTree>
    <p:extLst>
      <p:ext uri="{BB962C8B-B14F-4D97-AF65-F5344CB8AC3E}">
        <p14:creationId xmlns:p14="http://schemas.microsoft.com/office/powerpoint/2010/main" val="15898451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3C731E-ADA0-0505-3332-D4592F9557BC}"/>
            </a:ext>
          </a:extLst>
        </p:cNvPr>
        <p:cNvGrpSpPr/>
        <p:nvPr/>
      </p:nvGrpSpPr>
      <p:grpSpPr>
        <a:xfrm>
          <a:off x="0" y="0"/>
          <a:ext cx="0" cy="0"/>
          <a:chOff x="0" y="0"/>
          <a:chExt cx="0" cy="0"/>
        </a:xfrm>
      </p:grpSpPr>
      <p:sp>
        <p:nvSpPr>
          <p:cNvPr id="11" name="object 11">
            <a:extLst>
              <a:ext uri="{FF2B5EF4-FFF2-40B4-BE49-F238E27FC236}">
                <a16:creationId xmlns:a16="http://schemas.microsoft.com/office/drawing/2014/main" id="{4F5AEEC2-074C-1D06-03B8-39BF3BDC1CD1}"/>
              </a:ext>
            </a:extLst>
          </p:cNvPr>
          <p:cNvSpPr txBox="1"/>
          <p:nvPr/>
        </p:nvSpPr>
        <p:spPr>
          <a:xfrm>
            <a:off x="516572" y="989196"/>
            <a:ext cx="11158855" cy="473848"/>
          </a:xfrm>
          <a:prstGeom prst="rect">
            <a:avLst/>
          </a:prstGeom>
          <a:solidFill>
            <a:srgbClr val="00449E">
              <a:alpha val="19999"/>
            </a:srgbClr>
          </a:solidFill>
        </p:spPr>
        <p:txBody>
          <a:bodyPr vert="horz" wrap="square" lIns="0" tIns="103505" rIns="0" bIns="0" rtlCol="0">
            <a:spAutoFit/>
          </a:bodyPr>
          <a:lstStyle/>
          <a:p>
            <a:pPr marL="1270" marR="0" lvl="0" indent="0" algn="ctr" defTabSz="914400" eaLnBrk="1" fontAlgn="auto" latinLnBrk="0" hangingPunct="1">
              <a:lnSpc>
                <a:spcPct val="100000"/>
              </a:lnSpc>
              <a:spcBef>
                <a:spcPts val="815"/>
              </a:spcBef>
              <a:spcAft>
                <a:spcPts val="0"/>
              </a:spcAft>
              <a:buClrTx/>
              <a:buSzTx/>
              <a:buFontTx/>
              <a:buNone/>
              <a:tabLst/>
              <a:defRPr/>
            </a:pPr>
            <a:r>
              <a:rPr kumimoji="0" lang="it-IT" sz="2400" b="1" i="0" u="none" strike="noStrike" kern="0" cap="none" spc="0" normalizeH="0" baseline="0" noProof="0" dirty="0">
                <a:ln>
                  <a:noFill/>
                </a:ln>
                <a:solidFill>
                  <a:srgbClr val="002060"/>
                </a:solidFill>
                <a:effectLst/>
                <a:uLnTx/>
                <a:uFillTx/>
                <a:latin typeface="Trebuchet MS"/>
                <a:cs typeface="Trebuchet MS"/>
              </a:rPr>
              <a:t>Le Province </a:t>
            </a:r>
          </a:p>
        </p:txBody>
      </p:sp>
      <p:sp>
        <p:nvSpPr>
          <p:cNvPr id="46" name="object 46">
            <a:extLst>
              <a:ext uri="{FF2B5EF4-FFF2-40B4-BE49-F238E27FC236}">
                <a16:creationId xmlns:a16="http://schemas.microsoft.com/office/drawing/2014/main" id="{8E004A61-6D1D-A78E-4AC9-237501F75602}"/>
              </a:ext>
            </a:extLst>
          </p:cNvPr>
          <p:cNvSpPr txBox="1">
            <a:spLocks noGrp="1"/>
          </p:cNvSpPr>
          <p:nvPr>
            <p:ph type="sldNum" sz="quarter" idx="7"/>
          </p:nvPr>
        </p:nvSpPr>
        <p:spPr>
          <a:prstGeom prst="rect">
            <a:avLst/>
          </a:prstGeom>
        </p:spPr>
        <p:txBody>
          <a:bodyPr vert="horz" wrap="square" lIns="0" tIns="36830" rIns="0" bIns="0" rtlCol="0">
            <a:spAutoFit/>
          </a:bodyPr>
          <a:lstStyle/>
          <a:p>
            <a:pPr marL="38100" marR="0" lvl="0" indent="0" defTabSz="914400" eaLnBrk="1" fontAlgn="auto" latinLnBrk="0" hangingPunct="1">
              <a:lnSpc>
                <a:spcPct val="100000"/>
              </a:lnSpc>
              <a:spcBef>
                <a:spcPts val="290"/>
              </a:spcBef>
              <a:spcAft>
                <a:spcPts val="0"/>
              </a:spcAft>
              <a:buClrTx/>
              <a:buSzTx/>
              <a:buFontTx/>
              <a:buNone/>
              <a:tabLst/>
              <a:defRPr/>
            </a:pPr>
            <a:fld id="{81D60167-4931-47E6-BA6A-407CBD079E47}" type="slidenum">
              <a:rPr kumimoji="0" sz="1400" b="1" i="0" u="none" strike="noStrike" kern="0" cap="none" spc="-25" normalizeH="0" baseline="0" noProof="0" dirty="0">
                <a:ln>
                  <a:noFill/>
                </a:ln>
                <a:solidFill>
                  <a:srgbClr val="FFFFFF"/>
                </a:solidFill>
                <a:effectLst/>
                <a:uLnTx/>
                <a:uFillTx/>
                <a:latin typeface="Trebuchet MS"/>
              </a:rPr>
              <a:pPr marL="38100" marR="0" lvl="0" indent="0" defTabSz="914400" eaLnBrk="1" fontAlgn="auto" latinLnBrk="0" hangingPunct="1">
                <a:lnSpc>
                  <a:spcPct val="100000"/>
                </a:lnSpc>
                <a:spcBef>
                  <a:spcPts val="290"/>
                </a:spcBef>
                <a:spcAft>
                  <a:spcPts val="0"/>
                </a:spcAft>
                <a:buClrTx/>
                <a:buSzTx/>
                <a:buFontTx/>
                <a:buNone/>
                <a:tabLst/>
                <a:defRPr/>
              </a:pPr>
              <a:t>9</a:t>
            </a:fld>
            <a:endParaRPr kumimoji="0" sz="1400" b="1" i="0" u="none" strike="noStrike" kern="0" cap="none" spc="-25" normalizeH="0" baseline="0" noProof="0" dirty="0">
              <a:ln>
                <a:noFill/>
              </a:ln>
              <a:solidFill>
                <a:srgbClr val="FFFFFF"/>
              </a:solidFill>
              <a:effectLst/>
              <a:uLnTx/>
              <a:uFillTx/>
              <a:latin typeface="Trebuchet MS"/>
            </a:endParaRPr>
          </a:p>
        </p:txBody>
      </p:sp>
      <p:sp>
        <p:nvSpPr>
          <p:cNvPr id="50" name="object 10">
            <a:extLst>
              <a:ext uri="{FF2B5EF4-FFF2-40B4-BE49-F238E27FC236}">
                <a16:creationId xmlns:a16="http://schemas.microsoft.com/office/drawing/2014/main" id="{EA7119EC-3993-D1EB-6962-E5BE76D993FA}"/>
              </a:ext>
            </a:extLst>
          </p:cNvPr>
          <p:cNvSpPr/>
          <p:nvPr/>
        </p:nvSpPr>
        <p:spPr>
          <a:xfrm>
            <a:off x="0" y="5943599"/>
            <a:ext cx="12192000" cy="914400"/>
          </a:xfrm>
          <a:custGeom>
            <a:avLst/>
            <a:gdLst/>
            <a:ahLst/>
            <a:cxnLst/>
            <a:rect l="l" t="t" r="r" b="b"/>
            <a:pathLst>
              <a:path w="12192000" h="914400">
                <a:moveTo>
                  <a:pt x="12192000" y="0"/>
                </a:moveTo>
                <a:lnTo>
                  <a:pt x="0" y="0"/>
                </a:lnTo>
                <a:lnTo>
                  <a:pt x="0" y="914399"/>
                </a:lnTo>
                <a:lnTo>
                  <a:pt x="12192000" y="914399"/>
                </a:lnTo>
                <a:lnTo>
                  <a:pt x="12192000"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 name="Rettangolo 6">
            <a:extLst>
              <a:ext uri="{FF2B5EF4-FFF2-40B4-BE49-F238E27FC236}">
                <a16:creationId xmlns:a16="http://schemas.microsoft.com/office/drawing/2014/main" id="{3F77981C-E95E-9EC0-3A63-08C4C01E24EC}"/>
              </a:ext>
            </a:extLst>
          </p:cNvPr>
          <p:cNvSpPr/>
          <p:nvPr/>
        </p:nvSpPr>
        <p:spPr>
          <a:xfrm>
            <a:off x="516572" y="1800000"/>
            <a:ext cx="11158854" cy="378777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algn="l"/>
            <a:r>
              <a:rPr lang="it-IT" dirty="0">
                <a:solidFill>
                  <a:schemeClr val="tx1"/>
                </a:solidFill>
              </a:rPr>
              <a:t>L’art. 1 c. 420 della L.190/2014 (legge di stabilità 2015) stabiliva i seguenti divieti:</a:t>
            </a:r>
          </a:p>
          <a:p>
            <a:pPr algn="l"/>
            <a:r>
              <a:rPr lang="it-IT" dirty="0">
                <a:solidFill>
                  <a:schemeClr val="tx1"/>
                </a:solidFill>
              </a:rPr>
              <a:t> -   di procedere ad assunzioni a tempo indeterminato, anche nell'ambito di procedure di mobilità                                                               -    di acquisire personale attraverso l'istituto del comando. I comandi in essere cessano alla naturale scadenza ed è fatto divieto di proroga degli stessi</a:t>
            </a:r>
          </a:p>
          <a:p>
            <a:pPr marL="342900" indent="-342900" algn="l">
              <a:buFontTx/>
              <a:buChar char="-"/>
            </a:pPr>
            <a:r>
              <a:rPr lang="it-IT" dirty="0">
                <a:solidFill>
                  <a:schemeClr val="tx1"/>
                </a:solidFill>
              </a:rPr>
              <a:t>di attivare rapporti di lavoro ai sensi degli articoli 90 e 110 del testo unico delle leggi sull'ordinamento degli enti locali, di cui al decreto legislativo 18 agosto 2000, n. 267, e successive modificazioni. I rapporti in essere ai sensi del predetto articolo 110 cessano alla naturale scadenza ed è fatto divieto di proroga degli stessi</a:t>
            </a:r>
          </a:p>
          <a:p>
            <a:pPr marL="342900" indent="-342900" algn="l">
              <a:buFontTx/>
              <a:buChar char="-"/>
            </a:pPr>
            <a:r>
              <a:rPr lang="it-IT" dirty="0">
                <a:solidFill>
                  <a:schemeClr val="tx1"/>
                </a:solidFill>
              </a:rPr>
              <a:t>di instaurare rapporti di lavoro flessibile di cui all'articolo 9, comma 28, del decreto-legge 31 maggio 2010, n. 78 </a:t>
            </a:r>
          </a:p>
          <a:p>
            <a:pPr algn="l"/>
            <a:r>
              <a:rPr lang="it-IT" dirty="0">
                <a:solidFill>
                  <a:schemeClr val="tx1"/>
                </a:solidFill>
              </a:rPr>
              <a:t>L’art. 1 c. 421 della L. 190/2014 stabiliva inoltre che la dotazione organica delle città metropolitane e delle province delle regioni a statuto ordinario è stabilita, in misura pari alla spesa del personale di ruolo alla data di entrata in vigore della legge 7 aprile 2014, n. 56, ridotta rispettivamente, tenuto conto delle funzioni attribuite ai predetti enti dalla medesima legge 7 aprile 2014, n. 56, in misura pari al 30 e al 50 per cento   </a:t>
            </a:r>
          </a:p>
        </p:txBody>
      </p:sp>
      <p:pic>
        <p:nvPicPr>
          <p:cNvPr id="2" name="Immagine 1">
            <a:extLst>
              <a:ext uri="{FF2B5EF4-FFF2-40B4-BE49-F238E27FC236}">
                <a16:creationId xmlns:a16="http://schemas.microsoft.com/office/drawing/2014/main" id="{BD66736C-19D6-9B63-723F-7A82C894DEB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903425"/>
            <a:ext cx="12119987" cy="1030966"/>
          </a:xfrm>
          <a:prstGeom prst="rect">
            <a:avLst/>
          </a:prstGeom>
        </p:spPr>
      </p:pic>
      <p:sp>
        <p:nvSpPr>
          <p:cNvPr id="4" name="Titolo 3">
            <a:extLst>
              <a:ext uri="{FF2B5EF4-FFF2-40B4-BE49-F238E27FC236}">
                <a16:creationId xmlns:a16="http://schemas.microsoft.com/office/drawing/2014/main" id="{4F79D4D7-76E7-96CF-C43D-63AA35CCDA96}"/>
              </a:ext>
            </a:extLst>
          </p:cNvPr>
          <p:cNvSpPr>
            <a:spLocks noGrp="1"/>
          </p:cNvSpPr>
          <p:nvPr>
            <p:ph type="title"/>
          </p:nvPr>
        </p:nvSpPr>
        <p:spPr>
          <a:xfrm>
            <a:off x="594766" y="158876"/>
            <a:ext cx="10197465" cy="492443"/>
          </a:xfrm>
        </p:spPr>
        <p:txBody>
          <a:bodyPr/>
          <a:lstStyle/>
          <a:p>
            <a:r>
              <a:rPr lang="it-IT" dirty="0"/>
              <a:t>Titolo slide</a:t>
            </a:r>
          </a:p>
        </p:txBody>
      </p:sp>
    </p:spTree>
    <p:extLst>
      <p:ext uri="{BB962C8B-B14F-4D97-AF65-F5344CB8AC3E}">
        <p14:creationId xmlns:p14="http://schemas.microsoft.com/office/powerpoint/2010/main" val="36112951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2083</TotalTime>
  <Words>4614</Words>
  <Application>Microsoft Office PowerPoint</Application>
  <PresentationFormat>Widescreen</PresentationFormat>
  <Paragraphs>375</Paragraphs>
  <Slides>36</Slides>
  <Notes>0</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36</vt:i4>
      </vt:variant>
    </vt:vector>
  </HeadingPairs>
  <TitlesOfParts>
    <vt:vector size="43" baseType="lpstr">
      <vt:lpstr>Aharoni</vt:lpstr>
      <vt:lpstr>Aptos</vt:lpstr>
      <vt:lpstr>Lucida Sans Unicode</vt:lpstr>
      <vt:lpstr>Tahoma</vt:lpstr>
      <vt:lpstr>Times New Roman</vt:lpstr>
      <vt:lpstr>Trebuchet MS</vt:lpstr>
      <vt:lpstr>Office Theme</vt:lpstr>
      <vt:lpstr>Presentazione standard di PowerPoint</vt:lpstr>
      <vt:lpstr>Titolo slide</vt:lpstr>
      <vt:lpstr>Titolo slide</vt:lpstr>
      <vt:lpstr>Titolo slide</vt:lpstr>
      <vt:lpstr>Titolo slide</vt:lpstr>
      <vt:lpstr>Titolo slide</vt:lpstr>
      <vt:lpstr>Titolo slide</vt:lpstr>
      <vt:lpstr>Titolo slide</vt:lpstr>
      <vt:lpstr>Titolo slide</vt:lpstr>
      <vt:lpstr>Titolo slide</vt:lpstr>
      <vt:lpstr>Titolo slide</vt:lpstr>
      <vt:lpstr>Titolo slide</vt:lpstr>
      <vt:lpstr>Titolo slide</vt:lpstr>
      <vt:lpstr>Titolo slide</vt:lpstr>
      <vt:lpstr>Titolo slide</vt:lpstr>
      <vt:lpstr>Titolo slide</vt:lpstr>
      <vt:lpstr>Titolo slide</vt:lpstr>
      <vt:lpstr>Titolo slide</vt:lpstr>
      <vt:lpstr>Titolo slide</vt:lpstr>
      <vt:lpstr>Titolo slide</vt:lpstr>
      <vt:lpstr>Titolo slide</vt:lpstr>
      <vt:lpstr>Titolo slide</vt:lpstr>
      <vt:lpstr>Titolo slide</vt:lpstr>
      <vt:lpstr>Titolo slide</vt:lpstr>
      <vt:lpstr>Titolo slide</vt:lpstr>
      <vt:lpstr>Titolo slide</vt:lpstr>
      <vt:lpstr>Titolo slide</vt:lpstr>
      <vt:lpstr>Titolo slide</vt:lpstr>
      <vt:lpstr>Titolo slide</vt:lpstr>
      <vt:lpstr>Titolo slide</vt:lpstr>
      <vt:lpstr>Titolo slide</vt:lpstr>
      <vt:lpstr>Titolo slide</vt:lpstr>
      <vt:lpstr>Titolo slide</vt:lpstr>
      <vt:lpstr>Titolo slide</vt:lpstr>
      <vt:lpstr>Titolo slide</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Francesco Gardenal</dc:creator>
  <cp:lastModifiedBy>Raffaele Guizzardi</cp:lastModifiedBy>
  <cp:revision>36</cp:revision>
  <cp:lastPrinted>2024-09-17T10:16:35Z</cp:lastPrinted>
  <dcterms:created xsi:type="dcterms:W3CDTF">2024-04-15T08:33:22Z</dcterms:created>
  <dcterms:modified xsi:type="dcterms:W3CDTF">2026-04-08T07:43:11Z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2024-04-08T00:00:00Z</vt:filetime>
  </property>
  <property fmtid="{D5CDD505-2E9C-101B-9397-08002B2CF9AE}" pid="3" name="Creator">
    <vt:lpwstr>Microsoft® PowerPoint® per Microsoft 365</vt:lpwstr>
  </property>
  <property fmtid="{D5CDD505-2E9C-101B-9397-08002B2CF9AE}" pid="4" name="LastSaved">
    <vt:filetime>2024-04-15T00:00:00Z</vt:filetime>
  </property>
  <property fmtid="{D5CDD505-2E9C-101B-9397-08002B2CF9AE}" pid="5" name="Producer">
    <vt:lpwstr>Microsoft® PowerPoint® per Microsoft 365</vt:lpwstr>
  </property>
</Properties>
</file>