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5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08" r:id="rId11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36F55-6F05-4B51-8C82-F88A28C4277D}" v="28" dt="2026-02-20T11:22:23.1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>
      <p:cViewPr varScale="1">
        <p:scale>
          <a:sx n="117" d="100"/>
          <a:sy n="117" d="100"/>
        </p:scale>
        <p:origin x="3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C7E-F564-4988-A665-DBC936908B31}" type="datetimeFigureOut">
              <a:rPr lang="it-IT" smtClean="0"/>
              <a:t>23/03/26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650D-4325-43C0-BEE8-C7E38566C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650D-4325-43C0-BEE8-C7E38566C35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0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B42D-1323-458B-A9C7-F369FEF9D5E5}" type="datetime1">
              <a:rPr lang="en-US" smtClean="0"/>
              <a:t>3/23/26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2CBF-EB14-43E1-89F1-8C9B0CA2F64B}" type="datetime1">
              <a:rPr lang="en-US" smtClean="0"/>
              <a:t>3/23/26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7AA6-A8B8-4E22-9581-9755A060B25C}" type="datetime1">
              <a:rPr lang="en-US" smtClean="0"/>
              <a:t>3/23/26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2FEE-A725-416A-B661-C60CE329928A}" type="datetime1">
              <a:rPr lang="en-US" smtClean="0"/>
              <a:t>3/23/26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430-D84F-433C-AAD4-EF34146B96AC}" type="datetime1">
              <a:rPr lang="en-US" smtClean="0"/>
              <a:t>3/23/26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1C9A-4E9C-451D-898F-5584FEA1D52E}" type="datetime1">
              <a:rPr lang="en-US" smtClean="0"/>
              <a:t>3/23/26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provincecomuni.e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pi-co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provinceditalia.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315654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8269"/>
            <a:ext cx="2038751" cy="1141540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8"/>
            <a:ext cx="2191151" cy="67835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5CBFD-6B76-7EA1-7FE1-5D20650B4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474BD8F6-161C-5639-16E8-35B3F3CDF5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01" y="561417"/>
            <a:ext cx="2502998" cy="5494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6CB842-6E5E-AFBB-0EBC-2A606C567BFE}"/>
              </a:ext>
            </a:extLst>
          </p:cNvPr>
          <p:cNvSpPr txBox="1"/>
          <p:nvPr/>
        </p:nvSpPr>
        <p:spPr>
          <a:xfrm>
            <a:off x="942881" y="1632926"/>
            <a:ext cx="10173502" cy="71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DA5358-602B-1421-556B-3F7F5E734CE8}"/>
              </a:ext>
            </a:extLst>
          </p:cNvPr>
          <p:cNvSpPr txBox="1"/>
          <p:nvPr/>
        </p:nvSpPr>
        <p:spPr>
          <a:xfrm>
            <a:off x="942881" y="2872518"/>
            <a:ext cx="10173502" cy="2327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Tavola rotonda: Quali nuovi modelli </a:t>
            </a:r>
            <a:r>
              <a:rPr lang="it-IT" sz="2800" b="1" dirty="0" err="1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assunzionali</a:t>
            </a: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per rafforzare la capacità amministrativa delle amministrazioni territoriali?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Prof.ssa Barbara Gagliardi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ECE43A-3FB7-0821-526C-53DCB5B0F178}"/>
              </a:ext>
            </a:extLst>
          </p:cNvPr>
          <p:cNvSpPr txBox="1"/>
          <p:nvPr/>
        </p:nvSpPr>
        <p:spPr>
          <a:xfrm>
            <a:off x="875498" y="4384275"/>
            <a:ext cx="10173502" cy="680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24/03/2026</a:t>
            </a: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12.00-13.30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98802-1B46-D7D1-6898-4DFF8424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99FE471-F4AB-DF99-5A91-D63DC180E90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10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E11FA3C-037F-7DAD-2E79-17667245DAC2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A5DD093-B8DE-BEF0-24FF-BD43D5192DB5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lang="it-IT"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lang="it-IT"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b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t-IT" sz="14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www.pi-</a:t>
            </a:r>
            <a:r>
              <a:rPr lang="it-IT"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co.eu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www.provincecomuni.eu</a:t>
            </a:r>
            <a:r>
              <a:rPr lang="it-IT"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www.provinceditalia.it</a:t>
            </a:r>
            <a:endParaRPr lang="it-IT" sz="1400" dirty="0">
              <a:latin typeface="Trebuchet MS"/>
              <a:cs typeface="Trebuchet MS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4F3F3FEA-93D8-B119-0584-B2061388C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40" y="198269"/>
            <a:ext cx="2367711" cy="1325732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5638E1DF-8257-54A5-0AF8-F2DED35D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7"/>
            <a:ext cx="2362200" cy="73131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5558456-7BBF-73CC-49EA-168C0E84B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75B7B984-CD54-2441-ACB0-D7BDCAD79E6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2" y="558948"/>
            <a:ext cx="3329596" cy="7309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4ECE5F-0CC9-C00B-095E-0B9A4D1EA6DD}"/>
              </a:ext>
            </a:extLst>
          </p:cNvPr>
          <p:cNvSpPr txBox="1"/>
          <p:nvPr/>
        </p:nvSpPr>
        <p:spPr>
          <a:xfrm>
            <a:off x="972378" y="1799596"/>
            <a:ext cx="10173502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E49FE5-4ED8-18D2-21D0-67835F420A05}"/>
              </a:ext>
            </a:extLst>
          </p:cNvPr>
          <p:cNvSpPr txBox="1"/>
          <p:nvPr/>
        </p:nvSpPr>
        <p:spPr>
          <a:xfrm>
            <a:off x="838200" y="3092137"/>
            <a:ext cx="10173502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8635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2AC5-5B25-F21F-C262-04C17A22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DFFFE0E3-B615-086B-97AF-0659D7282500}"/>
              </a:ext>
            </a:extLst>
          </p:cNvPr>
          <p:cNvSpPr txBox="1"/>
          <p:nvPr/>
        </p:nvSpPr>
        <p:spPr>
          <a:xfrm>
            <a:off x="594766" y="1118098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Le critiche più frequenti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AA82149F-5C2A-1872-5322-1071E06A30D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6FEE534F-2406-D898-9049-E41DD708CD4E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D2EECA-F423-0945-2C4A-7E2C01B85F97}"/>
              </a:ext>
            </a:extLst>
          </p:cNvPr>
          <p:cNvSpPr/>
          <p:nvPr/>
        </p:nvSpPr>
        <p:spPr>
          <a:xfrm>
            <a:off x="961133" y="1688244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Le critiche: lunghezza, non adeguatezza, carattere desueto delle prove, incapacità di selezionare i migliori, incapacità di tenere in conto le soft skills etc. 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 «Naturalmente, neppur questo sistema si sottrae del tutto alle critiche; e contro di esso si adducono il cieco favore della sorte, la preparazione spesso puramente mnemonica e farraginosa, le frodi piccole e grandi, la constatazione che le qualità di amministratore non si rivelano attraverso un concorso e che non sempre i più colti sono i più idonei alla vita amministrativa, etc. Tali critiche contengono una parte di vero; ma non bisogna esagerare»  (M. Petrozziello, 1935)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25B714-B8F0-26C2-1C71-B6B1FE710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3CF0022-9C97-A26B-71AB-A6D32A73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984885"/>
          </a:xfrm>
        </p:spPr>
        <p:txBody>
          <a:bodyPr/>
          <a:lstStyle/>
          <a:p>
            <a:r>
              <a:rPr lang="it-IT" sz="3200" dirty="0"/>
              <a:t>I nuovi strumenti per il superamento delle critiche al modello concorsuale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63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2CE92-A514-9500-418E-400DBD54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A342339D-73DD-442D-B878-C24269584CA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DE9733C0-EA21-A1FA-9804-E15409D024EF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99DF2D3-CC28-F1DC-27B8-DAB19E5906A0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7E4E3AB7-FBBA-F984-EB91-960DFACDA8CC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2C79DA8-6728-19C6-CF24-5D581EC6B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120900C2-F577-97A8-A3B0-6661ED11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I «concorsi unici» e le centrali di reclutamento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A29EE5-D157-1AB6-B9E0-2F422D0CA254}"/>
              </a:ext>
            </a:extLst>
          </p:cNvPr>
          <p:cNvSpPr txBox="1"/>
          <p:nvPr/>
        </p:nvSpPr>
        <p:spPr>
          <a:xfrm>
            <a:off x="7274052" y="1800371"/>
            <a:ext cx="37749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dirty="0"/>
              <a:t>Concorsi condivisi da più amministrazioni (es. </a:t>
            </a:r>
            <a:r>
              <a:rPr lang="it-IT" sz="1800" dirty="0" err="1"/>
              <a:t>Ripam</a:t>
            </a:r>
            <a:r>
              <a:rPr lang="it-IT" sz="1800" dirty="0"/>
              <a:t>, città metropolitane)</a:t>
            </a:r>
          </a:p>
          <a:p>
            <a:pPr marL="0" indent="0">
              <a:buNone/>
            </a:pPr>
            <a:r>
              <a:rPr lang="it-IT" sz="1800" dirty="0"/>
              <a:t>Consentono professionalizzazione del reclutamento, favoriscono l’indipendenza delle commissioni, riducono la cattura da parte dei controllati (esternalizzazioni), sono maggiormente attrattivi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Possono essere combinati all’impiego di sistemi basati su «liste di idoneità»</a:t>
            </a:r>
          </a:p>
        </p:txBody>
      </p:sp>
      <p:pic>
        <p:nvPicPr>
          <p:cNvPr id="6" name="Picture 4" descr="Giocattolo rosso persona davanti a due righe di figure bianchi">
            <a:extLst>
              <a:ext uri="{FF2B5EF4-FFF2-40B4-BE49-F238E27FC236}">
                <a16:creationId xmlns:a16="http://schemas.microsoft.com/office/drawing/2014/main" id="{38D77EF2-F217-2917-EAD7-52F375C9E6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60" r="9403" b="-1"/>
          <a:stretch>
            <a:fillRect/>
          </a:stretch>
        </p:blipFill>
        <p:spPr>
          <a:xfrm>
            <a:off x="444559" y="741238"/>
            <a:ext cx="6106195" cy="51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D7E4F-0CF0-55B6-0B21-D67166C39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88B41118-737B-2585-0330-7A9898CAC0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F9056635-437E-ECFB-0629-CD22657AEEC0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8128C3A-D508-50B3-34D6-A247350CB0EF}"/>
              </a:ext>
            </a:extLst>
          </p:cNvPr>
          <p:cNvSpPr/>
          <p:nvPr/>
        </p:nvSpPr>
        <p:spPr>
          <a:xfrm>
            <a:off x="387858" y="1207678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1BCB5FC2-49F2-C21B-8677-89303EE5E453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E220599-078A-567A-9BCD-91F9A821E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CA54D85E-E38B-909C-B03D-46BD44B4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La riutilizzazione/scorrimento delle graduatorie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321919-7061-2142-30B5-674521F3A3A4}"/>
              </a:ext>
            </a:extLst>
          </p:cNvPr>
          <p:cNvSpPr txBox="1"/>
          <p:nvPr/>
        </p:nvSpPr>
        <p:spPr>
          <a:xfrm>
            <a:off x="488016" y="1126007"/>
            <a:ext cx="61007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dirty="0"/>
              <a:t>Cons. St., Ad. </a:t>
            </a:r>
            <a:r>
              <a:rPr lang="it-IT" sz="1800" dirty="0" err="1"/>
              <a:t>Plen</a:t>
            </a:r>
            <a:r>
              <a:rPr lang="it-IT" sz="1800" dirty="0"/>
              <a:t>., n. 14/2011: lo scorrimento è la modalità ordinaria di reclutamento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Vincoli: norma taglia idonei (vincolo del 20%); validità biennale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Ma previsione di numerose deroghe per enti locali, regioni, camere di commercio ecc., oltre a eliminazione delle cause giustificatrici e previsione di scorrimenti in convenzione (per i quali vale la data di individuazione dell’idoneo)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Allo stesso tempo vedi art. 4, comma 1,  </a:t>
            </a:r>
            <a:r>
              <a:rPr lang="it-IT" sz="1800" dirty="0" err="1"/>
              <a:t>d.l.</a:t>
            </a:r>
            <a:r>
              <a:rPr lang="it-IT" sz="1800" dirty="0"/>
              <a:t> n. 25/2025 </a:t>
            </a:r>
            <a:r>
              <a:rPr lang="it-IT" sz="1800" dirty="0" err="1"/>
              <a:t>conv</a:t>
            </a:r>
            <a:r>
              <a:rPr lang="it-IT" sz="1800" dirty="0"/>
              <a:t>. in l. n. 69/2025: il concorso è «lo strumento ordinario di reclutamento di personale da parte delle amministrazioni» (norma di interpretazione autentica)</a:t>
            </a:r>
          </a:p>
        </p:txBody>
      </p:sp>
      <p:pic>
        <p:nvPicPr>
          <p:cNvPr id="6" name="Picture 2" descr="Quali sono i canali di reclutamento più efficaci?">
            <a:extLst>
              <a:ext uri="{FF2B5EF4-FFF2-40B4-BE49-F238E27FC236}">
                <a16:creationId xmlns:a16="http://schemas.microsoft.com/office/drawing/2014/main" id="{625AA22C-5A71-6BEA-6770-C6FB8073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7188" b="2"/>
          <a:stretch>
            <a:fillRect/>
          </a:stretch>
        </p:blipFill>
        <p:spPr bwMode="auto">
          <a:xfrm>
            <a:off x="7042068" y="924883"/>
            <a:ext cx="4661916" cy="48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8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6C409-FF8C-5573-3E53-FCD864A38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A92F0C6D-9AB1-F268-1445-DC0C8D8E48D1}"/>
              </a:ext>
            </a:extLst>
          </p:cNvPr>
          <p:cNvSpPr txBox="1"/>
          <p:nvPr/>
        </p:nvSpPr>
        <p:spPr>
          <a:xfrm>
            <a:off x="516573" y="989196"/>
            <a:ext cx="5808028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concorsi ed «</a:t>
            </a:r>
            <a:r>
              <a:rPr lang="it-IT" sz="2400" b="1" spc="-105" dirty="0" err="1">
                <a:solidFill>
                  <a:srgbClr val="002060"/>
                </a:solidFill>
                <a:latin typeface="Lucida Sans Unicode"/>
                <a:cs typeface="Lucida Sans Unicode"/>
              </a:rPr>
              <a:t>electronic</a:t>
            </a: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 paper»</a:t>
            </a: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60649A52-0337-DDB4-0FAE-7E89C7058B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F356FA71-1DF8-36B5-BC70-2AB7B84D2F2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87E7BE5-B4F2-CEA4-7D97-584D0C96D02B}"/>
              </a:ext>
            </a:extLst>
          </p:cNvPr>
          <p:cNvSpPr/>
          <p:nvPr/>
        </p:nvSpPr>
        <p:spPr>
          <a:xfrm>
            <a:off x="480566" y="2085816"/>
            <a:ext cx="462483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Livello di digitalizzazione elementare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Utilizzazione del «portale del reclutamento» (d.lgs. n. 165/2001, art. 35 quater)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Obbligatorio per le amministrazioni centrali, possibile per regioni ed enti locali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Sostituisce la Gazzetta ufficiale, raccoglie tutti gli atti delle procedure concorsuali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2E2CBE-F360-2BB1-FD0F-701832439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8139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40CBC749-C3BA-92C8-6CF4-6B7B6778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sz="3200" dirty="0"/>
              <a:t>La digitalizzazione:</a:t>
            </a:r>
            <a:endParaRPr lang="it-IT" dirty="0"/>
          </a:p>
        </p:txBody>
      </p:sp>
      <p:pic>
        <p:nvPicPr>
          <p:cNvPr id="3" name="Picture 4" descr="Oggetti matematici colorati">
            <a:extLst>
              <a:ext uri="{FF2B5EF4-FFF2-40B4-BE49-F238E27FC236}">
                <a16:creationId xmlns:a16="http://schemas.microsoft.com/office/drawing/2014/main" id="{32CA7917-884C-5D19-ADE1-48100914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27" r="22873" b="-2"/>
          <a:stretch>
            <a:fillRect/>
          </a:stretch>
        </p:blipFill>
        <p:spPr>
          <a:xfrm>
            <a:off x="6813573" y="0"/>
            <a:ext cx="5378427" cy="57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7BE4-3ED3-F60A-82F9-7AB3DFAC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9A597E0B-10CF-C588-B109-D88E91535C0D}"/>
              </a:ext>
            </a:extLst>
          </p:cNvPr>
          <p:cNvSpPr txBox="1"/>
          <p:nvPr/>
        </p:nvSpPr>
        <p:spPr>
          <a:xfrm>
            <a:off x="480565" y="1048291"/>
            <a:ext cx="5691635" cy="843180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Altri strumenti di digitalizzazione elementare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2EEE2404-94B2-9DBB-A90A-1986118E406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A8D512BE-AF26-A862-1D87-C07B83537886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456B13-31BF-6AC1-C648-8CF9A59B0131}"/>
              </a:ext>
            </a:extLst>
          </p:cNvPr>
          <p:cNvSpPr/>
          <p:nvPr/>
        </p:nvSpPr>
        <p:spPr>
          <a:xfrm>
            <a:off x="816429" y="2288443"/>
            <a:ext cx="5257800" cy="30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Utilizzazione degli strumenti informatici e digitali obbligatoria per i lavori delle commissioni, eventualmente di sistemi di videoconferenza per le prove orali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Ma anche uso dei social network per la diffusione di notizie sui bandi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Raccoglie </a:t>
            </a:r>
            <a:r>
              <a:rPr lang="it-IT" sz="1800" b="1" dirty="0">
                <a:solidFill>
                  <a:schemeClr val="tx1"/>
                </a:solidFill>
              </a:rPr>
              <a:t>tutti gli atti della procedura concorsuale</a:t>
            </a:r>
            <a:r>
              <a:rPr lang="it-IT" sz="1800" dirty="0">
                <a:solidFill>
                  <a:schemeClr val="tx1"/>
                </a:solidFill>
              </a:rPr>
              <a:t>: bando di concorso, diario delle prove, punteggi, convocazioni, graduatoria (anche in aree ad accesso riservato)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Usato per la presentazione della domanda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C7CEB9B-929D-36C6-4EFE-3CEC9D664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CF01150D-E951-88BC-2EBE-703C2AFCA093}"/>
              </a:ext>
            </a:extLst>
          </p:cNvPr>
          <p:cNvSpPr txBox="1">
            <a:spLocks/>
          </p:cNvSpPr>
          <p:nvPr/>
        </p:nvSpPr>
        <p:spPr>
          <a:xfrm>
            <a:off x="594766" y="158876"/>
            <a:ext cx="101974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t-IT"/>
              <a:t>La digitalizzazione:</a:t>
            </a:r>
            <a:endParaRPr lang="it-IT" dirty="0"/>
          </a:p>
        </p:txBody>
      </p:sp>
      <p:pic>
        <p:nvPicPr>
          <p:cNvPr id="8" name="Picture 2" descr="Concorsi a premio tramite social media – aggiornamento febbraio 2020 - Max  Marketing">
            <a:extLst>
              <a:ext uri="{FF2B5EF4-FFF2-40B4-BE49-F238E27FC236}">
                <a16:creationId xmlns:a16="http://schemas.microsoft.com/office/drawing/2014/main" id="{3D398233-DA13-CA68-6D9A-F5B3C3DF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r="19753" b="-1"/>
          <a:stretch>
            <a:fillRect/>
          </a:stretch>
        </p:blipFill>
        <p:spPr bwMode="auto">
          <a:xfrm>
            <a:off x="6440966" y="0"/>
            <a:ext cx="5751034" cy="55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9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71A44-CF50-4559-9E6C-E72F9DDB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60805D4-963D-8B5C-177A-041CD920D93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400" b="1" i="0" u="none" strike="noStrike" kern="0" cap="none" spc="-2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51FC1DA1-04CF-82DA-71BB-07F600212A59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E75DE18-31D0-CCD2-5E41-AA4EF2451257}"/>
              </a:ext>
            </a:extLst>
          </p:cNvPr>
          <p:cNvSpPr/>
          <p:nvPr/>
        </p:nvSpPr>
        <p:spPr>
          <a:xfrm>
            <a:off x="762000" y="1917117"/>
            <a:ext cx="4588828" cy="345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Sistemi ad alto rischio: </a:t>
            </a:r>
            <a:r>
              <a:rPr lang="it-IT" sz="1800" dirty="0">
                <a:solidFill>
                  <a:schemeClr val="tx1"/>
                </a:solidFill>
                <a:latin typeface="inherit"/>
              </a:rPr>
              <a:t>«</a:t>
            </a:r>
            <a:r>
              <a:rPr lang="it-IT" sz="1800" dirty="0">
                <a:solidFill>
                  <a:schemeClr val="tx1"/>
                </a:solidFill>
                <a:effectLst/>
                <a:latin typeface="inherit"/>
              </a:rPr>
              <a:t>sistemi di IA destinati a essere utilizzati per l'assunzione o la selezione di persone fisiche, in particolare per pubblicare annunci di lavoro mirati, analizzare o filtrare le candidature e valutare i candidati»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  <a:latin typeface="inherit"/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  <a:latin typeface="inherit"/>
              </a:rPr>
              <a:t>Rischio di violazione della dignità e libertà dei candidati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  <a:latin typeface="inherit"/>
              </a:rPr>
              <a:t>Es. discriminazioni algoritmiche (v. anche l. n. 132/2025, artt. 11-12)</a:t>
            </a: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A2495AF-A03D-6A78-621B-B58B623B4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644ADE38-CB7C-5D85-84A2-DACF1541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sz="3200" dirty="0"/>
              <a:t>Lo «smart recruitment»</a:t>
            </a:r>
            <a:endParaRPr lang="it-IT" dirty="0"/>
          </a:p>
        </p:txBody>
      </p:sp>
      <p:pic>
        <p:nvPicPr>
          <p:cNvPr id="5" name="Picture 2" descr="Chatbot AI PRO – Azienda Italia">
            <a:extLst>
              <a:ext uri="{FF2B5EF4-FFF2-40B4-BE49-F238E27FC236}">
                <a16:creationId xmlns:a16="http://schemas.microsoft.com/office/drawing/2014/main" id="{49A51A9A-B9EC-4AAC-AE73-C11D36EE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/>
          <a:stretch>
            <a:fillRect/>
          </a:stretch>
        </p:blipFill>
        <p:spPr bwMode="auto">
          <a:xfrm>
            <a:off x="6788361" y="92145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0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A3C9B-038D-30B6-1E75-5C2BFCA54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74C7FE12-FAB4-B925-2D4C-BA56AAEAF3A2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Le utilizzazioni possibili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4BEAC553-DA88-A4B2-5F69-93EC9EF6568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337F13D7-5C2A-4345-52C0-88126DDB5279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9C71DB9-A90E-9615-63F5-4740912FF894}"/>
              </a:ext>
            </a:extLst>
          </p:cNvPr>
          <p:cNvSpPr/>
          <p:nvPr/>
        </p:nvSpPr>
        <p:spPr>
          <a:xfrm>
            <a:off x="516572" y="1725505"/>
            <a:ext cx="6341428" cy="410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chatbot e obblighi di comunicazione informale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social media mining per elaborazione di </a:t>
            </a:r>
            <a:r>
              <a:rPr lang="it-IT" sz="1800" dirty="0" err="1">
                <a:solidFill>
                  <a:schemeClr val="tx1"/>
                </a:solidFill>
              </a:rPr>
              <a:t>faq</a:t>
            </a:r>
            <a:r>
              <a:rPr lang="it-IT" sz="1800" dirty="0">
                <a:solidFill>
                  <a:schemeClr val="tx1"/>
                </a:solidFill>
              </a:rPr>
              <a:t> o per sollecitare peculiari tipologie di candidati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superamento del modello dell’autodichiarazione (?)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automazione di adempimenti vincolati e a discrezionalità «limitata» (salva supervisione umana)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elaborazione dei bandi di concorso e dei criteri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composizione delle commissioni: definizione della nozione di esperto, ma anche rilevazione delle incompatibilità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attribuzione di punteggi per preferenze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valutazione dei titoli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soccorso istruttorio 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- supporto nelle valutazione delle capacità comportamentali e soft skills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9238B0F-BDE8-B293-9411-29CBA5FAB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2FED4B15-B087-4D20-D46E-71008F60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Lo «smart recruitment» </a:t>
            </a:r>
          </a:p>
        </p:txBody>
      </p:sp>
      <p:pic>
        <p:nvPicPr>
          <p:cNvPr id="3" name="Picture 2" descr="How to Use Artificial Intelligence (AI) for Smart Hiring | Hoshi - Best  Payroll Software">
            <a:extLst>
              <a:ext uri="{FF2B5EF4-FFF2-40B4-BE49-F238E27FC236}">
                <a16:creationId xmlns:a16="http://schemas.microsoft.com/office/drawing/2014/main" id="{4DA09B35-4ADF-97F1-009E-129BE8F6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6" r="25711" b="1"/>
          <a:stretch>
            <a:fillRect/>
          </a:stretch>
        </p:blipFill>
        <p:spPr bwMode="auto">
          <a:xfrm>
            <a:off x="6495727" y="1573237"/>
            <a:ext cx="5179700" cy="40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4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4969828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La selezione automatizzata è più oggettiva e meno a rischio di errori (può apprendere dalla casistica giurisprudenziale) ma può riprodurre </a:t>
            </a:r>
            <a:r>
              <a:rPr lang="it-IT" sz="1800" dirty="0" err="1">
                <a:solidFill>
                  <a:schemeClr val="tx1"/>
                </a:solidFill>
              </a:rPr>
              <a:t>bias</a:t>
            </a:r>
            <a:r>
              <a:rPr lang="it-IT" sz="1800" dirty="0">
                <a:solidFill>
                  <a:schemeClr val="tx1"/>
                </a:solidFill>
              </a:rPr>
              <a:t> preesistenti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«</a:t>
            </a:r>
            <a:r>
              <a:rPr lang="it-IT" sz="1800" dirty="0" err="1">
                <a:solidFill>
                  <a:schemeClr val="tx1"/>
                </a:solidFill>
              </a:rPr>
              <a:t>algorithmic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biases</a:t>
            </a:r>
            <a:r>
              <a:rPr lang="it-IT" sz="1800" dirty="0">
                <a:solidFill>
                  <a:schemeClr val="tx1"/>
                </a:solidFill>
              </a:rPr>
              <a:t> do </a:t>
            </a:r>
            <a:r>
              <a:rPr lang="it-IT" sz="1800" dirty="0" err="1">
                <a:solidFill>
                  <a:schemeClr val="tx1"/>
                </a:solidFill>
              </a:rPr>
              <a:t>not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materialise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spontaneously</a:t>
            </a:r>
            <a:r>
              <a:rPr lang="it-IT" sz="1800" dirty="0">
                <a:solidFill>
                  <a:schemeClr val="tx1"/>
                </a:solidFill>
              </a:rPr>
              <a:t>: </a:t>
            </a:r>
            <a:r>
              <a:rPr lang="it-IT" sz="1800" dirty="0" err="1">
                <a:solidFill>
                  <a:schemeClr val="tx1"/>
                </a:solidFill>
              </a:rPr>
              <a:t>they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reflect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existing</a:t>
            </a:r>
            <a:r>
              <a:rPr lang="it-IT" sz="1800" dirty="0">
                <a:solidFill>
                  <a:schemeClr val="tx1"/>
                </a:solidFill>
              </a:rPr>
              <a:t> human </a:t>
            </a:r>
            <a:r>
              <a:rPr lang="it-IT" sz="1800" dirty="0" err="1">
                <a:solidFill>
                  <a:schemeClr val="tx1"/>
                </a:solidFill>
              </a:rPr>
              <a:t>biases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 err="1">
                <a:solidFill>
                  <a:schemeClr val="tx1"/>
                </a:solidFill>
              </a:rPr>
              <a:t>societal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inequalities</a:t>
            </a:r>
            <a:r>
              <a:rPr lang="it-IT" sz="1800" dirty="0">
                <a:solidFill>
                  <a:schemeClr val="tx1"/>
                </a:solidFill>
              </a:rPr>
              <a:t> and genuine group </a:t>
            </a:r>
            <a:r>
              <a:rPr lang="it-IT" sz="1800" dirty="0" err="1">
                <a:solidFill>
                  <a:schemeClr val="tx1"/>
                </a:solidFill>
              </a:rPr>
              <a:t>differences</a:t>
            </a:r>
            <a:r>
              <a:rPr lang="it-IT" sz="1800" dirty="0">
                <a:solidFill>
                  <a:schemeClr val="tx1"/>
                </a:solidFill>
              </a:rPr>
              <a:t>» (A. Kelly-</a:t>
            </a:r>
            <a:r>
              <a:rPr lang="it-IT" sz="1800" dirty="0" err="1">
                <a:solidFill>
                  <a:schemeClr val="tx1"/>
                </a:solidFill>
              </a:rPr>
              <a:t>Lith</a:t>
            </a:r>
            <a:r>
              <a:rPr lang="it-IT" sz="1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c.d. </a:t>
            </a:r>
            <a:r>
              <a:rPr lang="it-IT" sz="1800" dirty="0" err="1">
                <a:solidFill>
                  <a:schemeClr val="tx1"/>
                </a:solidFill>
              </a:rPr>
              <a:t>paradox</a:t>
            </a:r>
            <a:r>
              <a:rPr lang="it-IT" sz="1800" dirty="0">
                <a:solidFill>
                  <a:schemeClr val="tx1"/>
                </a:solidFill>
              </a:rPr>
              <a:t> of </a:t>
            </a:r>
            <a:r>
              <a:rPr lang="it-IT" sz="1800" dirty="0" err="1">
                <a:solidFill>
                  <a:schemeClr val="tx1"/>
                </a:solidFill>
              </a:rPr>
              <a:t>automation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as</a:t>
            </a:r>
            <a:r>
              <a:rPr lang="it-IT" sz="1800" dirty="0">
                <a:solidFill>
                  <a:schemeClr val="tx1"/>
                </a:solidFill>
              </a:rPr>
              <a:t> anti-</a:t>
            </a:r>
            <a:r>
              <a:rPr lang="it-IT" sz="1800" dirty="0" err="1">
                <a:solidFill>
                  <a:schemeClr val="tx1"/>
                </a:solidFill>
              </a:rPr>
              <a:t>bias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intervention</a:t>
            </a: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Liberazione dei dipendenti pubblici dai compiti più ripetitivi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Semplificazione dell’accesso e riduzione dello «</a:t>
            </a:r>
            <a:r>
              <a:rPr lang="it-IT" sz="1800" dirty="0" err="1">
                <a:solidFill>
                  <a:schemeClr val="tx1"/>
                </a:solidFill>
              </a:rPr>
              <a:t>sludge</a:t>
            </a:r>
            <a:r>
              <a:rPr lang="it-IT" sz="1800" dirty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Ma anche rischio di cattura (esternalizzazioni)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24AAD07B-85DB-FC45-B04D-1C3778F5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Alcuni benefici possibili e alcuni rischi</a:t>
            </a:r>
          </a:p>
        </p:txBody>
      </p:sp>
      <p:pic>
        <p:nvPicPr>
          <p:cNvPr id="3" name="Picture 2" descr="Biased Algorithms Are Easier to Fix Than Biased People - The New York Times">
            <a:extLst>
              <a:ext uri="{FF2B5EF4-FFF2-40B4-BE49-F238E27FC236}">
                <a16:creationId xmlns:a16="http://schemas.microsoft.com/office/drawing/2014/main" id="{29503805-B26A-1B5E-6E1D-9F876717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2" b="1"/>
          <a:stretch>
            <a:fillRect/>
          </a:stretch>
        </p:blipFill>
        <p:spPr bwMode="auto">
          <a:xfrm>
            <a:off x="6013792" y="968849"/>
            <a:ext cx="6106195" cy="51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8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813</Words>
  <Application>Microsoft Macintosh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Aharoni</vt:lpstr>
      <vt:lpstr>Aptos</vt:lpstr>
      <vt:lpstr>Calibri</vt:lpstr>
      <vt:lpstr>inherit</vt:lpstr>
      <vt:lpstr>Lucida Sans Unicode</vt:lpstr>
      <vt:lpstr>Trebuchet MS</vt:lpstr>
      <vt:lpstr>Office Theme</vt:lpstr>
      <vt:lpstr>Presentazione standard di PowerPoint</vt:lpstr>
      <vt:lpstr>I nuovi strumenti per il superamento delle critiche al modello concorsuale</vt:lpstr>
      <vt:lpstr>I «concorsi unici» e le centrali di reclutamento</vt:lpstr>
      <vt:lpstr>La riutilizzazione/scorrimento delle graduatorie</vt:lpstr>
      <vt:lpstr>La digitalizzazione:</vt:lpstr>
      <vt:lpstr>Presentazione standard di PowerPoint</vt:lpstr>
      <vt:lpstr>Lo «smart recruitment»</vt:lpstr>
      <vt:lpstr>Lo «smart recruitment» </vt:lpstr>
      <vt:lpstr>Alcuni benefici possibili e alcuni rischi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Barbara Sara Alessandra Gagliardi</cp:lastModifiedBy>
  <cp:revision>31</cp:revision>
  <cp:lastPrinted>2024-09-17T10:16:35Z</cp:lastPrinted>
  <dcterms:created xsi:type="dcterms:W3CDTF">2024-04-15T08:33:22Z</dcterms:created>
  <dcterms:modified xsi:type="dcterms:W3CDTF">2026-03-23T21:42:33Z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