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9"/>
  </p:notesMasterIdLst>
  <p:sldIdLst>
    <p:sldId id="258" r:id="rId2"/>
    <p:sldId id="409" r:id="rId3"/>
    <p:sldId id="410" r:id="rId4"/>
    <p:sldId id="411" r:id="rId5"/>
    <p:sldId id="419" r:id="rId6"/>
    <p:sldId id="420" r:id="rId7"/>
    <p:sldId id="422" r:id="rId8"/>
    <p:sldId id="421" r:id="rId9"/>
    <p:sldId id="423" r:id="rId10"/>
    <p:sldId id="413" r:id="rId11"/>
    <p:sldId id="424" r:id="rId12"/>
    <p:sldId id="425" r:id="rId13"/>
    <p:sldId id="427" r:id="rId14"/>
    <p:sldId id="414" r:id="rId15"/>
    <p:sldId id="428" r:id="rId16"/>
    <p:sldId id="429" r:id="rId17"/>
    <p:sldId id="426" r:id="rId18"/>
    <p:sldId id="415" r:id="rId19"/>
    <p:sldId id="416" r:id="rId20"/>
    <p:sldId id="432" r:id="rId21"/>
    <p:sldId id="433" r:id="rId22"/>
    <p:sldId id="437" r:id="rId23"/>
    <p:sldId id="434" r:id="rId24"/>
    <p:sldId id="436" r:id="rId25"/>
    <p:sldId id="431" r:id="rId26"/>
    <p:sldId id="435" r:id="rId27"/>
    <p:sldId id="408" r:id="rId28"/>
  </p:sldIdLst>
  <p:sldSz cx="12192000" cy="6858000"/>
  <p:notesSz cx="9944100" cy="68056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C36F55-6F05-4B51-8C82-F88A28C4277D}" v="28" dt="2026-02-20T11:22:23.167"/>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691"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a Ciarlariello" userId="7a75fd8736ffb32c" providerId="LiveId" clId="{3B3E47D4-190C-41C1-8ACE-63D62D2E8C88}"/>
    <pc:docChg chg="undo custSel addSld delSld modSld sldOrd">
      <pc:chgData name="Federica Ciarlariello" userId="7a75fd8736ffb32c" providerId="LiveId" clId="{3B3E47D4-190C-41C1-8ACE-63D62D2E8C88}" dt="2026-02-20T11:22:30.554" v="359" actId="14100"/>
      <pc:docMkLst>
        <pc:docMk/>
      </pc:docMkLst>
      <pc:sldChg chg="addSp delSp modSp mod">
        <pc:chgData name="Federica Ciarlariello" userId="7a75fd8736ffb32c" providerId="LiveId" clId="{3B3E47D4-190C-41C1-8ACE-63D62D2E8C88}" dt="2026-02-16T13:37:13.683" v="294" actId="1076"/>
        <pc:sldMkLst>
          <pc:docMk/>
          <pc:sldMk cId="0" sldId="258"/>
        </pc:sldMkLst>
        <pc:spChg chg="add mod">
          <ac:chgData name="Federica Ciarlariello" userId="7a75fd8736ffb32c" providerId="LiveId" clId="{3B3E47D4-190C-41C1-8ACE-63D62D2E8C88}" dt="2026-02-16T13:37:10.262" v="293" actId="1076"/>
          <ac:spMkLst>
            <pc:docMk/>
            <pc:sldMk cId="0" sldId="258"/>
            <ac:spMk id="8" creationId="{5B6CB842-6E5E-AFBB-0EBC-2A606C567BFE}"/>
          </ac:spMkLst>
        </pc:spChg>
        <pc:spChg chg="add mod">
          <ac:chgData name="Federica Ciarlariello" userId="7a75fd8736ffb32c" providerId="LiveId" clId="{3B3E47D4-190C-41C1-8ACE-63D62D2E8C88}" dt="2026-02-16T13:37:13.683" v="294" actId="1076"/>
          <ac:spMkLst>
            <pc:docMk/>
            <pc:sldMk cId="0" sldId="258"/>
            <ac:spMk id="9" creationId="{2EDA5358-602B-1421-556B-3F7F5E734CE8}"/>
          </ac:spMkLst>
        </pc:spChg>
        <pc:spChg chg="add mod">
          <ac:chgData name="Federica Ciarlariello" userId="7a75fd8736ffb32c" providerId="LiveId" clId="{3B3E47D4-190C-41C1-8ACE-63D62D2E8C88}" dt="2026-02-16T13:35:55.757" v="276" actId="121"/>
          <ac:spMkLst>
            <pc:docMk/>
            <pc:sldMk cId="0" sldId="258"/>
            <ac:spMk id="10" creationId="{D5ECE43A-3FB7-0821-526C-53DCB5B0F178}"/>
          </ac:spMkLst>
        </pc:spChg>
        <pc:spChg chg="mod">
          <ac:chgData name="Federica Ciarlariello" userId="7a75fd8736ffb32c" providerId="LiveId" clId="{3B3E47D4-190C-41C1-8ACE-63D62D2E8C88}" dt="2026-02-16T13:03:37.651" v="44" actId="21"/>
          <ac:spMkLst>
            <pc:docMk/>
            <pc:sldMk cId="0" sldId="258"/>
            <ac:spMk id="59" creationId="{9C2D3C98-1A6D-66EA-3AF1-99379772DA73}"/>
          </ac:spMkLst>
        </pc:spChg>
        <pc:picChg chg="add mod">
          <ac:chgData name="Federica Ciarlariello" userId="7a75fd8736ffb32c" providerId="LiveId" clId="{3B3E47D4-190C-41C1-8ACE-63D62D2E8C88}" dt="2026-02-16T13:36:55.976" v="290" actId="1076"/>
          <ac:picMkLst>
            <pc:docMk/>
            <pc:sldMk cId="0" sldId="258"/>
            <ac:picMk id="4" creationId="{474BD8F6-161C-5639-16E8-35B3F3CDF5C3}"/>
          </ac:picMkLst>
        </pc:picChg>
        <pc:picChg chg="mod">
          <ac:chgData name="Federica Ciarlariello" userId="7a75fd8736ffb32c" providerId="LiveId" clId="{3B3E47D4-190C-41C1-8ACE-63D62D2E8C88}" dt="2026-02-16T13:36:59.497" v="291" actId="14100"/>
          <ac:picMkLst>
            <pc:docMk/>
            <pc:sldMk cId="0" sldId="258"/>
            <ac:picMk id="63" creationId="{989AB6C2-31FD-608D-9DEB-FB422A068DD4}"/>
          </ac:picMkLst>
        </pc:picChg>
        <pc:picChg chg="mod">
          <ac:chgData name="Federica Ciarlariello" userId="7a75fd8736ffb32c" providerId="LiveId" clId="{3B3E47D4-190C-41C1-8ACE-63D62D2E8C88}" dt="2026-02-16T13:37:02.609" v="292" actId="14100"/>
          <ac:picMkLst>
            <pc:docMk/>
            <pc:sldMk cId="0" sldId="258"/>
            <ac:picMk id="66" creationId="{01751DE6-E180-E58B-3C0B-EDD6B0D3AFB8}"/>
          </ac:picMkLst>
        </pc:picChg>
      </pc:sldChg>
      <pc:sldChg chg="modSp del mod">
        <pc:chgData name="Federica Ciarlariello" userId="7a75fd8736ffb32c" providerId="LiveId" clId="{3B3E47D4-190C-41C1-8ACE-63D62D2E8C88}" dt="2026-02-20T11:21:14.032" v="348" actId="47"/>
        <pc:sldMkLst>
          <pc:docMk/>
          <pc:sldMk cId="3105470185" sldId="402"/>
        </pc:sldMkLst>
        <pc:spChg chg="mod">
          <ac:chgData name="Federica Ciarlariello" userId="7a75fd8736ffb32c" providerId="LiveId" clId="{3B3E47D4-190C-41C1-8ACE-63D62D2E8C88}" dt="2026-02-20T11:20:32.439" v="320" actId="20577"/>
          <ac:spMkLst>
            <pc:docMk/>
            <pc:sldMk cId="3105470185" sldId="402"/>
            <ac:spMk id="10" creationId="{00000000-0000-0000-0000-000000000000}"/>
          </ac:spMkLst>
        </pc:spChg>
        <pc:spChg chg="mod">
          <ac:chgData name="Federica Ciarlariello" userId="7a75fd8736ffb32c" providerId="LiveId" clId="{3B3E47D4-190C-41C1-8ACE-63D62D2E8C88}" dt="2026-02-20T11:20:18.156" v="307" actId="20577"/>
          <ac:spMkLst>
            <pc:docMk/>
            <pc:sldMk cId="3105470185" sldId="402"/>
            <ac:spMk id="11" creationId="{00000000-0000-0000-0000-000000000000}"/>
          </ac:spMkLst>
        </pc:spChg>
      </pc:sldChg>
      <pc:sldChg chg="del">
        <pc:chgData name="Federica Ciarlariello" userId="7a75fd8736ffb32c" providerId="LiveId" clId="{3B3E47D4-190C-41C1-8ACE-63D62D2E8C88}" dt="2026-02-20T11:20:40.517" v="322" actId="47"/>
        <pc:sldMkLst>
          <pc:docMk/>
          <pc:sldMk cId="1426112232" sldId="405"/>
        </pc:sldMkLst>
      </pc:sldChg>
      <pc:sldChg chg="del">
        <pc:chgData name="Federica Ciarlariello" userId="7a75fd8736ffb32c" providerId="LiveId" clId="{3B3E47D4-190C-41C1-8ACE-63D62D2E8C88}" dt="2026-02-20T11:20:41.346" v="323" actId="47"/>
        <pc:sldMkLst>
          <pc:docMk/>
          <pc:sldMk cId="361004151" sldId="406"/>
        </pc:sldMkLst>
      </pc:sldChg>
      <pc:sldChg chg="del">
        <pc:chgData name="Federica Ciarlariello" userId="7a75fd8736ffb32c" providerId="LiveId" clId="{3B3E47D4-190C-41C1-8ACE-63D62D2E8C88}" dt="2026-02-20T11:20:42.318" v="324" actId="47"/>
        <pc:sldMkLst>
          <pc:docMk/>
          <pc:sldMk cId="1514503076" sldId="407"/>
        </pc:sldMkLst>
      </pc:sldChg>
      <pc:sldChg chg="modSp add mod ord">
        <pc:chgData name="Federica Ciarlariello" userId="7a75fd8736ffb32c" providerId="LiveId" clId="{3B3E47D4-190C-41C1-8ACE-63D62D2E8C88}" dt="2026-02-16T13:13:01.722" v="262" actId="20577"/>
        <pc:sldMkLst>
          <pc:docMk/>
          <pc:sldMk cId="886352474" sldId="408"/>
        </pc:sldMkLst>
        <pc:spChg chg="mod">
          <ac:chgData name="Federica Ciarlariello" userId="7a75fd8736ffb32c" providerId="LiveId" clId="{3B3E47D4-190C-41C1-8ACE-63D62D2E8C88}" dt="2026-02-16T13:11:28.840" v="199" actId="1076"/>
          <ac:spMkLst>
            <pc:docMk/>
            <pc:sldMk cId="886352474" sldId="408"/>
            <ac:spMk id="8" creationId="{984ECE5F-0CC9-C00B-095E-0B9A4D1EA6DD}"/>
          </ac:spMkLst>
        </pc:spChg>
        <pc:spChg chg="mod">
          <ac:chgData name="Federica Ciarlariello" userId="7a75fd8736ffb32c" providerId="LiveId" clId="{3B3E47D4-190C-41C1-8ACE-63D62D2E8C88}" dt="2026-02-16T13:11:42.278" v="203" actId="1076"/>
          <ac:spMkLst>
            <pc:docMk/>
            <pc:sldMk cId="886352474" sldId="408"/>
            <ac:spMk id="9" creationId="{2CE49FE5-4ED8-18D2-21D0-67835F420A05}"/>
          </ac:spMkLst>
        </pc:spChg>
        <pc:spChg chg="mod">
          <ac:chgData name="Federica Ciarlariello" userId="7a75fd8736ffb32c" providerId="LiveId" clId="{3B3E47D4-190C-41C1-8ACE-63D62D2E8C88}" dt="2026-02-16T13:13:01.722" v="262" actId="20577"/>
          <ac:spMkLst>
            <pc:docMk/>
            <pc:sldMk cId="886352474" sldId="408"/>
            <ac:spMk id="59" creationId="{CA5DD093-B8DE-BEF0-24FF-BD43D5192DB5}"/>
          </ac:spMkLst>
        </pc:spChg>
      </pc:sldChg>
      <pc:sldChg chg="addSp delSp modSp add mod">
        <pc:chgData name="Federica Ciarlariello" userId="7a75fd8736ffb32c" providerId="LiveId" clId="{3B3E47D4-190C-41C1-8ACE-63D62D2E8C88}" dt="2026-02-20T11:22:30.554" v="359" actId="14100"/>
        <pc:sldMkLst>
          <pc:docMk/>
          <pc:sldMk cId="2676637794" sldId="409"/>
        </pc:sldMkLst>
        <pc:spChg chg="add mod">
          <ac:chgData name="Federica Ciarlariello" userId="7a75fd8736ffb32c" providerId="LiveId" clId="{3B3E47D4-190C-41C1-8ACE-63D62D2E8C88}" dt="2026-02-20T11:20:57.329" v="337" actId="20577"/>
          <ac:spMkLst>
            <pc:docMk/>
            <pc:sldMk cId="2676637794" sldId="409"/>
            <ac:spMk id="4" creationId="{D3CF0022-9C97-A26B-71AB-A6D32A730604}"/>
          </ac:spMkLst>
        </pc:spChg>
        <pc:spChg chg="mod">
          <ac:chgData name="Federica Ciarlariello" userId="7a75fd8736ffb32c" providerId="LiveId" clId="{3B3E47D4-190C-41C1-8ACE-63D62D2E8C88}" dt="2026-02-20T11:21:11.253" v="347" actId="14100"/>
          <ac:spMkLst>
            <pc:docMk/>
            <pc:sldMk cId="2676637794" sldId="409"/>
            <ac:spMk id="7" creationId="{43D2EECA-F423-0945-2C4A-7E2C01B85F97}"/>
          </ac:spMkLst>
        </pc:spChg>
        <pc:spChg chg="del">
          <ac:chgData name="Federica Ciarlariello" userId="7a75fd8736ffb32c" providerId="LiveId" clId="{3B3E47D4-190C-41C1-8ACE-63D62D2E8C88}" dt="2026-02-20T11:20:50.915" v="325" actId="478"/>
          <ac:spMkLst>
            <pc:docMk/>
            <pc:sldMk cId="2676637794" sldId="409"/>
            <ac:spMk id="10" creationId="{E5ACFA3B-A61C-E080-7D9D-A0E48DE0AA30}"/>
          </ac:spMkLst>
        </pc:spChg>
        <pc:spChg chg="mod">
          <ac:chgData name="Federica Ciarlariello" userId="7a75fd8736ffb32c" providerId="LiveId" clId="{3B3E47D4-190C-41C1-8ACE-63D62D2E8C88}" dt="2026-02-20T11:21:04.564" v="346" actId="20577"/>
          <ac:spMkLst>
            <pc:docMk/>
            <pc:sldMk cId="2676637794" sldId="409"/>
            <ac:spMk id="11" creationId="{DFFFE0E3-B615-086B-97AF-0659D7282500}"/>
          </ac:spMkLst>
        </pc:spChg>
        <pc:picChg chg="mod">
          <ac:chgData name="Federica Ciarlariello" userId="7a75fd8736ffb32c" providerId="LiveId" clId="{3B3E47D4-190C-41C1-8ACE-63D62D2E8C88}" dt="2026-02-20T11:22:30.554" v="359" actId="14100"/>
          <ac:picMkLst>
            <pc:docMk/>
            <pc:sldMk cId="2676637794" sldId="409"/>
            <ac:picMk id="2" creationId="{E925B714-B8F0-26C2-1C71-B6B1FE7109E9}"/>
          </ac:picMkLst>
        </pc:picChg>
      </pc:sldChg>
      <pc:sldChg chg="add">
        <pc:chgData name="Federica Ciarlariello" userId="7a75fd8736ffb32c" providerId="LiveId" clId="{3B3E47D4-190C-41C1-8ACE-63D62D2E8C88}" dt="2026-02-20T11:21:17.503" v="349"/>
        <pc:sldMkLst>
          <pc:docMk/>
          <pc:sldMk cId="586587476" sldId="410"/>
        </pc:sldMkLst>
      </pc:sldChg>
      <pc:sldChg chg="add">
        <pc:chgData name="Federica Ciarlariello" userId="7a75fd8736ffb32c" providerId="LiveId" clId="{3B3E47D4-190C-41C1-8ACE-63D62D2E8C88}" dt="2026-02-20T11:21:18.065" v="350"/>
        <pc:sldMkLst>
          <pc:docMk/>
          <pc:sldMk cId="960189117" sldId="411"/>
        </pc:sldMkLst>
      </pc:sldChg>
      <pc:sldChg chg="add">
        <pc:chgData name="Federica Ciarlariello" userId="7a75fd8736ffb32c" providerId="LiveId" clId="{3B3E47D4-190C-41C1-8ACE-63D62D2E8C88}" dt="2026-02-20T11:21:18.704" v="351"/>
        <pc:sldMkLst>
          <pc:docMk/>
          <pc:sldMk cId="1445512347" sldId="412"/>
        </pc:sldMkLst>
      </pc:sldChg>
      <pc:sldChg chg="add">
        <pc:chgData name="Federica Ciarlariello" userId="7a75fd8736ffb32c" providerId="LiveId" clId="{3B3E47D4-190C-41C1-8ACE-63D62D2E8C88}" dt="2026-02-20T11:21:19.216" v="352"/>
        <pc:sldMkLst>
          <pc:docMk/>
          <pc:sldMk cId="550295315" sldId="413"/>
        </pc:sldMkLst>
      </pc:sldChg>
      <pc:sldChg chg="add">
        <pc:chgData name="Federica Ciarlariello" userId="7a75fd8736ffb32c" providerId="LiveId" clId="{3B3E47D4-190C-41C1-8ACE-63D62D2E8C88}" dt="2026-02-20T11:21:19.722" v="353"/>
        <pc:sldMkLst>
          <pc:docMk/>
          <pc:sldMk cId="3512704119" sldId="414"/>
        </pc:sldMkLst>
      </pc:sldChg>
      <pc:sldChg chg="add">
        <pc:chgData name="Federica Ciarlariello" userId="7a75fd8736ffb32c" providerId="LiveId" clId="{3B3E47D4-190C-41C1-8ACE-63D62D2E8C88}" dt="2026-02-20T11:21:20.166" v="354"/>
        <pc:sldMkLst>
          <pc:docMk/>
          <pc:sldMk cId="895749073" sldId="415"/>
        </pc:sldMkLst>
      </pc:sldChg>
      <pc:sldChg chg="add">
        <pc:chgData name="Federica Ciarlariello" userId="7a75fd8736ffb32c" providerId="LiveId" clId="{3B3E47D4-190C-41C1-8ACE-63D62D2E8C88}" dt="2026-02-20T11:21:22.527" v="355"/>
        <pc:sldMkLst>
          <pc:docMk/>
          <pc:sldMk cId="1142687983" sldId="416"/>
        </pc:sldMkLst>
      </pc:sldChg>
      <pc:sldChg chg="add">
        <pc:chgData name="Federica Ciarlariello" userId="7a75fd8736ffb32c" providerId="LiveId" clId="{3B3E47D4-190C-41C1-8ACE-63D62D2E8C88}" dt="2026-02-20T11:21:22.983" v="356"/>
        <pc:sldMkLst>
          <pc:docMk/>
          <pc:sldMk cId="248555669" sldId="417"/>
        </pc:sldMkLst>
      </pc:sldChg>
      <pc:sldChg chg="add">
        <pc:chgData name="Federica Ciarlariello" userId="7a75fd8736ffb32c" providerId="LiveId" clId="{3B3E47D4-190C-41C1-8ACE-63D62D2E8C88}" dt="2026-02-20T11:21:23.566" v="357"/>
        <pc:sldMkLst>
          <pc:docMk/>
          <pc:sldMk cId="1145592599" sldId="41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308475" cy="341313"/>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632450" y="0"/>
            <a:ext cx="4310063" cy="341313"/>
          </a:xfrm>
          <a:prstGeom prst="rect">
            <a:avLst/>
          </a:prstGeom>
        </p:spPr>
        <p:txBody>
          <a:bodyPr vert="horz" lIns="91440" tIns="45720" rIns="91440" bIns="45720" rtlCol="0"/>
          <a:lstStyle>
            <a:lvl1pPr algn="r">
              <a:defRPr sz="1200"/>
            </a:lvl1pPr>
          </a:lstStyle>
          <a:p>
            <a:fld id="{E2115C7E-F564-4988-A665-DBC936908B31}" type="datetimeFigureOut">
              <a:rPr lang="it-IT" smtClean="0"/>
              <a:t>03/03/2026</a:t>
            </a:fld>
            <a:endParaRPr lang="it-IT"/>
          </a:p>
        </p:txBody>
      </p:sp>
      <p:sp>
        <p:nvSpPr>
          <p:cNvPr id="4" name="Segnaposto immagine diapositiva 3"/>
          <p:cNvSpPr>
            <a:spLocks noGrp="1" noRot="1" noChangeAspect="1"/>
          </p:cNvSpPr>
          <p:nvPr>
            <p:ph type="sldImg" idx="2"/>
          </p:nvPr>
        </p:nvSpPr>
        <p:spPr>
          <a:xfrm>
            <a:off x="2930525" y="850900"/>
            <a:ext cx="4083050" cy="22971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93775" y="3275013"/>
            <a:ext cx="7956550" cy="26797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464300"/>
            <a:ext cx="4308475" cy="341313"/>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632450" y="6464300"/>
            <a:ext cx="4310063" cy="341313"/>
          </a:xfrm>
          <a:prstGeom prst="rect">
            <a:avLst/>
          </a:prstGeom>
        </p:spPr>
        <p:txBody>
          <a:bodyPr vert="horz" lIns="91440" tIns="45720" rIns="91440" bIns="45720" rtlCol="0" anchor="b"/>
          <a:lstStyle>
            <a:lvl1pPr algn="r">
              <a:defRPr sz="1200"/>
            </a:lvl1pPr>
          </a:lstStyle>
          <a:p>
            <a:fld id="{10FF650D-4325-43C0-BEE8-C7E38566C35D}" type="slidenum">
              <a:rPr lang="it-IT" smtClean="0"/>
              <a:t>‹N›</a:t>
            </a:fld>
            <a:endParaRPr lang="it-IT"/>
          </a:p>
        </p:txBody>
      </p:sp>
    </p:spTree>
    <p:extLst>
      <p:ext uri="{BB962C8B-B14F-4D97-AF65-F5344CB8AC3E}">
        <p14:creationId xmlns:p14="http://schemas.microsoft.com/office/powerpoint/2010/main" val="5441018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jp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068B42D-1323-458B-A9C7-F369FEF9D5E5}" type="datetime1">
              <a:rPr lang="en-US" smtClean="0"/>
              <a:t>3/3/2026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D5972CBF-EB14-43E1-89F1-8C9B0CA2F64B}" type="datetime1">
              <a:rPr lang="en-US" smtClean="0"/>
              <a:t>3/3/2026</a:t>
            </a:fld>
            <a:endParaRPr lang="en-US"/>
          </a:p>
        </p:txBody>
      </p:sp>
      <p:sp>
        <p:nvSpPr>
          <p:cNvPr id="6" name="Holder 6"/>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3558900" y="6297427"/>
            <a:ext cx="961723" cy="369569"/>
          </a:xfrm>
          <a:prstGeom prst="rect">
            <a:avLst/>
          </a:prstGeom>
        </p:spPr>
      </p:pic>
      <p:pic>
        <p:nvPicPr>
          <p:cNvPr id="17" name="bg object 17"/>
          <p:cNvPicPr/>
          <p:nvPr/>
        </p:nvPicPr>
        <p:blipFill>
          <a:blip r:embed="rId3" cstate="print"/>
          <a:stretch>
            <a:fillRect/>
          </a:stretch>
        </p:blipFill>
        <p:spPr>
          <a:xfrm>
            <a:off x="4630010" y="6277935"/>
            <a:ext cx="585444" cy="383452"/>
          </a:xfrm>
          <a:prstGeom prst="rect">
            <a:avLst/>
          </a:prstGeom>
        </p:spPr>
      </p:pic>
      <p:sp>
        <p:nvSpPr>
          <p:cNvPr id="18" name="bg object 18"/>
          <p:cNvSpPr/>
          <p:nvPr/>
        </p:nvSpPr>
        <p:spPr>
          <a:xfrm>
            <a:off x="1007364" y="6274308"/>
            <a:ext cx="266700" cy="277495"/>
          </a:xfrm>
          <a:custGeom>
            <a:avLst/>
            <a:gdLst/>
            <a:ahLst/>
            <a:cxnLst/>
            <a:rect l="l" t="t" r="r" b="b"/>
            <a:pathLst>
              <a:path w="266700" h="277495">
                <a:moveTo>
                  <a:pt x="266700" y="273050"/>
                </a:moveTo>
                <a:lnTo>
                  <a:pt x="240157" y="262216"/>
                </a:lnTo>
                <a:lnTo>
                  <a:pt x="207733" y="253974"/>
                </a:lnTo>
                <a:lnTo>
                  <a:pt x="171818" y="248729"/>
                </a:lnTo>
                <a:lnTo>
                  <a:pt x="134874" y="246900"/>
                </a:lnTo>
                <a:lnTo>
                  <a:pt x="97307" y="248767"/>
                </a:lnTo>
                <a:lnTo>
                  <a:pt x="60845" y="254127"/>
                </a:lnTo>
                <a:lnTo>
                  <a:pt x="28067" y="262623"/>
                </a:lnTo>
                <a:lnTo>
                  <a:pt x="1524" y="273862"/>
                </a:lnTo>
                <a:lnTo>
                  <a:pt x="31572" y="275361"/>
                </a:lnTo>
                <a:lnTo>
                  <a:pt x="63563" y="276453"/>
                </a:lnTo>
                <a:lnTo>
                  <a:pt x="97586" y="277139"/>
                </a:lnTo>
                <a:lnTo>
                  <a:pt x="133781" y="277368"/>
                </a:lnTo>
                <a:lnTo>
                  <a:pt x="170040" y="277139"/>
                </a:lnTo>
                <a:lnTo>
                  <a:pt x="204241" y="276453"/>
                </a:lnTo>
                <a:lnTo>
                  <a:pt x="236448" y="275336"/>
                </a:lnTo>
                <a:lnTo>
                  <a:pt x="266700" y="273812"/>
                </a:lnTo>
                <a:lnTo>
                  <a:pt x="266700" y="273050"/>
                </a:lnTo>
                <a:close/>
              </a:path>
              <a:path w="266700" h="277495">
                <a:moveTo>
                  <a:pt x="266700" y="203542"/>
                </a:moveTo>
                <a:lnTo>
                  <a:pt x="233845" y="198462"/>
                </a:lnTo>
                <a:lnTo>
                  <a:pt x="200825" y="194843"/>
                </a:lnTo>
                <a:lnTo>
                  <a:pt x="167678" y="192697"/>
                </a:lnTo>
                <a:lnTo>
                  <a:pt x="134454" y="192024"/>
                </a:lnTo>
                <a:lnTo>
                  <a:pt x="100660" y="192735"/>
                </a:lnTo>
                <a:lnTo>
                  <a:pt x="66954" y="194957"/>
                </a:lnTo>
                <a:lnTo>
                  <a:pt x="33388" y="198704"/>
                </a:lnTo>
                <a:lnTo>
                  <a:pt x="0" y="203949"/>
                </a:lnTo>
                <a:lnTo>
                  <a:pt x="0" y="259080"/>
                </a:lnTo>
                <a:lnTo>
                  <a:pt x="26441" y="248297"/>
                </a:lnTo>
                <a:lnTo>
                  <a:pt x="58293" y="240042"/>
                </a:lnTo>
                <a:lnTo>
                  <a:pt x="94615" y="234772"/>
                </a:lnTo>
                <a:lnTo>
                  <a:pt x="134454" y="232905"/>
                </a:lnTo>
                <a:lnTo>
                  <a:pt x="173380" y="234657"/>
                </a:lnTo>
                <a:lnTo>
                  <a:pt x="208991" y="239674"/>
                </a:lnTo>
                <a:lnTo>
                  <a:pt x="240385" y="247573"/>
                </a:lnTo>
                <a:lnTo>
                  <a:pt x="266700" y="258000"/>
                </a:lnTo>
                <a:lnTo>
                  <a:pt x="266700" y="203542"/>
                </a:lnTo>
                <a:close/>
              </a:path>
              <a:path w="266700" h="277495">
                <a:moveTo>
                  <a:pt x="266700" y="146837"/>
                </a:moveTo>
                <a:lnTo>
                  <a:pt x="233730" y="143230"/>
                </a:lnTo>
                <a:lnTo>
                  <a:pt x="200685" y="140665"/>
                </a:lnTo>
                <a:lnTo>
                  <a:pt x="167576" y="139153"/>
                </a:lnTo>
                <a:lnTo>
                  <a:pt x="134429" y="138684"/>
                </a:lnTo>
                <a:lnTo>
                  <a:pt x="100723" y="139153"/>
                </a:lnTo>
                <a:lnTo>
                  <a:pt x="67081" y="140716"/>
                </a:lnTo>
                <a:lnTo>
                  <a:pt x="33489" y="143370"/>
                </a:lnTo>
                <a:lnTo>
                  <a:pt x="0" y="147104"/>
                </a:lnTo>
                <a:lnTo>
                  <a:pt x="0" y="190500"/>
                </a:lnTo>
                <a:lnTo>
                  <a:pt x="53136" y="182994"/>
                </a:lnTo>
                <a:lnTo>
                  <a:pt x="106565" y="179197"/>
                </a:lnTo>
                <a:lnTo>
                  <a:pt x="160096" y="179120"/>
                </a:lnTo>
                <a:lnTo>
                  <a:pt x="213537" y="182765"/>
                </a:lnTo>
                <a:lnTo>
                  <a:pt x="266700" y="190131"/>
                </a:lnTo>
                <a:lnTo>
                  <a:pt x="266700" y="146837"/>
                </a:lnTo>
                <a:close/>
              </a:path>
              <a:path w="266700" h="277495">
                <a:moveTo>
                  <a:pt x="266700" y="120878"/>
                </a:moveTo>
                <a:lnTo>
                  <a:pt x="264160" y="114896"/>
                </a:lnTo>
                <a:lnTo>
                  <a:pt x="241719" y="93802"/>
                </a:lnTo>
                <a:lnTo>
                  <a:pt x="241719" y="28575"/>
                </a:lnTo>
                <a:lnTo>
                  <a:pt x="236143" y="22961"/>
                </a:lnTo>
                <a:lnTo>
                  <a:pt x="209435" y="22987"/>
                </a:lnTo>
                <a:lnTo>
                  <a:pt x="203847" y="28600"/>
                </a:lnTo>
                <a:lnTo>
                  <a:pt x="203822" y="58102"/>
                </a:lnTo>
                <a:lnTo>
                  <a:pt x="148742" y="6134"/>
                </a:lnTo>
                <a:lnTo>
                  <a:pt x="141490" y="1536"/>
                </a:lnTo>
                <a:lnTo>
                  <a:pt x="133350" y="0"/>
                </a:lnTo>
                <a:lnTo>
                  <a:pt x="125196" y="1536"/>
                </a:lnTo>
                <a:lnTo>
                  <a:pt x="117957" y="6134"/>
                </a:lnTo>
                <a:lnTo>
                  <a:pt x="2603" y="114871"/>
                </a:lnTo>
                <a:lnTo>
                  <a:pt x="63" y="120738"/>
                </a:lnTo>
                <a:lnTo>
                  <a:pt x="0" y="134112"/>
                </a:lnTo>
                <a:lnTo>
                  <a:pt x="53238" y="128752"/>
                </a:lnTo>
                <a:lnTo>
                  <a:pt x="106629" y="126072"/>
                </a:lnTo>
                <a:lnTo>
                  <a:pt x="160058" y="126072"/>
                </a:lnTo>
                <a:lnTo>
                  <a:pt x="213448" y="128752"/>
                </a:lnTo>
                <a:lnTo>
                  <a:pt x="266700" y="134112"/>
                </a:lnTo>
                <a:lnTo>
                  <a:pt x="266700" y="127139"/>
                </a:lnTo>
                <a:lnTo>
                  <a:pt x="266700" y="120878"/>
                </a:lnTo>
                <a:close/>
              </a:path>
            </a:pathLst>
          </a:custGeom>
          <a:solidFill>
            <a:srgbClr val="00449E"/>
          </a:solidFill>
        </p:spPr>
        <p:txBody>
          <a:bodyPr wrap="square" lIns="0" tIns="0" rIns="0" bIns="0" rtlCol="0"/>
          <a:lstStyle/>
          <a:p>
            <a:endParaRPr/>
          </a:p>
        </p:txBody>
      </p:sp>
      <p:pic>
        <p:nvPicPr>
          <p:cNvPr id="19" name="bg object 19"/>
          <p:cNvPicPr/>
          <p:nvPr/>
        </p:nvPicPr>
        <p:blipFill>
          <a:blip r:embed="rId4" cstate="print"/>
          <a:stretch>
            <a:fillRect/>
          </a:stretch>
        </p:blipFill>
        <p:spPr>
          <a:xfrm>
            <a:off x="1298448" y="6318669"/>
            <a:ext cx="181356" cy="226910"/>
          </a:xfrm>
          <a:prstGeom prst="rect">
            <a:avLst/>
          </a:prstGeom>
        </p:spPr>
      </p:pic>
      <p:pic>
        <p:nvPicPr>
          <p:cNvPr id="20" name="bg object 20"/>
          <p:cNvPicPr/>
          <p:nvPr/>
        </p:nvPicPr>
        <p:blipFill>
          <a:blip r:embed="rId5" cstate="print"/>
          <a:stretch>
            <a:fillRect/>
          </a:stretch>
        </p:blipFill>
        <p:spPr>
          <a:xfrm>
            <a:off x="803148" y="6318681"/>
            <a:ext cx="181355" cy="226898"/>
          </a:xfrm>
          <a:prstGeom prst="rect">
            <a:avLst/>
          </a:prstGeom>
        </p:spPr>
      </p:pic>
      <p:sp>
        <p:nvSpPr>
          <p:cNvPr id="21" name="bg object 21"/>
          <p:cNvSpPr/>
          <p:nvPr/>
        </p:nvSpPr>
        <p:spPr>
          <a:xfrm>
            <a:off x="711931" y="6478524"/>
            <a:ext cx="857885" cy="180340"/>
          </a:xfrm>
          <a:custGeom>
            <a:avLst/>
            <a:gdLst/>
            <a:ahLst/>
            <a:cxnLst/>
            <a:rect l="l" t="t" r="r" b="b"/>
            <a:pathLst>
              <a:path w="857885" h="180340">
                <a:moveTo>
                  <a:pt x="801527" y="0"/>
                </a:moveTo>
                <a:lnTo>
                  <a:pt x="801527" y="15417"/>
                </a:lnTo>
                <a:lnTo>
                  <a:pt x="812421" y="27822"/>
                </a:lnTo>
                <a:lnTo>
                  <a:pt x="817625" y="41319"/>
                </a:lnTo>
                <a:lnTo>
                  <a:pt x="783672" y="79564"/>
                </a:lnTo>
                <a:lnTo>
                  <a:pt x="729280" y="99182"/>
                </a:lnTo>
                <a:lnTo>
                  <a:pt x="689796" y="108103"/>
                </a:lnTo>
                <a:lnTo>
                  <a:pt x="640916" y="115831"/>
                </a:lnTo>
                <a:lnTo>
                  <a:pt x="581739" y="121910"/>
                </a:lnTo>
                <a:lnTo>
                  <a:pt x="511362" y="125890"/>
                </a:lnTo>
                <a:lnTo>
                  <a:pt x="428884" y="127317"/>
                </a:lnTo>
                <a:lnTo>
                  <a:pt x="346402" y="125898"/>
                </a:lnTo>
                <a:lnTo>
                  <a:pt x="276024" y="121939"/>
                </a:lnTo>
                <a:lnTo>
                  <a:pt x="216848" y="115884"/>
                </a:lnTo>
                <a:lnTo>
                  <a:pt x="167972" y="108180"/>
                </a:lnTo>
                <a:lnTo>
                  <a:pt x="128493" y="99271"/>
                </a:lnTo>
                <a:lnTo>
                  <a:pt x="74120" y="79622"/>
                </a:lnTo>
                <a:lnTo>
                  <a:pt x="43355" y="55426"/>
                </a:lnTo>
                <a:lnTo>
                  <a:pt x="40196" y="41243"/>
                </a:lnTo>
                <a:lnTo>
                  <a:pt x="45354" y="27736"/>
                </a:lnTo>
                <a:lnTo>
                  <a:pt x="56240" y="15417"/>
                </a:lnTo>
                <a:lnTo>
                  <a:pt x="56240" y="0"/>
                </a:lnTo>
                <a:lnTo>
                  <a:pt x="30608" y="14135"/>
                </a:lnTo>
                <a:lnTo>
                  <a:pt x="9966" y="32546"/>
                </a:lnTo>
                <a:lnTo>
                  <a:pt x="0" y="54621"/>
                </a:lnTo>
                <a:lnTo>
                  <a:pt x="6393" y="79743"/>
                </a:lnTo>
                <a:lnTo>
                  <a:pt x="47216" y="115435"/>
                </a:lnTo>
                <a:lnTo>
                  <a:pt x="120735" y="145044"/>
                </a:lnTo>
                <a:lnTo>
                  <a:pt x="168861" y="156967"/>
                </a:lnTo>
                <a:lnTo>
                  <a:pt x="224086" y="166647"/>
                </a:lnTo>
                <a:lnTo>
                  <a:pt x="286053" y="173845"/>
                </a:lnTo>
                <a:lnTo>
                  <a:pt x="354405" y="178320"/>
                </a:lnTo>
                <a:lnTo>
                  <a:pt x="428782" y="179831"/>
                </a:lnTo>
                <a:lnTo>
                  <a:pt x="503149" y="178240"/>
                </a:lnTo>
                <a:lnTo>
                  <a:pt x="571494" y="173723"/>
                </a:lnTo>
                <a:lnTo>
                  <a:pt x="633459" y="166512"/>
                </a:lnTo>
                <a:lnTo>
                  <a:pt x="688685" y="156841"/>
                </a:lnTo>
                <a:lnTo>
                  <a:pt x="736814" y="144944"/>
                </a:lnTo>
                <a:lnTo>
                  <a:pt x="777487" y="131052"/>
                </a:lnTo>
                <a:lnTo>
                  <a:pt x="835030" y="98219"/>
                </a:lnTo>
                <a:lnTo>
                  <a:pt x="857588" y="54621"/>
                </a:lnTo>
                <a:lnTo>
                  <a:pt x="847612" y="32546"/>
                </a:lnTo>
                <a:lnTo>
                  <a:pt x="827040" y="14135"/>
                </a:lnTo>
                <a:lnTo>
                  <a:pt x="801527" y="0"/>
                </a:lnTo>
                <a:close/>
              </a:path>
            </a:pathLst>
          </a:custGeom>
          <a:solidFill>
            <a:srgbClr val="00449E"/>
          </a:solidFill>
        </p:spPr>
        <p:txBody>
          <a:bodyPr wrap="square" lIns="0" tIns="0" rIns="0" bIns="0" rtlCol="0"/>
          <a:lstStyle/>
          <a:p>
            <a:endParaRPr/>
          </a:p>
        </p:txBody>
      </p:sp>
      <p:pic>
        <p:nvPicPr>
          <p:cNvPr id="22" name="bg object 22"/>
          <p:cNvPicPr/>
          <p:nvPr/>
        </p:nvPicPr>
        <p:blipFill>
          <a:blip r:embed="rId6" cstate="print"/>
          <a:stretch>
            <a:fillRect/>
          </a:stretch>
        </p:blipFill>
        <p:spPr>
          <a:xfrm>
            <a:off x="1693036" y="6265164"/>
            <a:ext cx="896238" cy="387324"/>
          </a:xfrm>
          <a:prstGeom prst="rect">
            <a:avLst/>
          </a:prstGeom>
        </p:spPr>
      </p:pic>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2E567AA6-A8B8-4E22-9581-9755A060B25C}" type="datetime1">
              <a:rPr lang="en-US" smtClean="0"/>
              <a:t>3/3/2026</a:t>
            </a:fld>
            <a:endParaRPr lang="en-US"/>
          </a:p>
        </p:txBody>
      </p:sp>
      <p:sp>
        <p:nvSpPr>
          <p:cNvPr id="7" name="Holder 7"/>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49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8232FEE-A725-416A-B661-C60CE329928A}" type="datetime1">
              <a:rPr lang="en-US" smtClean="0"/>
              <a:t>3/3/2026</a:t>
            </a:fld>
            <a:endParaRPr lang="en-US"/>
          </a:p>
        </p:txBody>
      </p:sp>
      <p:sp>
        <p:nvSpPr>
          <p:cNvPr id="5" name="Holder 5"/>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5943600"/>
          </a:xfrm>
          <a:prstGeom prst="rect">
            <a:avLst/>
          </a:prstGeom>
        </p:spPr>
      </p:pic>
      <p:sp>
        <p:nvSpPr>
          <p:cNvPr id="17" name="bg object 17"/>
          <p:cNvSpPr/>
          <p:nvPr/>
        </p:nvSpPr>
        <p:spPr>
          <a:xfrm>
            <a:off x="609676" y="2090927"/>
            <a:ext cx="6811009" cy="1428115"/>
          </a:xfrm>
          <a:custGeom>
            <a:avLst/>
            <a:gdLst/>
            <a:ahLst/>
            <a:cxnLst/>
            <a:rect l="l" t="t" r="r" b="b"/>
            <a:pathLst>
              <a:path w="6811009" h="1428114">
                <a:moveTo>
                  <a:pt x="985951" y="792480"/>
                </a:moveTo>
                <a:lnTo>
                  <a:pt x="928560" y="806157"/>
                </a:lnTo>
                <a:lnTo>
                  <a:pt x="873582" y="820915"/>
                </a:lnTo>
                <a:lnTo>
                  <a:pt x="821156" y="836663"/>
                </a:lnTo>
                <a:lnTo>
                  <a:pt x="771372" y="853325"/>
                </a:lnTo>
                <a:lnTo>
                  <a:pt x="724344" y="870826"/>
                </a:lnTo>
                <a:lnTo>
                  <a:pt x="680212" y="889088"/>
                </a:lnTo>
                <a:lnTo>
                  <a:pt x="639089" y="908037"/>
                </a:lnTo>
                <a:lnTo>
                  <a:pt x="601065" y="927569"/>
                </a:lnTo>
                <a:lnTo>
                  <a:pt x="566280" y="947635"/>
                </a:lnTo>
                <a:lnTo>
                  <a:pt x="534847" y="968121"/>
                </a:lnTo>
                <a:lnTo>
                  <a:pt x="584631" y="976668"/>
                </a:lnTo>
                <a:lnTo>
                  <a:pt x="634517" y="984580"/>
                </a:lnTo>
                <a:lnTo>
                  <a:pt x="684504" y="991870"/>
                </a:lnTo>
                <a:lnTo>
                  <a:pt x="734568" y="998550"/>
                </a:lnTo>
                <a:lnTo>
                  <a:pt x="784707" y="1004608"/>
                </a:lnTo>
                <a:lnTo>
                  <a:pt x="834923" y="1010031"/>
                </a:lnTo>
                <a:lnTo>
                  <a:pt x="885215" y="1014844"/>
                </a:lnTo>
                <a:lnTo>
                  <a:pt x="935545" y="1019035"/>
                </a:lnTo>
                <a:lnTo>
                  <a:pt x="985951" y="1022604"/>
                </a:lnTo>
                <a:lnTo>
                  <a:pt x="985951" y="792480"/>
                </a:lnTo>
                <a:close/>
              </a:path>
              <a:path w="6811009" h="1428114">
                <a:moveTo>
                  <a:pt x="985951" y="582168"/>
                </a:moveTo>
                <a:lnTo>
                  <a:pt x="928090" y="591693"/>
                </a:lnTo>
                <a:lnTo>
                  <a:pt x="871753" y="602043"/>
                </a:lnTo>
                <a:lnTo>
                  <a:pt x="816965" y="613206"/>
                </a:lnTo>
                <a:lnTo>
                  <a:pt x="763765" y="625132"/>
                </a:lnTo>
                <a:lnTo>
                  <a:pt x="712190" y="637794"/>
                </a:lnTo>
                <a:lnTo>
                  <a:pt x="662279" y="651154"/>
                </a:lnTo>
                <a:lnTo>
                  <a:pt x="614083" y="665187"/>
                </a:lnTo>
                <a:lnTo>
                  <a:pt x="567613" y="679843"/>
                </a:lnTo>
                <a:lnTo>
                  <a:pt x="522935" y="695096"/>
                </a:lnTo>
                <a:lnTo>
                  <a:pt x="480072" y="710920"/>
                </a:lnTo>
                <a:lnTo>
                  <a:pt x="439064" y="727265"/>
                </a:lnTo>
                <a:lnTo>
                  <a:pt x="399961" y="744118"/>
                </a:lnTo>
                <a:lnTo>
                  <a:pt x="362775" y="761415"/>
                </a:lnTo>
                <a:lnTo>
                  <a:pt x="327583" y="779145"/>
                </a:lnTo>
                <a:lnTo>
                  <a:pt x="327583" y="831469"/>
                </a:lnTo>
                <a:lnTo>
                  <a:pt x="334111" y="869581"/>
                </a:lnTo>
                <a:lnTo>
                  <a:pt x="380136" y="927989"/>
                </a:lnTo>
                <a:lnTo>
                  <a:pt x="415671" y="943229"/>
                </a:lnTo>
                <a:lnTo>
                  <a:pt x="469874" y="955548"/>
                </a:lnTo>
                <a:lnTo>
                  <a:pt x="500786" y="931608"/>
                </a:lnTo>
                <a:lnTo>
                  <a:pt x="535393" y="908380"/>
                </a:lnTo>
                <a:lnTo>
                  <a:pt x="573544" y="885939"/>
                </a:lnTo>
                <a:lnTo>
                  <a:pt x="615073" y="864336"/>
                </a:lnTo>
                <a:lnTo>
                  <a:pt x="659790" y="843622"/>
                </a:lnTo>
                <a:lnTo>
                  <a:pt x="707542" y="823887"/>
                </a:lnTo>
                <a:lnTo>
                  <a:pt x="758164" y="805180"/>
                </a:lnTo>
                <a:lnTo>
                  <a:pt x="811479" y="787552"/>
                </a:lnTo>
                <a:lnTo>
                  <a:pt x="867333" y="771067"/>
                </a:lnTo>
                <a:lnTo>
                  <a:pt x="925537" y="755802"/>
                </a:lnTo>
                <a:lnTo>
                  <a:pt x="985951" y="741807"/>
                </a:lnTo>
                <a:lnTo>
                  <a:pt x="985951" y="582168"/>
                </a:lnTo>
                <a:close/>
              </a:path>
              <a:path w="6811009" h="1428114">
                <a:moveTo>
                  <a:pt x="985951" y="511556"/>
                </a:moveTo>
                <a:lnTo>
                  <a:pt x="968298" y="470916"/>
                </a:lnTo>
                <a:lnTo>
                  <a:pt x="694613" y="214503"/>
                </a:lnTo>
                <a:lnTo>
                  <a:pt x="656666" y="199644"/>
                </a:lnTo>
                <a:lnTo>
                  <a:pt x="636638" y="203365"/>
                </a:lnTo>
                <a:lnTo>
                  <a:pt x="345084" y="470916"/>
                </a:lnTo>
                <a:lnTo>
                  <a:pt x="327583" y="511556"/>
                </a:lnTo>
                <a:lnTo>
                  <a:pt x="327583" y="723900"/>
                </a:lnTo>
                <a:lnTo>
                  <a:pt x="364782" y="706234"/>
                </a:lnTo>
                <a:lnTo>
                  <a:pt x="403720" y="689089"/>
                </a:lnTo>
                <a:lnTo>
                  <a:pt x="444347" y="672503"/>
                </a:lnTo>
                <a:lnTo>
                  <a:pt x="486613" y="656501"/>
                </a:lnTo>
                <a:lnTo>
                  <a:pt x="530440" y="641096"/>
                </a:lnTo>
                <a:lnTo>
                  <a:pt x="575779" y="626313"/>
                </a:lnTo>
                <a:lnTo>
                  <a:pt x="622566" y="612165"/>
                </a:lnTo>
                <a:lnTo>
                  <a:pt x="670763" y="598678"/>
                </a:lnTo>
                <a:lnTo>
                  <a:pt x="720293" y="585876"/>
                </a:lnTo>
                <a:lnTo>
                  <a:pt x="771093" y="573786"/>
                </a:lnTo>
                <a:lnTo>
                  <a:pt x="823125" y="562419"/>
                </a:lnTo>
                <a:lnTo>
                  <a:pt x="876312" y="551802"/>
                </a:lnTo>
                <a:lnTo>
                  <a:pt x="930605" y="541959"/>
                </a:lnTo>
                <a:lnTo>
                  <a:pt x="985951" y="532892"/>
                </a:lnTo>
                <a:lnTo>
                  <a:pt x="985951" y="511556"/>
                </a:lnTo>
                <a:close/>
              </a:path>
              <a:path w="6811009" h="1428114">
                <a:moveTo>
                  <a:pt x="2040559" y="1025144"/>
                </a:moveTo>
                <a:lnTo>
                  <a:pt x="2005037" y="1008253"/>
                </a:lnTo>
                <a:lnTo>
                  <a:pt x="1965223" y="992733"/>
                </a:lnTo>
                <a:lnTo>
                  <a:pt x="1921700" y="978700"/>
                </a:lnTo>
                <a:lnTo>
                  <a:pt x="1875002" y="966241"/>
                </a:lnTo>
                <a:lnTo>
                  <a:pt x="1825713" y="955446"/>
                </a:lnTo>
                <a:lnTo>
                  <a:pt x="1774393" y="946404"/>
                </a:lnTo>
                <a:lnTo>
                  <a:pt x="1721612" y="939215"/>
                </a:lnTo>
                <a:lnTo>
                  <a:pt x="1667929" y="933958"/>
                </a:lnTo>
                <a:lnTo>
                  <a:pt x="1613903" y="930744"/>
                </a:lnTo>
                <a:lnTo>
                  <a:pt x="1560245" y="929652"/>
                </a:lnTo>
                <a:lnTo>
                  <a:pt x="1505686" y="930757"/>
                </a:lnTo>
                <a:lnTo>
                  <a:pt x="1450759" y="934046"/>
                </a:lnTo>
                <a:lnTo>
                  <a:pt x="1396199" y="939406"/>
                </a:lnTo>
                <a:lnTo>
                  <a:pt x="1342593" y="946772"/>
                </a:lnTo>
                <a:lnTo>
                  <a:pt x="1290535" y="956043"/>
                </a:lnTo>
                <a:lnTo>
                  <a:pt x="1240624" y="967143"/>
                </a:lnTo>
                <a:lnTo>
                  <a:pt x="1193457" y="979982"/>
                </a:lnTo>
                <a:lnTo>
                  <a:pt x="1149616" y="994473"/>
                </a:lnTo>
                <a:lnTo>
                  <a:pt x="1109713" y="1010539"/>
                </a:lnTo>
                <a:lnTo>
                  <a:pt x="1074343" y="1028065"/>
                </a:lnTo>
                <a:lnTo>
                  <a:pt x="1122184" y="1030681"/>
                </a:lnTo>
                <a:lnTo>
                  <a:pt x="1221917" y="1035062"/>
                </a:lnTo>
                <a:lnTo>
                  <a:pt x="1382179" y="1039406"/>
                </a:lnTo>
                <a:lnTo>
                  <a:pt x="1556181" y="1040892"/>
                </a:lnTo>
                <a:lnTo>
                  <a:pt x="1713877" y="1039685"/>
                </a:lnTo>
                <a:lnTo>
                  <a:pt x="1860778" y="1036129"/>
                </a:lnTo>
                <a:lnTo>
                  <a:pt x="1997290" y="1030338"/>
                </a:lnTo>
                <a:lnTo>
                  <a:pt x="2040559" y="1027938"/>
                </a:lnTo>
                <a:lnTo>
                  <a:pt x="2040559" y="1025144"/>
                </a:lnTo>
                <a:close/>
              </a:path>
              <a:path w="6811009" h="1428114">
                <a:moveTo>
                  <a:pt x="2040559" y="773176"/>
                </a:moveTo>
                <a:lnTo>
                  <a:pt x="1992972" y="765187"/>
                </a:lnTo>
                <a:lnTo>
                  <a:pt x="1945271" y="758037"/>
                </a:lnTo>
                <a:lnTo>
                  <a:pt x="1897456" y="751738"/>
                </a:lnTo>
                <a:lnTo>
                  <a:pt x="1849539" y="746290"/>
                </a:lnTo>
                <a:lnTo>
                  <a:pt x="1801545" y="741680"/>
                </a:lnTo>
                <a:lnTo>
                  <a:pt x="1753463" y="737946"/>
                </a:lnTo>
                <a:lnTo>
                  <a:pt x="1705317" y="735050"/>
                </a:lnTo>
                <a:lnTo>
                  <a:pt x="1657121" y="733018"/>
                </a:lnTo>
                <a:lnTo>
                  <a:pt x="1608886" y="731837"/>
                </a:lnTo>
                <a:lnTo>
                  <a:pt x="1560626" y="731520"/>
                </a:lnTo>
                <a:lnTo>
                  <a:pt x="1511566" y="731888"/>
                </a:lnTo>
                <a:lnTo>
                  <a:pt x="1462532" y="733132"/>
                </a:lnTo>
                <a:lnTo>
                  <a:pt x="1413548" y="735241"/>
                </a:lnTo>
                <a:lnTo>
                  <a:pt x="1364627" y="738225"/>
                </a:lnTo>
                <a:lnTo>
                  <a:pt x="1315770" y="742099"/>
                </a:lnTo>
                <a:lnTo>
                  <a:pt x="1266977" y="746836"/>
                </a:lnTo>
                <a:lnTo>
                  <a:pt x="1218285" y="752462"/>
                </a:lnTo>
                <a:lnTo>
                  <a:pt x="1169682" y="758964"/>
                </a:lnTo>
                <a:lnTo>
                  <a:pt x="1121181" y="766330"/>
                </a:lnTo>
                <a:lnTo>
                  <a:pt x="1072819" y="774573"/>
                </a:lnTo>
                <a:lnTo>
                  <a:pt x="1072819" y="973836"/>
                </a:lnTo>
                <a:lnTo>
                  <a:pt x="1108608" y="957249"/>
                </a:lnTo>
                <a:lnTo>
                  <a:pt x="1147876" y="941959"/>
                </a:lnTo>
                <a:lnTo>
                  <a:pt x="1190409" y="928090"/>
                </a:lnTo>
                <a:lnTo>
                  <a:pt x="1235964" y="915733"/>
                </a:lnTo>
                <a:lnTo>
                  <a:pt x="1284338" y="905014"/>
                </a:lnTo>
                <a:lnTo>
                  <a:pt x="1335290" y="895997"/>
                </a:lnTo>
                <a:lnTo>
                  <a:pt x="1388618" y="888809"/>
                </a:lnTo>
                <a:lnTo>
                  <a:pt x="1444104" y="883551"/>
                </a:lnTo>
                <a:lnTo>
                  <a:pt x="1501508" y="880325"/>
                </a:lnTo>
                <a:lnTo>
                  <a:pt x="1560626" y="879221"/>
                </a:lnTo>
                <a:lnTo>
                  <a:pt x="1618399" y="880262"/>
                </a:lnTo>
                <a:lnTo>
                  <a:pt x="1674545" y="883310"/>
                </a:lnTo>
                <a:lnTo>
                  <a:pt x="1728851" y="888276"/>
                </a:lnTo>
                <a:lnTo>
                  <a:pt x="1781124" y="895083"/>
                </a:lnTo>
                <a:lnTo>
                  <a:pt x="1831162" y="903655"/>
                </a:lnTo>
                <a:lnTo>
                  <a:pt x="1878749" y="913904"/>
                </a:lnTo>
                <a:lnTo>
                  <a:pt x="1923681" y="925728"/>
                </a:lnTo>
                <a:lnTo>
                  <a:pt x="1965769" y="939063"/>
                </a:lnTo>
                <a:lnTo>
                  <a:pt x="2004796" y="953820"/>
                </a:lnTo>
                <a:lnTo>
                  <a:pt x="2040559" y="969899"/>
                </a:lnTo>
                <a:lnTo>
                  <a:pt x="2040559" y="773176"/>
                </a:lnTo>
                <a:close/>
              </a:path>
              <a:path w="6811009" h="1428114">
                <a:moveTo>
                  <a:pt x="2040559" y="568579"/>
                </a:moveTo>
                <a:lnTo>
                  <a:pt x="1987435" y="562394"/>
                </a:lnTo>
                <a:lnTo>
                  <a:pt x="1934235" y="556945"/>
                </a:lnTo>
                <a:lnTo>
                  <a:pt x="1880984" y="552234"/>
                </a:lnTo>
                <a:lnTo>
                  <a:pt x="1827682" y="548271"/>
                </a:lnTo>
                <a:lnTo>
                  <a:pt x="1774329" y="545045"/>
                </a:lnTo>
                <a:lnTo>
                  <a:pt x="1720951" y="542556"/>
                </a:lnTo>
                <a:lnTo>
                  <a:pt x="1667522" y="540804"/>
                </a:lnTo>
                <a:lnTo>
                  <a:pt x="1614081" y="539788"/>
                </a:lnTo>
                <a:lnTo>
                  <a:pt x="1560626" y="539496"/>
                </a:lnTo>
                <a:lnTo>
                  <a:pt x="1511706" y="539699"/>
                </a:lnTo>
                <a:lnTo>
                  <a:pt x="1462798" y="540524"/>
                </a:lnTo>
                <a:lnTo>
                  <a:pt x="1413916" y="541972"/>
                </a:lnTo>
                <a:lnTo>
                  <a:pt x="1365059" y="544029"/>
                </a:lnTo>
                <a:lnTo>
                  <a:pt x="1316240" y="546722"/>
                </a:lnTo>
                <a:lnTo>
                  <a:pt x="1267460" y="550037"/>
                </a:lnTo>
                <a:lnTo>
                  <a:pt x="1218717" y="553961"/>
                </a:lnTo>
                <a:lnTo>
                  <a:pt x="1170025" y="558520"/>
                </a:lnTo>
                <a:lnTo>
                  <a:pt x="1121384" y="563689"/>
                </a:lnTo>
                <a:lnTo>
                  <a:pt x="1072819" y="569468"/>
                </a:lnTo>
                <a:lnTo>
                  <a:pt x="1072819" y="723900"/>
                </a:lnTo>
                <a:lnTo>
                  <a:pt x="1123429" y="715581"/>
                </a:lnTo>
                <a:lnTo>
                  <a:pt x="1174140" y="708177"/>
                </a:lnTo>
                <a:lnTo>
                  <a:pt x="1224953" y="701687"/>
                </a:lnTo>
                <a:lnTo>
                  <a:pt x="1275842" y="696112"/>
                </a:lnTo>
                <a:lnTo>
                  <a:pt x="1326794" y="691464"/>
                </a:lnTo>
                <a:lnTo>
                  <a:pt x="1377810" y="687730"/>
                </a:lnTo>
                <a:lnTo>
                  <a:pt x="1428877" y="684911"/>
                </a:lnTo>
                <a:lnTo>
                  <a:pt x="1479969" y="683018"/>
                </a:lnTo>
                <a:lnTo>
                  <a:pt x="1531073" y="682028"/>
                </a:lnTo>
                <a:lnTo>
                  <a:pt x="1582191" y="681964"/>
                </a:lnTo>
                <a:lnTo>
                  <a:pt x="1633308" y="682815"/>
                </a:lnTo>
                <a:lnTo>
                  <a:pt x="1684401" y="684593"/>
                </a:lnTo>
                <a:lnTo>
                  <a:pt x="1735467" y="687273"/>
                </a:lnTo>
                <a:lnTo>
                  <a:pt x="1786496" y="690880"/>
                </a:lnTo>
                <a:lnTo>
                  <a:pt x="1837461" y="695401"/>
                </a:lnTo>
                <a:lnTo>
                  <a:pt x="1888363" y="700836"/>
                </a:lnTo>
                <a:lnTo>
                  <a:pt x="1939188" y="707186"/>
                </a:lnTo>
                <a:lnTo>
                  <a:pt x="1989924" y="714451"/>
                </a:lnTo>
                <a:lnTo>
                  <a:pt x="2040559" y="722630"/>
                </a:lnTo>
                <a:lnTo>
                  <a:pt x="2040559" y="568579"/>
                </a:lnTo>
                <a:close/>
              </a:path>
              <a:path w="6811009" h="1428114">
                <a:moveTo>
                  <a:pt x="2040559" y="519684"/>
                </a:moveTo>
                <a:lnTo>
                  <a:pt x="2040458" y="493598"/>
                </a:lnTo>
                <a:lnTo>
                  <a:pt x="2040039" y="489585"/>
                </a:lnTo>
                <a:lnTo>
                  <a:pt x="2038832" y="477939"/>
                </a:lnTo>
                <a:lnTo>
                  <a:pt x="2033790" y="462153"/>
                </a:lnTo>
                <a:lnTo>
                  <a:pt x="2025662" y="447713"/>
                </a:lnTo>
                <a:lnTo>
                  <a:pt x="2014651" y="435102"/>
                </a:lnTo>
                <a:lnTo>
                  <a:pt x="1949881" y="374523"/>
                </a:lnTo>
                <a:lnTo>
                  <a:pt x="1949881" y="245872"/>
                </a:lnTo>
                <a:lnTo>
                  <a:pt x="1949881" y="164465"/>
                </a:lnTo>
                <a:lnTo>
                  <a:pt x="1946325" y="146850"/>
                </a:lnTo>
                <a:lnTo>
                  <a:pt x="1936648" y="132486"/>
                </a:lnTo>
                <a:lnTo>
                  <a:pt x="1922284" y="122809"/>
                </a:lnTo>
                <a:lnTo>
                  <a:pt x="1904669" y="119253"/>
                </a:lnTo>
                <a:lnTo>
                  <a:pt x="1857806" y="119253"/>
                </a:lnTo>
                <a:lnTo>
                  <a:pt x="1815973" y="146977"/>
                </a:lnTo>
                <a:lnTo>
                  <a:pt x="1812340" y="245872"/>
                </a:lnTo>
                <a:lnTo>
                  <a:pt x="1612569" y="58674"/>
                </a:lnTo>
                <a:lnTo>
                  <a:pt x="1586280" y="42100"/>
                </a:lnTo>
                <a:lnTo>
                  <a:pt x="1556677" y="36576"/>
                </a:lnTo>
                <a:lnTo>
                  <a:pt x="1527086" y="42100"/>
                </a:lnTo>
                <a:lnTo>
                  <a:pt x="1098346" y="435102"/>
                </a:lnTo>
                <a:lnTo>
                  <a:pt x="1074635" y="477329"/>
                </a:lnTo>
                <a:lnTo>
                  <a:pt x="1072819" y="493598"/>
                </a:lnTo>
                <a:lnTo>
                  <a:pt x="1072819" y="519684"/>
                </a:lnTo>
                <a:lnTo>
                  <a:pt x="1123581" y="513664"/>
                </a:lnTo>
                <a:lnTo>
                  <a:pt x="1174394" y="508317"/>
                </a:lnTo>
                <a:lnTo>
                  <a:pt x="1225270" y="503631"/>
                </a:lnTo>
                <a:lnTo>
                  <a:pt x="1276184" y="499618"/>
                </a:lnTo>
                <a:lnTo>
                  <a:pt x="1327137" y="496265"/>
                </a:lnTo>
                <a:lnTo>
                  <a:pt x="1378115" y="493598"/>
                </a:lnTo>
                <a:lnTo>
                  <a:pt x="1429118" y="491591"/>
                </a:lnTo>
                <a:lnTo>
                  <a:pt x="1480134" y="490245"/>
                </a:lnTo>
                <a:lnTo>
                  <a:pt x="1531162" y="489585"/>
                </a:lnTo>
                <a:lnTo>
                  <a:pt x="1582204" y="489585"/>
                </a:lnTo>
                <a:lnTo>
                  <a:pt x="1633232" y="490245"/>
                </a:lnTo>
                <a:lnTo>
                  <a:pt x="1684248" y="491591"/>
                </a:lnTo>
                <a:lnTo>
                  <a:pt x="1735251" y="493598"/>
                </a:lnTo>
                <a:lnTo>
                  <a:pt x="1786229" y="496265"/>
                </a:lnTo>
                <a:lnTo>
                  <a:pt x="1837182" y="499618"/>
                </a:lnTo>
                <a:lnTo>
                  <a:pt x="1888096" y="503631"/>
                </a:lnTo>
                <a:lnTo>
                  <a:pt x="1938972" y="508317"/>
                </a:lnTo>
                <a:lnTo>
                  <a:pt x="1989785" y="513664"/>
                </a:lnTo>
                <a:lnTo>
                  <a:pt x="2040559" y="519684"/>
                </a:lnTo>
                <a:close/>
              </a:path>
              <a:path w="6811009" h="1428114">
                <a:moveTo>
                  <a:pt x="2583103" y="966851"/>
                </a:moveTo>
                <a:lnTo>
                  <a:pt x="2516174" y="926147"/>
                </a:lnTo>
                <a:lnTo>
                  <a:pt x="2477744" y="906526"/>
                </a:lnTo>
                <a:lnTo>
                  <a:pt x="2436164" y="887514"/>
                </a:lnTo>
                <a:lnTo>
                  <a:pt x="2391549" y="869188"/>
                </a:lnTo>
                <a:lnTo>
                  <a:pt x="2344039" y="851649"/>
                </a:lnTo>
                <a:lnTo>
                  <a:pt x="2293747" y="834974"/>
                </a:lnTo>
                <a:lnTo>
                  <a:pt x="2240800" y="819238"/>
                </a:lnTo>
                <a:lnTo>
                  <a:pt x="2185314" y="804545"/>
                </a:lnTo>
                <a:lnTo>
                  <a:pt x="2127427" y="790956"/>
                </a:lnTo>
                <a:lnTo>
                  <a:pt x="2127427" y="1022604"/>
                </a:lnTo>
                <a:lnTo>
                  <a:pt x="2178329" y="1018984"/>
                </a:lnTo>
                <a:lnTo>
                  <a:pt x="2229167" y="1014704"/>
                </a:lnTo>
                <a:lnTo>
                  <a:pt x="2279967" y="1009789"/>
                </a:lnTo>
                <a:lnTo>
                  <a:pt x="2330691" y="1004227"/>
                </a:lnTo>
                <a:lnTo>
                  <a:pt x="2381339" y="998029"/>
                </a:lnTo>
                <a:lnTo>
                  <a:pt x="2431910" y="991184"/>
                </a:lnTo>
                <a:lnTo>
                  <a:pt x="2482405" y="983716"/>
                </a:lnTo>
                <a:lnTo>
                  <a:pt x="2532799" y="975601"/>
                </a:lnTo>
                <a:lnTo>
                  <a:pt x="2583103" y="966851"/>
                </a:lnTo>
                <a:close/>
              </a:path>
              <a:path w="6811009" h="1428114">
                <a:moveTo>
                  <a:pt x="2784271" y="511175"/>
                </a:moveTo>
                <a:lnTo>
                  <a:pt x="2766745" y="470662"/>
                </a:lnTo>
                <a:lnTo>
                  <a:pt x="2493695" y="214503"/>
                </a:lnTo>
                <a:lnTo>
                  <a:pt x="2455849" y="199644"/>
                </a:lnTo>
                <a:lnTo>
                  <a:pt x="2435822" y="203365"/>
                </a:lnTo>
                <a:lnTo>
                  <a:pt x="2144953" y="470662"/>
                </a:lnTo>
                <a:lnTo>
                  <a:pt x="2127427" y="511175"/>
                </a:lnTo>
                <a:lnTo>
                  <a:pt x="2127427" y="531241"/>
                </a:lnTo>
                <a:lnTo>
                  <a:pt x="2182571" y="540042"/>
                </a:lnTo>
                <a:lnTo>
                  <a:pt x="2236660" y="549643"/>
                </a:lnTo>
                <a:lnTo>
                  <a:pt x="2289645" y="560031"/>
                </a:lnTo>
                <a:lnTo>
                  <a:pt x="2341473" y="571182"/>
                </a:lnTo>
                <a:lnTo>
                  <a:pt x="2392083" y="583069"/>
                </a:lnTo>
                <a:lnTo>
                  <a:pt x="2441435" y="595668"/>
                </a:lnTo>
                <a:lnTo>
                  <a:pt x="2489466" y="608952"/>
                </a:lnTo>
                <a:lnTo>
                  <a:pt x="2536126" y="622909"/>
                </a:lnTo>
                <a:lnTo>
                  <a:pt x="2581351" y="637514"/>
                </a:lnTo>
                <a:lnTo>
                  <a:pt x="2625115" y="652729"/>
                </a:lnTo>
                <a:lnTo>
                  <a:pt x="2667330" y="668553"/>
                </a:lnTo>
                <a:lnTo>
                  <a:pt x="2707970" y="684936"/>
                </a:lnTo>
                <a:lnTo>
                  <a:pt x="2746959" y="701878"/>
                </a:lnTo>
                <a:lnTo>
                  <a:pt x="2784271" y="719328"/>
                </a:lnTo>
                <a:lnTo>
                  <a:pt x="2784271" y="511175"/>
                </a:lnTo>
                <a:close/>
              </a:path>
              <a:path w="6811009" h="1428114">
                <a:moveTo>
                  <a:pt x="2785795" y="775081"/>
                </a:moveTo>
                <a:lnTo>
                  <a:pt x="2750337" y="757618"/>
                </a:lnTo>
                <a:lnTo>
                  <a:pt x="2712948" y="740549"/>
                </a:lnTo>
                <a:lnTo>
                  <a:pt x="2673680" y="723925"/>
                </a:lnTo>
                <a:lnTo>
                  <a:pt x="2632557" y="707783"/>
                </a:lnTo>
                <a:lnTo>
                  <a:pt x="2589606" y="692150"/>
                </a:lnTo>
                <a:lnTo>
                  <a:pt x="2544889" y="677075"/>
                </a:lnTo>
                <a:lnTo>
                  <a:pt x="2498420" y="662584"/>
                </a:lnTo>
                <a:lnTo>
                  <a:pt x="2450249" y="648716"/>
                </a:lnTo>
                <a:lnTo>
                  <a:pt x="2400401" y="635508"/>
                </a:lnTo>
                <a:lnTo>
                  <a:pt x="2348928" y="622998"/>
                </a:lnTo>
                <a:lnTo>
                  <a:pt x="2295855" y="611225"/>
                </a:lnTo>
                <a:lnTo>
                  <a:pt x="2241219" y="600214"/>
                </a:lnTo>
                <a:lnTo>
                  <a:pt x="2185060" y="590003"/>
                </a:lnTo>
                <a:lnTo>
                  <a:pt x="2127427" y="580644"/>
                </a:lnTo>
                <a:lnTo>
                  <a:pt x="2127427" y="739648"/>
                </a:lnTo>
                <a:lnTo>
                  <a:pt x="2188248" y="753592"/>
                </a:lnTo>
                <a:lnTo>
                  <a:pt x="2246896" y="768807"/>
                </a:lnTo>
                <a:lnTo>
                  <a:pt x="2303208" y="785266"/>
                </a:lnTo>
                <a:lnTo>
                  <a:pt x="2356993" y="802906"/>
                </a:lnTo>
                <a:lnTo>
                  <a:pt x="2408097" y="821639"/>
                </a:lnTo>
                <a:lnTo>
                  <a:pt x="2456345" y="841438"/>
                </a:lnTo>
                <a:lnTo>
                  <a:pt x="2501569" y="862215"/>
                </a:lnTo>
                <a:lnTo>
                  <a:pt x="2543606" y="883932"/>
                </a:lnTo>
                <a:lnTo>
                  <a:pt x="2582291" y="906513"/>
                </a:lnTo>
                <a:lnTo>
                  <a:pt x="2617432" y="929894"/>
                </a:lnTo>
                <a:lnTo>
                  <a:pt x="2648877" y="954024"/>
                </a:lnTo>
                <a:lnTo>
                  <a:pt x="2696895" y="942975"/>
                </a:lnTo>
                <a:lnTo>
                  <a:pt x="2732468" y="927735"/>
                </a:lnTo>
                <a:lnTo>
                  <a:pt x="2760370" y="902322"/>
                </a:lnTo>
                <a:lnTo>
                  <a:pt x="2778633" y="869276"/>
                </a:lnTo>
                <a:lnTo>
                  <a:pt x="2785287" y="831088"/>
                </a:lnTo>
                <a:lnTo>
                  <a:pt x="2785287" y="775081"/>
                </a:lnTo>
                <a:lnTo>
                  <a:pt x="2785795" y="775081"/>
                </a:lnTo>
                <a:close/>
              </a:path>
              <a:path w="6811009" h="1428114">
                <a:moveTo>
                  <a:pt x="3113341" y="983449"/>
                </a:moveTo>
                <a:lnTo>
                  <a:pt x="3106064" y="945819"/>
                </a:lnTo>
                <a:lnTo>
                  <a:pt x="3088500" y="910501"/>
                </a:lnTo>
                <a:lnTo>
                  <a:pt x="3062452" y="877722"/>
                </a:lnTo>
                <a:lnTo>
                  <a:pt x="3029737" y="847648"/>
                </a:lnTo>
                <a:lnTo>
                  <a:pt x="2992132" y="820496"/>
                </a:lnTo>
                <a:lnTo>
                  <a:pt x="2951442" y="796455"/>
                </a:lnTo>
                <a:lnTo>
                  <a:pt x="2909493" y="775716"/>
                </a:lnTo>
                <a:lnTo>
                  <a:pt x="2909493" y="831596"/>
                </a:lnTo>
                <a:lnTo>
                  <a:pt x="2937649" y="861085"/>
                </a:lnTo>
                <a:lnTo>
                  <a:pt x="2958007" y="892581"/>
                </a:lnTo>
                <a:lnTo>
                  <a:pt x="2967761" y="925601"/>
                </a:lnTo>
                <a:lnTo>
                  <a:pt x="2964091" y="959637"/>
                </a:lnTo>
                <a:lnTo>
                  <a:pt x="2944164" y="994206"/>
                </a:lnTo>
                <a:lnTo>
                  <a:pt x="2905175" y="1028827"/>
                </a:lnTo>
                <a:lnTo>
                  <a:pt x="2872016" y="1049718"/>
                </a:lnTo>
                <a:lnTo>
                  <a:pt x="2830792" y="1071029"/>
                </a:lnTo>
                <a:lnTo>
                  <a:pt x="2780830" y="1092454"/>
                </a:lnTo>
                <a:lnTo>
                  <a:pt x="2721432" y="1113624"/>
                </a:lnTo>
                <a:lnTo>
                  <a:pt x="2651937" y="1134224"/>
                </a:lnTo>
                <a:lnTo>
                  <a:pt x="2613190" y="1144193"/>
                </a:lnTo>
                <a:lnTo>
                  <a:pt x="2571661" y="1153896"/>
                </a:lnTo>
                <a:lnTo>
                  <a:pt x="2527262" y="1163281"/>
                </a:lnTo>
                <a:lnTo>
                  <a:pt x="2479916" y="1172298"/>
                </a:lnTo>
                <a:lnTo>
                  <a:pt x="2429522" y="1180922"/>
                </a:lnTo>
                <a:lnTo>
                  <a:pt x="2376017" y="1189101"/>
                </a:lnTo>
                <a:lnTo>
                  <a:pt x="2319299" y="1196784"/>
                </a:lnTo>
                <a:lnTo>
                  <a:pt x="2259292" y="1203947"/>
                </a:lnTo>
                <a:lnTo>
                  <a:pt x="2195906" y="1210525"/>
                </a:lnTo>
                <a:lnTo>
                  <a:pt x="2129066" y="1216494"/>
                </a:lnTo>
                <a:lnTo>
                  <a:pt x="2058670" y="1221816"/>
                </a:lnTo>
                <a:lnTo>
                  <a:pt x="1984641" y="1226426"/>
                </a:lnTo>
                <a:lnTo>
                  <a:pt x="1906905" y="1230299"/>
                </a:lnTo>
                <a:lnTo>
                  <a:pt x="1825358" y="1233385"/>
                </a:lnTo>
                <a:lnTo>
                  <a:pt x="1739925" y="1235633"/>
                </a:lnTo>
                <a:lnTo>
                  <a:pt x="1650530" y="1237018"/>
                </a:lnTo>
                <a:lnTo>
                  <a:pt x="1557070" y="1237488"/>
                </a:lnTo>
                <a:lnTo>
                  <a:pt x="1463598" y="1237030"/>
                </a:lnTo>
                <a:lnTo>
                  <a:pt x="1374203" y="1235646"/>
                </a:lnTo>
                <a:lnTo>
                  <a:pt x="1288770" y="1233398"/>
                </a:lnTo>
                <a:lnTo>
                  <a:pt x="1207236" y="1230337"/>
                </a:lnTo>
                <a:lnTo>
                  <a:pt x="1129499" y="1226477"/>
                </a:lnTo>
                <a:lnTo>
                  <a:pt x="1055484" y="1221892"/>
                </a:lnTo>
                <a:lnTo>
                  <a:pt x="985100" y="1216596"/>
                </a:lnTo>
                <a:lnTo>
                  <a:pt x="918260" y="1210652"/>
                </a:lnTo>
                <a:lnTo>
                  <a:pt x="854887" y="1204087"/>
                </a:lnTo>
                <a:lnTo>
                  <a:pt x="794880" y="1196949"/>
                </a:lnTo>
                <a:lnTo>
                  <a:pt x="738174" y="1189278"/>
                </a:lnTo>
                <a:lnTo>
                  <a:pt x="684682" y="1181125"/>
                </a:lnTo>
                <a:lnTo>
                  <a:pt x="634301" y="1172527"/>
                </a:lnTo>
                <a:lnTo>
                  <a:pt x="586955" y="1163523"/>
                </a:lnTo>
                <a:lnTo>
                  <a:pt x="542569" y="1154150"/>
                </a:lnTo>
                <a:lnTo>
                  <a:pt x="501053" y="1144473"/>
                </a:lnTo>
                <a:lnTo>
                  <a:pt x="462305" y="1134503"/>
                </a:lnTo>
                <a:lnTo>
                  <a:pt x="392823" y="1113904"/>
                </a:lnTo>
                <a:lnTo>
                  <a:pt x="333438" y="1092708"/>
                </a:lnTo>
                <a:lnTo>
                  <a:pt x="283489" y="1071232"/>
                </a:lnTo>
                <a:lnTo>
                  <a:pt x="242265" y="1049832"/>
                </a:lnTo>
                <a:lnTo>
                  <a:pt x="209105" y="1028827"/>
                </a:lnTo>
                <a:lnTo>
                  <a:pt x="170205" y="994156"/>
                </a:lnTo>
                <a:lnTo>
                  <a:pt x="150291" y="959472"/>
                </a:lnTo>
                <a:lnTo>
                  <a:pt x="146596" y="925309"/>
                </a:lnTo>
                <a:lnTo>
                  <a:pt x="156298" y="892251"/>
                </a:lnTo>
                <a:lnTo>
                  <a:pt x="176644" y="860831"/>
                </a:lnTo>
                <a:lnTo>
                  <a:pt x="204825" y="831596"/>
                </a:lnTo>
                <a:lnTo>
                  <a:pt x="204825" y="775716"/>
                </a:lnTo>
                <a:lnTo>
                  <a:pt x="162560" y="796455"/>
                </a:lnTo>
                <a:lnTo>
                  <a:pt x="121627" y="820496"/>
                </a:lnTo>
                <a:lnTo>
                  <a:pt x="83807" y="847648"/>
                </a:lnTo>
                <a:lnTo>
                  <a:pt x="50927" y="877722"/>
                </a:lnTo>
                <a:lnTo>
                  <a:pt x="24790" y="910501"/>
                </a:lnTo>
                <a:lnTo>
                  <a:pt x="7213" y="945819"/>
                </a:lnTo>
                <a:lnTo>
                  <a:pt x="0" y="983449"/>
                </a:lnTo>
                <a:lnTo>
                  <a:pt x="4965" y="1023213"/>
                </a:lnTo>
                <a:lnTo>
                  <a:pt x="23926" y="1064895"/>
                </a:lnTo>
                <a:lnTo>
                  <a:pt x="51968" y="1102004"/>
                </a:lnTo>
                <a:lnTo>
                  <a:pt x="89395" y="1137831"/>
                </a:lnTo>
                <a:lnTo>
                  <a:pt x="135991" y="1172273"/>
                </a:lnTo>
                <a:lnTo>
                  <a:pt x="191566" y="1205153"/>
                </a:lnTo>
                <a:lnTo>
                  <a:pt x="255892" y="1236345"/>
                </a:lnTo>
                <a:lnTo>
                  <a:pt x="291261" y="1251267"/>
                </a:lnTo>
                <a:lnTo>
                  <a:pt x="328752" y="1265707"/>
                </a:lnTo>
                <a:lnTo>
                  <a:pt x="368325" y="1279664"/>
                </a:lnTo>
                <a:lnTo>
                  <a:pt x="409956" y="1293101"/>
                </a:lnTo>
                <a:lnTo>
                  <a:pt x="453605" y="1306017"/>
                </a:lnTo>
                <a:lnTo>
                  <a:pt x="499275" y="1318387"/>
                </a:lnTo>
                <a:lnTo>
                  <a:pt x="546912" y="1330198"/>
                </a:lnTo>
                <a:lnTo>
                  <a:pt x="596506" y="1341412"/>
                </a:lnTo>
                <a:lnTo>
                  <a:pt x="648030" y="1352042"/>
                </a:lnTo>
                <a:lnTo>
                  <a:pt x="701446" y="1362049"/>
                </a:lnTo>
                <a:lnTo>
                  <a:pt x="756729" y="1371422"/>
                </a:lnTo>
                <a:lnTo>
                  <a:pt x="813866" y="1380147"/>
                </a:lnTo>
                <a:lnTo>
                  <a:pt x="872820" y="1388198"/>
                </a:lnTo>
                <a:lnTo>
                  <a:pt x="933564" y="1395564"/>
                </a:lnTo>
                <a:lnTo>
                  <a:pt x="996086" y="1402219"/>
                </a:lnTo>
                <a:lnTo>
                  <a:pt x="1060348" y="1408150"/>
                </a:lnTo>
                <a:lnTo>
                  <a:pt x="1126312" y="1413357"/>
                </a:lnTo>
                <a:lnTo>
                  <a:pt x="1193977" y="1417789"/>
                </a:lnTo>
                <a:lnTo>
                  <a:pt x="1263294" y="1421460"/>
                </a:lnTo>
                <a:lnTo>
                  <a:pt x="1334262" y="1424317"/>
                </a:lnTo>
                <a:lnTo>
                  <a:pt x="1406829" y="1426387"/>
                </a:lnTo>
                <a:lnTo>
                  <a:pt x="1480972" y="1427607"/>
                </a:lnTo>
                <a:lnTo>
                  <a:pt x="1556689" y="1427988"/>
                </a:lnTo>
                <a:lnTo>
                  <a:pt x="1632394" y="1427530"/>
                </a:lnTo>
                <a:lnTo>
                  <a:pt x="1706537" y="1426222"/>
                </a:lnTo>
                <a:lnTo>
                  <a:pt x="1779104" y="1424089"/>
                </a:lnTo>
                <a:lnTo>
                  <a:pt x="1850072" y="1421168"/>
                </a:lnTo>
                <a:lnTo>
                  <a:pt x="1919389" y="1417459"/>
                </a:lnTo>
                <a:lnTo>
                  <a:pt x="1987054" y="1412976"/>
                </a:lnTo>
                <a:lnTo>
                  <a:pt x="2053031" y="1407756"/>
                </a:lnTo>
                <a:lnTo>
                  <a:pt x="2117280" y="1401800"/>
                </a:lnTo>
                <a:lnTo>
                  <a:pt x="2179802" y="1395120"/>
                </a:lnTo>
                <a:lnTo>
                  <a:pt x="2240546" y="1387741"/>
                </a:lnTo>
                <a:lnTo>
                  <a:pt x="2299512" y="1379689"/>
                </a:lnTo>
                <a:lnTo>
                  <a:pt x="2356637" y="1370977"/>
                </a:lnTo>
                <a:lnTo>
                  <a:pt x="2411933" y="1361605"/>
                </a:lnTo>
                <a:lnTo>
                  <a:pt x="2465349" y="1351610"/>
                </a:lnTo>
                <a:lnTo>
                  <a:pt x="2516873" y="1341005"/>
                </a:lnTo>
                <a:lnTo>
                  <a:pt x="2566466" y="1329804"/>
                </a:lnTo>
                <a:lnTo>
                  <a:pt x="2614104" y="1318018"/>
                </a:lnTo>
                <a:lnTo>
                  <a:pt x="2659761" y="1305674"/>
                </a:lnTo>
                <a:lnTo>
                  <a:pt x="2703423" y="1292796"/>
                </a:lnTo>
                <a:lnTo>
                  <a:pt x="2745054" y="1279372"/>
                </a:lnTo>
                <a:lnTo>
                  <a:pt x="2784627" y="1265453"/>
                </a:lnTo>
                <a:lnTo>
                  <a:pt x="2822105" y="1251038"/>
                </a:lnTo>
                <a:lnTo>
                  <a:pt x="2857487" y="1236154"/>
                </a:lnTo>
                <a:lnTo>
                  <a:pt x="2921812" y="1205014"/>
                </a:lnTo>
                <a:lnTo>
                  <a:pt x="2977375" y="1172184"/>
                </a:lnTo>
                <a:lnTo>
                  <a:pt x="3023984" y="1137793"/>
                </a:lnTo>
                <a:lnTo>
                  <a:pt x="3061411" y="1101991"/>
                </a:lnTo>
                <a:lnTo>
                  <a:pt x="3089452" y="1064895"/>
                </a:lnTo>
                <a:lnTo>
                  <a:pt x="3089833" y="1064895"/>
                </a:lnTo>
                <a:lnTo>
                  <a:pt x="3108528" y="1023213"/>
                </a:lnTo>
                <a:lnTo>
                  <a:pt x="3113341" y="983449"/>
                </a:lnTo>
                <a:close/>
              </a:path>
              <a:path w="6811009" h="1428114">
                <a:moveTo>
                  <a:pt x="3828211" y="521589"/>
                </a:moveTo>
                <a:lnTo>
                  <a:pt x="3799840" y="515188"/>
                </a:lnTo>
                <a:lnTo>
                  <a:pt x="3771163" y="510451"/>
                </a:lnTo>
                <a:lnTo>
                  <a:pt x="3742283" y="507377"/>
                </a:lnTo>
                <a:lnTo>
                  <a:pt x="3713276" y="505968"/>
                </a:lnTo>
                <a:lnTo>
                  <a:pt x="3673602" y="508762"/>
                </a:lnTo>
                <a:lnTo>
                  <a:pt x="3614597" y="531152"/>
                </a:lnTo>
                <a:lnTo>
                  <a:pt x="3581196" y="577507"/>
                </a:lnTo>
                <a:lnTo>
                  <a:pt x="3565055" y="656805"/>
                </a:lnTo>
                <a:lnTo>
                  <a:pt x="3563035" y="709422"/>
                </a:lnTo>
                <a:lnTo>
                  <a:pt x="3563213" y="732066"/>
                </a:lnTo>
                <a:lnTo>
                  <a:pt x="3566401" y="777113"/>
                </a:lnTo>
                <a:lnTo>
                  <a:pt x="3572916" y="815860"/>
                </a:lnTo>
                <a:lnTo>
                  <a:pt x="3592626" y="861949"/>
                </a:lnTo>
                <a:lnTo>
                  <a:pt x="3624338" y="893686"/>
                </a:lnTo>
                <a:lnTo>
                  <a:pt x="3676523" y="910463"/>
                </a:lnTo>
                <a:lnTo>
                  <a:pt x="3716451" y="912749"/>
                </a:lnTo>
                <a:lnTo>
                  <a:pt x="3744226" y="911580"/>
                </a:lnTo>
                <a:lnTo>
                  <a:pt x="3799408" y="905002"/>
                </a:lnTo>
                <a:lnTo>
                  <a:pt x="3825925" y="834136"/>
                </a:lnTo>
                <a:lnTo>
                  <a:pt x="3800703" y="837590"/>
                </a:lnTo>
                <a:lnTo>
                  <a:pt x="3775392" y="840130"/>
                </a:lnTo>
                <a:lnTo>
                  <a:pt x="3750005" y="841730"/>
                </a:lnTo>
                <a:lnTo>
                  <a:pt x="3724579" y="842391"/>
                </a:lnTo>
                <a:lnTo>
                  <a:pt x="3702647" y="840714"/>
                </a:lnTo>
                <a:lnTo>
                  <a:pt x="3660952" y="815848"/>
                </a:lnTo>
                <a:lnTo>
                  <a:pt x="3649103" y="779195"/>
                </a:lnTo>
                <a:lnTo>
                  <a:pt x="3645077" y="721487"/>
                </a:lnTo>
                <a:lnTo>
                  <a:pt x="3644925" y="697217"/>
                </a:lnTo>
                <a:lnTo>
                  <a:pt x="3646195" y="672998"/>
                </a:lnTo>
                <a:lnTo>
                  <a:pt x="3652951" y="624967"/>
                </a:lnTo>
                <a:lnTo>
                  <a:pt x="3676954" y="586613"/>
                </a:lnTo>
                <a:lnTo>
                  <a:pt x="3717023" y="576326"/>
                </a:lnTo>
                <a:lnTo>
                  <a:pt x="3730929" y="576453"/>
                </a:lnTo>
                <a:lnTo>
                  <a:pt x="3754805" y="577342"/>
                </a:lnTo>
                <a:lnTo>
                  <a:pt x="3778618" y="579056"/>
                </a:lnTo>
                <a:lnTo>
                  <a:pt x="3802329" y="581634"/>
                </a:lnTo>
                <a:lnTo>
                  <a:pt x="3825925" y="585089"/>
                </a:lnTo>
                <a:lnTo>
                  <a:pt x="3828211" y="521589"/>
                </a:lnTo>
                <a:close/>
              </a:path>
              <a:path w="6811009" h="1428114">
                <a:moveTo>
                  <a:pt x="3862882" y="1142365"/>
                </a:moveTo>
                <a:lnTo>
                  <a:pt x="3857294" y="1093203"/>
                </a:lnTo>
                <a:lnTo>
                  <a:pt x="3840556" y="1054976"/>
                </a:lnTo>
                <a:lnTo>
                  <a:pt x="3812654" y="1027684"/>
                </a:lnTo>
                <a:lnTo>
                  <a:pt x="3782225" y="1014933"/>
                </a:lnTo>
                <a:lnTo>
                  <a:pt x="3782225" y="1127658"/>
                </a:lnTo>
                <a:lnTo>
                  <a:pt x="3782149" y="1142365"/>
                </a:lnTo>
                <a:lnTo>
                  <a:pt x="3778440" y="1174203"/>
                </a:lnTo>
                <a:lnTo>
                  <a:pt x="3767264" y="1197508"/>
                </a:lnTo>
                <a:lnTo>
                  <a:pt x="3748671" y="1211491"/>
                </a:lnTo>
                <a:lnTo>
                  <a:pt x="3722674" y="1216152"/>
                </a:lnTo>
                <a:lnTo>
                  <a:pt x="3658539" y="1216152"/>
                </a:lnTo>
                <a:lnTo>
                  <a:pt x="3658539" y="1073277"/>
                </a:lnTo>
                <a:lnTo>
                  <a:pt x="3722674" y="1073277"/>
                </a:lnTo>
                <a:lnTo>
                  <a:pt x="3767759" y="1089152"/>
                </a:lnTo>
                <a:lnTo>
                  <a:pt x="3782225" y="1127658"/>
                </a:lnTo>
                <a:lnTo>
                  <a:pt x="3782225" y="1014933"/>
                </a:lnTo>
                <a:lnTo>
                  <a:pt x="3773563" y="1011301"/>
                </a:lnTo>
                <a:lnTo>
                  <a:pt x="3723309" y="1005840"/>
                </a:lnTo>
                <a:lnTo>
                  <a:pt x="3578275" y="1005840"/>
                </a:lnTo>
                <a:lnTo>
                  <a:pt x="3578275" y="1399032"/>
                </a:lnTo>
                <a:lnTo>
                  <a:pt x="3658539" y="1399032"/>
                </a:lnTo>
                <a:lnTo>
                  <a:pt x="3658539" y="1284351"/>
                </a:lnTo>
                <a:lnTo>
                  <a:pt x="3723309" y="1284351"/>
                </a:lnTo>
                <a:lnTo>
                  <a:pt x="3779139" y="1277010"/>
                </a:lnTo>
                <a:lnTo>
                  <a:pt x="3827449" y="1248029"/>
                </a:lnTo>
                <a:lnTo>
                  <a:pt x="3847884" y="1216152"/>
                </a:lnTo>
                <a:lnTo>
                  <a:pt x="3855682" y="1198727"/>
                </a:lnTo>
                <a:lnTo>
                  <a:pt x="3862032" y="1171028"/>
                </a:lnTo>
                <a:lnTo>
                  <a:pt x="3862882" y="1142365"/>
                </a:lnTo>
                <a:close/>
              </a:path>
              <a:path w="6811009" h="1428114">
                <a:moveTo>
                  <a:pt x="3863009" y="154940"/>
                </a:moveTo>
                <a:lnTo>
                  <a:pt x="3857409" y="105714"/>
                </a:lnTo>
                <a:lnTo>
                  <a:pt x="3848595" y="85598"/>
                </a:lnTo>
                <a:lnTo>
                  <a:pt x="3840645" y="67449"/>
                </a:lnTo>
                <a:lnTo>
                  <a:pt x="3812692" y="40132"/>
                </a:lnTo>
                <a:lnTo>
                  <a:pt x="3782276" y="27393"/>
                </a:lnTo>
                <a:lnTo>
                  <a:pt x="3782276" y="139979"/>
                </a:lnTo>
                <a:lnTo>
                  <a:pt x="3782237" y="153924"/>
                </a:lnTo>
                <a:lnTo>
                  <a:pt x="3778440" y="186601"/>
                </a:lnTo>
                <a:lnTo>
                  <a:pt x="3767277" y="209931"/>
                </a:lnTo>
                <a:lnTo>
                  <a:pt x="3748722" y="223939"/>
                </a:lnTo>
                <a:lnTo>
                  <a:pt x="3722801" y="228600"/>
                </a:lnTo>
                <a:lnTo>
                  <a:pt x="3658666" y="228600"/>
                </a:lnTo>
                <a:lnTo>
                  <a:pt x="3658666" y="85598"/>
                </a:lnTo>
                <a:lnTo>
                  <a:pt x="3722801" y="85598"/>
                </a:lnTo>
                <a:lnTo>
                  <a:pt x="3767759" y="101473"/>
                </a:lnTo>
                <a:lnTo>
                  <a:pt x="3782276" y="139979"/>
                </a:lnTo>
                <a:lnTo>
                  <a:pt x="3782276" y="27393"/>
                </a:lnTo>
                <a:lnTo>
                  <a:pt x="3773576" y="23749"/>
                </a:lnTo>
                <a:lnTo>
                  <a:pt x="3723309" y="18288"/>
                </a:lnTo>
                <a:lnTo>
                  <a:pt x="3578275" y="18288"/>
                </a:lnTo>
                <a:lnTo>
                  <a:pt x="3578275" y="411480"/>
                </a:lnTo>
                <a:lnTo>
                  <a:pt x="3658666" y="411480"/>
                </a:lnTo>
                <a:lnTo>
                  <a:pt x="3658666" y="296926"/>
                </a:lnTo>
                <a:lnTo>
                  <a:pt x="3723309" y="296926"/>
                </a:lnTo>
                <a:lnTo>
                  <a:pt x="3778707" y="289560"/>
                </a:lnTo>
                <a:lnTo>
                  <a:pt x="3826687" y="260858"/>
                </a:lnTo>
                <a:lnTo>
                  <a:pt x="3847579" y="228600"/>
                </a:lnTo>
                <a:lnTo>
                  <a:pt x="3861955" y="183743"/>
                </a:lnTo>
                <a:lnTo>
                  <a:pt x="3863009" y="154940"/>
                </a:lnTo>
                <a:close/>
              </a:path>
              <a:path w="6811009" h="1428114">
                <a:moveTo>
                  <a:pt x="3988231" y="1110615"/>
                </a:moveTo>
                <a:lnTo>
                  <a:pt x="3910507" y="1110615"/>
                </a:lnTo>
                <a:lnTo>
                  <a:pt x="3910507" y="1399032"/>
                </a:lnTo>
                <a:lnTo>
                  <a:pt x="3988231" y="1399032"/>
                </a:lnTo>
                <a:lnTo>
                  <a:pt x="3988231" y="1110615"/>
                </a:lnTo>
                <a:close/>
              </a:path>
              <a:path w="6811009" h="1428114">
                <a:moveTo>
                  <a:pt x="3988231" y="995172"/>
                </a:moveTo>
                <a:lnTo>
                  <a:pt x="3910507" y="995172"/>
                </a:lnTo>
                <a:lnTo>
                  <a:pt x="3910507" y="1073658"/>
                </a:lnTo>
                <a:lnTo>
                  <a:pt x="3988231" y="1073658"/>
                </a:lnTo>
                <a:lnTo>
                  <a:pt x="3988231" y="995172"/>
                </a:lnTo>
                <a:close/>
              </a:path>
              <a:path w="6811009" h="1428114">
                <a:moveTo>
                  <a:pt x="3988231" y="121793"/>
                </a:moveTo>
                <a:lnTo>
                  <a:pt x="3910507" y="121793"/>
                </a:lnTo>
                <a:lnTo>
                  <a:pt x="3910507" y="411480"/>
                </a:lnTo>
                <a:lnTo>
                  <a:pt x="3988231" y="411480"/>
                </a:lnTo>
                <a:lnTo>
                  <a:pt x="3988231" y="121793"/>
                </a:lnTo>
                <a:close/>
              </a:path>
              <a:path w="6811009" h="1428114">
                <a:moveTo>
                  <a:pt x="3988231" y="6096"/>
                </a:moveTo>
                <a:lnTo>
                  <a:pt x="3910507" y="6096"/>
                </a:lnTo>
                <a:lnTo>
                  <a:pt x="3910507" y="84836"/>
                </a:lnTo>
                <a:lnTo>
                  <a:pt x="3988231" y="84836"/>
                </a:lnTo>
                <a:lnTo>
                  <a:pt x="3988231" y="6096"/>
                </a:lnTo>
                <a:close/>
              </a:path>
              <a:path w="6811009" h="1428114">
                <a:moveTo>
                  <a:pt x="4131106" y="760857"/>
                </a:moveTo>
                <a:lnTo>
                  <a:pt x="4130535" y="731291"/>
                </a:lnTo>
                <a:lnTo>
                  <a:pt x="4125112" y="702411"/>
                </a:lnTo>
                <a:lnTo>
                  <a:pt x="4115384" y="675855"/>
                </a:lnTo>
                <a:lnTo>
                  <a:pt x="4115003" y="674814"/>
                </a:lnTo>
                <a:lnTo>
                  <a:pt x="4100372" y="649097"/>
                </a:lnTo>
                <a:lnTo>
                  <a:pt x="4082516" y="631837"/>
                </a:lnTo>
                <a:lnTo>
                  <a:pt x="4059491" y="619493"/>
                </a:lnTo>
                <a:lnTo>
                  <a:pt x="4052570" y="617677"/>
                </a:lnTo>
                <a:lnTo>
                  <a:pt x="4052570" y="743826"/>
                </a:lnTo>
                <a:lnTo>
                  <a:pt x="4052519" y="777303"/>
                </a:lnTo>
                <a:lnTo>
                  <a:pt x="4040555" y="825881"/>
                </a:lnTo>
                <a:lnTo>
                  <a:pt x="3991724" y="846175"/>
                </a:lnTo>
                <a:lnTo>
                  <a:pt x="3972026" y="839812"/>
                </a:lnTo>
                <a:lnTo>
                  <a:pt x="3955719" y="825881"/>
                </a:lnTo>
                <a:lnTo>
                  <a:pt x="3949662" y="810145"/>
                </a:lnTo>
                <a:lnTo>
                  <a:pt x="3945648" y="793902"/>
                </a:lnTo>
                <a:lnTo>
                  <a:pt x="3943680" y="777303"/>
                </a:lnTo>
                <a:lnTo>
                  <a:pt x="3943680" y="743826"/>
                </a:lnTo>
                <a:lnTo>
                  <a:pt x="3955719" y="695706"/>
                </a:lnTo>
                <a:lnTo>
                  <a:pt x="4003497" y="675855"/>
                </a:lnTo>
                <a:lnTo>
                  <a:pt x="4023677" y="681901"/>
                </a:lnTo>
                <a:lnTo>
                  <a:pt x="4040555" y="695706"/>
                </a:lnTo>
                <a:lnTo>
                  <a:pt x="4046537" y="711225"/>
                </a:lnTo>
                <a:lnTo>
                  <a:pt x="4050563" y="727329"/>
                </a:lnTo>
                <a:lnTo>
                  <a:pt x="4052570" y="743826"/>
                </a:lnTo>
                <a:lnTo>
                  <a:pt x="4052570" y="617677"/>
                </a:lnTo>
                <a:lnTo>
                  <a:pt x="4031335" y="612076"/>
                </a:lnTo>
                <a:lnTo>
                  <a:pt x="3998137" y="609600"/>
                </a:lnTo>
                <a:lnTo>
                  <a:pt x="3964813" y="612076"/>
                </a:lnTo>
                <a:lnTo>
                  <a:pt x="3913606" y="631837"/>
                </a:lnTo>
                <a:lnTo>
                  <a:pt x="3881145" y="674865"/>
                </a:lnTo>
                <a:lnTo>
                  <a:pt x="3865727" y="731304"/>
                </a:lnTo>
                <a:lnTo>
                  <a:pt x="3865168" y="760857"/>
                </a:lnTo>
                <a:lnTo>
                  <a:pt x="3870477" y="815594"/>
                </a:lnTo>
                <a:lnTo>
                  <a:pt x="3886441" y="858151"/>
                </a:lnTo>
                <a:lnTo>
                  <a:pt x="3913035" y="888555"/>
                </a:lnTo>
                <a:lnTo>
                  <a:pt x="3950258" y="906805"/>
                </a:lnTo>
                <a:lnTo>
                  <a:pt x="3998137" y="912876"/>
                </a:lnTo>
                <a:lnTo>
                  <a:pt x="4046004" y="906805"/>
                </a:lnTo>
                <a:lnTo>
                  <a:pt x="4083227" y="888555"/>
                </a:lnTo>
                <a:lnTo>
                  <a:pt x="4109821" y="858151"/>
                </a:lnTo>
                <a:lnTo>
                  <a:pt x="4114317" y="846175"/>
                </a:lnTo>
                <a:lnTo>
                  <a:pt x="4125785" y="815594"/>
                </a:lnTo>
                <a:lnTo>
                  <a:pt x="4131106" y="760857"/>
                </a:lnTo>
                <a:close/>
              </a:path>
              <a:path w="6811009" h="1428114">
                <a:moveTo>
                  <a:pt x="4140631" y="1303020"/>
                </a:moveTo>
                <a:lnTo>
                  <a:pt x="4056811" y="1303020"/>
                </a:lnTo>
                <a:lnTo>
                  <a:pt x="4056811" y="1399032"/>
                </a:lnTo>
                <a:lnTo>
                  <a:pt x="4140631" y="1398905"/>
                </a:lnTo>
                <a:lnTo>
                  <a:pt x="4140631" y="1303020"/>
                </a:lnTo>
                <a:close/>
              </a:path>
              <a:path w="6811009" h="1428114">
                <a:moveTo>
                  <a:pt x="4268648" y="499872"/>
                </a:moveTo>
                <a:lnTo>
                  <a:pt x="4190923" y="499872"/>
                </a:lnTo>
                <a:lnTo>
                  <a:pt x="4190923" y="905256"/>
                </a:lnTo>
                <a:lnTo>
                  <a:pt x="4268648" y="905256"/>
                </a:lnTo>
                <a:lnTo>
                  <a:pt x="4268648" y="499872"/>
                </a:lnTo>
                <a:close/>
              </a:path>
              <a:path w="6811009" h="1428114">
                <a:moveTo>
                  <a:pt x="4300652" y="358902"/>
                </a:moveTo>
                <a:lnTo>
                  <a:pt x="4281602" y="283972"/>
                </a:lnTo>
                <a:lnTo>
                  <a:pt x="4281551" y="191350"/>
                </a:lnTo>
                <a:lnTo>
                  <a:pt x="4278973" y="179324"/>
                </a:lnTo>
                <a:lnTo>
                  <a:pt x="4256964" y="136398"/>
                </a:lnTo>
                <a:lnTo>
                  <a:pt x="4218775" y="117271"/>
                </a:lnTo>
                <a:lnTo>
                  <a:pt x="4176318" y="113284"/>
                </a:lnTo>
                <a:lnTo>
                  <a:pt x="4146473" y="114554"/>
                </a:lnTo>
                <a:lnTo>
                  <a:pt x="4116806" y="117767"/>
                </a:lnTo>
                <a:lnTo>
                  <a:pt x="4087444" y="122936"/>
                </a:lnTo>
                <a:lnTo>
                  <a:pt x="4058462" y="130048"/>
                </a:lnTo>
                <a:lnTo>
                  <a:pt x="4060621" y="183896"/>
                </a:lnTo>
                <a:lnTo>
                  <a:pt x="4169714" y="179324"/>
                </a:lnTo>
                <a:lnTo>
                  <a:pt x="4176547" y="179324"/>
                </a:lnTo>
                <a:lnTo>
                  <a:pt x="4203954" y="203847"/>
                </a:lnTo>
                <a:lnTo>
                  <a:pt x="4203877" y="229235"/>
                </a:lnTo>
                <a:lnTo>
                  <a:pt x="4203750" y="229247"/>
                </a:lnTo>
                <a:lnTo>
                  <a:pt x="4203750" y="283972"/>
                </a:lnTo>
                <a:lnTo>
                  <a:pt x="4203750" y="345948"/>
                </a:lnTo>
                <a:lnTo>
                  <a:pt x="4183100" y="351040"/>
                </a:lnTo>
                <a:lnTo>
                  <a:pt x="4171124" y="353174"/>
                </a:lnTo>
                <a:lnTo>
                  <a:pt x="4159072" y="354520"/>
                </a:lnTo>
                <a:lnTo>
                  <a:pt x="4146981" y="355092"/>
                </a:lnTo>
                <a:lnTo>
                  <a:pt x="4134497" y="353098"/>
                </a:lnTo>
                <a:lnTo>
                  <a:pt x="4125607" y="347129"/>
                </a:lnTo>
                <a:lnTo>
                  <a:pt x="4120299" y="337197"/>
                </a:lnTo>
                <a:lnTo>
                  <a:pt x="4118533" y="323342"/>
                </a:lnTo>
                <a:lnTo>
                  <a:pt x="4118279" y="320421"/>
                </a:lnTo>
                <a:lnTo>
                  <a:pt x="4118406" y="319024"/>
                </a:lnTo>
                <a:lnTo>
                  <a:pt x="4150791" y="288417"/>
                </a:lnTo>
                <a:lnTo>
                  <a:pt x="4203750" y="283972"/>
                </a:lnTo>
                <a:lnTo>
                  <a:pt x="4203750" y="229247"/>
                </a:lnTo>
                <a:lnTo>
                  <a:pt x="4121658" y="235407"/>
                </a:lnTo>
                <a:lnTo>
                  <a:pt x="4083050" y="246849"/>
                </a:lnTo>
                <a:lnTo>
                  <a:pt x="4045102" y="286727"/>
                </a:lnTo>
                <a:lnTo>
                  <a:pt x="4040530" y="323342"/>
                </a:lnTo>
                <a:lnTo>
                  <a:pt x="4045966" y="364109"/>
                </a:lnTo>
                <a:lnTo>
                  <a:pt x="4062806" y="393801"/>
                </a:lnTo>
                <a:lnTo>
                  <a:pt x="4090924" y="411632"/>
                </a:lnTo>
                <a:lnTo>
                  <a:pt x="4130344" y="417576"/>
                </a:lnTo>
                <a:lnTo>
                  <a:pt x="4152404" y="416140"/>
                </a:lnTo>
                <a:lnTo>
                  <a:pt x="4174071" y="412229"/>
                </a:lnTo>
                <a:lnTo>
                  <a:pt x="4195153" y="405917"/>
                </a:lnTo>
                <a:lnTo>
                  <a:pt x="4215435" y="397256"/>
                </a:lnTo>
                <a:lnTo>
                  <a:pt x="4223829" y="402501"/>
                </a:lnTo>
                <a:lnTo>
                  <a:pt x="4262856" y="415366"/>
                </a:lnTo>
                <a:lnTo>
                  <a:pt x="4298366" y="417576"/>
                </a:lnTo>
                <a:lnTo>
                  <a:pt x="4299153" y="397256"/>
                </a:lnTo>
                <a:lnTo>
                  <a:pt x="4300652" y="358902"/>
                </a:lnTo>
                <a:close/>
              </a:path>
              <a:path w="6811009" h="1428114">
                <a:moveTo>
                  <a:pt x="4424096" y="499872"/>
                </a:moveTo>
                <a:lnTo>
                  <a:pt x="4346372" y="499872"/>
                </a:lnTo>
                <a:lnTo>
                  <a:pt x="4346372" y="905256"/>
                </a:lnTo>
                <a:lnTo>
                  <a:pt x="4424096" y="905256"/>
                </a:lnTo>
                <a:lnTo>
                  <a:pt x="4424096" y="499872"/>
                </a:lnTo>
                <a:close/>
              </a:path>
              <a:path w="6811009" h="1428114">
                <a:moveTo>
                  <a:pt x="4465244" y="1015238"/>
                </a:moveTo>
                <a:lnTo>
                  <a:pt x="4436872" y="1008837"/>
                </a:lnTo>
                <a:lnTo>
                  <a:pt x="4408195" y="1004112"/>
                </a:lnTo>
                <a:lnTo>
                  <a:pt x="4379315" y="1001077"/>
                </a:lnTo>
                <a:lnTo>
                  <a:pt x="4350309" y="999744"/>
                </a:lnTo>
                <a:lnTo>
                  <a:pt x="4310646" y="1002525"/>
                </a:lnTo>
                <a:lnTo>
                  <a:pt x="4251439" y="1024826"/>
                </a:lnTo>
                <a:lnTo>
                  <a:pt x="4218140" y="1071219"/>
                </a:lnTo>
                <a:lnTo>
                  <a:pt x="4202188" y="1150518"/>
                </a:lnTo>
                <a:lnTo>
                  <a:pt x="4200194" y="1203071"/>
                </a:lnTo>
                <a:lnTo>
                  <a:pt x="4200283" y="1225664"/>
                </a:lnTo>
                <a:lnTo>
                  <a:pt x="4203382" y="1270749"/>
                </a:lnTo>
                <a:lnTo>
                  <a:pt x="4209885" y="1309585"/>
                </a:lnTo>
                <a:lnTo>
                  <a:pt x="4229532" y="1355725"/>
                </a:lnTo>
                <a:lnTo>
                  <a:pt x="4262082" y="1387589"/>
                </a:lnTo>
                <a:lnTo>
                  <a:pt x="4314558" y="1404162"/>
                </a:lnTo>
                <a:lnTo>
                  <a:pt x="4354373" y="1406525"/>
                </a:lnTo>
                <a:lnTo>
                  <a:pt x="4382160" y="1405394"/>
                </a:lnTo>
                <a:lnTo>
                  <a:pt x="4437431" y="1398638"/>
                </a:lnTo>
                <a:lnTo>
                  <a:pt x="4462831" y="1327912"/>
                </a:lnTo>
                <a:lnTo>
                  <a:pt x="4437634" y="1331341"/>
                </a:lnTo>
                <a:lnTo>
                  <a:pt x="4412361" y="1333817"/>
                </a:lnTo>
                <a:lnTo>
                  <a:pt x="4387012" y="1335341"/>
                </a:lnTo>
                <a:lnTo>
                  <a:pt x="4361612" y="1335913"/>
                </a:lnTo>
                <a:lnTo>
                  <a:pt x="4339768" y="1334274"/>
                </a:lnTo>
                <a:lnTo>
                  <a:pt x="4297985" y="1309751"/>
                </a:lnTo>
                <a:lnTo>
                  <a:pt x="4286148" y="1272971"/>
                </a:lnTo>
                <a:lnTo>
                  <a:pt x="4282237" y="1215136"/>
                </a:lnTo>
                <a:lnTo>
                  <a:pt x="4282008" y="1190866"/>
                </a:lnTo>
                <a:lnTo>
                  <a:pt x="4283253" y="1166660"/>
                </a:lnTo>
                <a:lnTo>
                  <a:pt x="4289984" y="1118743"/>
                </a:lnTo>
                <a:lnTo>
                  <a:pt x="4313987" y="1080389"/>
                </a:lnTo>
                <a:lnTo>
                  <a:pt x="4354055" y="1069962"/>
                </a:lnTo>
                <a:lnTo>
                  <a:pt x="4367962" y="1070102"/>
                </a:lnTo>
                <a:lnTo>
                  <a:pt x="4391761" y="1071016"/>
                </a:lnTo>
                <a:lnTo>
                  <a:pt x="4415536" y="1072769"/>
                </a:lnTo>
                <a:lnTo>
                  <a:pt x="4439234" y="1075397"/>
                </a:lnTo>
                <a:lnTo>
                  <a:pt x="4462831" y="1078865"/>
                </a:lnTo>
                <a:lnTo>
                  <a:pt x="4465244" y="1015238"/>
                </a:lnTo>
                <a:close/>
              </a:path>
              <a:path w="6811009" h="1428114">
                <a:moveTo>
                  <a:pt x="4517060" y="121412"/>
                </a:moveTo>
                <a:lnTo>
                  <a:pt x="4445813" y="121412"/>
                </a:lnTo>
                <a:lnTo>
                  <a:pt x="4445813" y="41148"/>
                </a:lnTo>
                <a:lnTo>
                  <a:pt x="4368343" y="41148"/>
                </a:lnTo>
                <a:lnTo>
                  <a:pt x="4368343" y="121412"/>
                </a:lnTo>
                <a:lnTo>
                  <a:pt x="4334180" y="121412"/>
                </a:lnTo>
                <a:lnTo>
                  <a:pt x="4334180" y="187325"/>
                </a:lnTo>
                <a:lnTo>
                  <a:pt x="4368343" y="187325"/>
                </a:lnTo>
                <a:lnTo>
                  <a:pt x="4368343" y="307721"/>
                </a:lnTo>
                <a:lnTo>
                  <a:pt x="4369435" y="336702"/>
                </a:lnTo>
                <a:lnTo>
                  <a:pt x="4378566" y="379895"/>
                </a:lnTo>
                <a:lnTo>
                  <a:pt x="4414202" y="411695"/>
                </a:lnTo>
                <a:lnTo>
                  <a:pt x="4458005" y="417576"/>
                </a:lnTo>
                <a:lnTo>
                  <a:pt x="4472927" y="416534"/>
                </a:lnTo>
                <a:lnTo>
                  <a:pt x="4487761" y="414718"/>
                </a:lnTo>
                <a:lnTo>
                  <a:pt x="4502480" y="412153"/>
                </a:lnTo>
                <a:lnTo>
                  <a:pt x="4517060" y="408813"/>
                </a:lnTo>
                <a:lnTo>
                  <a:pt x="4513504" y="346964"/>
                </a:lnTo>
                <a:lnTo>
                  <a:pt x="4469689" y="348107"/>
                </a:lnTo>
                <a:lnTo>
                  <a:pt x="4463593" y="348615"/>
                </a:lnTo>
                <a:lnTo>
                  <a:pt x="4457370" y="346837"/>
                </a:lnTo>
                <a:lnTo>
                  <a:pt x="4448861" y="339725"/>
                </a:lnTo>
                <a:lnTo>
                  <a:pt x="4446575" y="335280"/>
                </a:lnTo>
                <a:lnTo>
                  <a:pt x="4445432" y="322326"/>
                </a:lnTo>
                <a:lnTo>
                  <a:pt x="4445178" y="314198"/>
                </a:lnTo>
                <a:lnTo>
                  <a:pt x="4445305" y="187325"/>
                </a:lnTo>
                <a:lnTo>
                  <a:pt x="4516552" y="187325"/>
                </a:lnTo>
                <a:lnTo>
                  <a:pt x="4517060" y="121412"/>
                </a:lnTo>
                <a:close/>
              </a:path>
              <a:path w="6811009" h="1428114">
                <a:moveTo>
                  <a:pt x="4727372" y="121412"/>
                </a:moveTo>
                <a:lnTo>
                  <a:pt x="4656125" y="121412"/>
                </a:lnTo>
                <a:lnTo>
                  <a:pt x="4656125" y="41148"/>
                </a:lnTo>
                <a:lnTo>
                  <a:pt x="4578655" y="41148"/>
                </a:lnTo>
                <a:lnTo>
                  <a:pt x="4578655" y="121412"/>
                </a:lnTo>
                <a:lnTo>
                  <a:pt x="4544492" y="121412"/>
                </a:lnTo>
                <a:lnTo>
                  <a:pt x="4544492" y="187325"/>
                </a:lnTo>
                <a:lnTo>
                  <a:pt x="4578655" y="187325"/>
                </a:lnTo>
                <a:lnTo>
                  <a:pt x="4578655" y="307721"/>
                </a:lnTo>
                <a:lnTo>
                  <a:pt x="4579747" y="336702"/>
                </a:lnTo>
                <a:lnTo>
                  <a:pt x="4588878" y="379895"/>
                </a:lnTo>
                <a:lnTo>
                  <a:pt x="4624514" y="411695"/>
                </a:lnTo>
                <a:lnTo>
                  <a:pt x="4668317" y="417576"/>
                </a:lnTo>
                <a:lnTo>
                  <a:pt x="4683239" y="416534"/>
                </a:lnTo>
                <a:lnTo>
                  <a:pt x="4698073" y="414718"/>
                </a:lnTo>
                <a:lnTo>
                  <a:pt x="4712792" y="412153"/>
                </a:lnTo>
                <a:lnTo>
                  <a:pt x="4727372" y="408813"/>
                </a:lnTo>
                <a:lnTo>
                  <a:pt x="4723816" y="346964"/>
                </a:lnTo>
                <a:lnTo>
                  <a:pt x="4679874" y="348107"/>
                </a:lnTo>
                <a:lnTo>
                  <a:pt x="4673778" y="348615"/>
                </a:lnTo>
                <a:lnTo>
                  <a:pt x="4667682" y="346710"/>
                </a:lnTo>
                <a:lnTo>
                  <a:pt x="4659173" y="339725"/>
                </a:lnTo>
                <a:lnTo>
                  <a:pt x="4656887" y="335280"/>
                </a:lnTo>
                <a:lnTo>
                  <a:pt x="4655744" y="322326"/>
                </a:lnTo>
                <a:lnTo>
                  <a:pt x="4655490" y="314198"/>
                </a:lnTo>
                <a:lnTo>
                  <a:pt x="4655617" y="187325"/>
                </a:lnTo>
                <a:lnTo>
                  <a:pt x="4726864" y="187325"/>
                </a:lnTo>
                <a:lnTo>
                  <a:pt x="4727372" y="121412"/>
                </a:lnTo>
                <a:close/>
              </a:path>
              <a:path w="6811009" h="1428114">
                <a:moveTo>
                  <a:pt x="4739564" y="853440"/>
                </a:moveTo>
                <a:lnTo>
                  <a:pt x="4720641" y="778256"/>
                </a:lnTo>
                <a:lnTo>
                  <a:pt x="4720628" y="705739"/>
                </a:lnTo>
                <a:lnTo>
                  <a:pt x="4720285" y="686409"/>
                </a:lnTo>
                <a:lnTo>
                  <a:pt x="4707826" y="649033"/>
                </a:lnTo>
                <a:lnTo>
                  <a:pt x="4678045" y="621093"/>
                </a:lnTo>
                <a:lnTo>
                  <a:pt x="4637316" y="608723"/>
                </a:lnTo>
                <a:lnTo>
                  <a:pt x="4615739" y="608457"/>
                </a:lnTo>
                <a:lnTo>
                  <a:pt x="4586059" y="609727"/>
                </a:lnTo>
                <a:lnTo>
                  <a:pt x="4556531" y="612940"/>
                </a:lnTo>
                <a:lnTo>
                  <a:pt x="4527270" y="618109"/>
                </a:lnTo>
                <a:lnTo>
                  <a:pt x="4498391" y="625221"/>
                </a:lnTo>
                <a:lnTo>
                  <a:pt x="4500677" y="678942"/>
                </a:lnTo>
                <a:lnTo>
                  <a:pt x="4609008" y="674497"/>
                </a:lnTo>
                <a:lnTo>
                  <a:pt x="4615840" y="674497"/>
                </a:lnTo>
                <a:lnTo>
                  <a:pt x="4643069" y="699020"/>
                </a:lnTo>
                <a:lnTo>
                  <a:pt x="4643044" y="724281"/>
                </a:lnTo>
                <a:lnTo>
                  <a:pt x="4643044" y="778256"/>
                </a:lnTo>
                <a:lnTo>
                  <a:pt x="4643044" y="840232"/>
                </a:lnTo>
                <a:lnTo>
                  <a:pt x="4634281" y="842645"/>
                </a:lnTo>
                <a:lnTo>
                  <a:pt x="4622546" y="845502"/>
                </a:lnTo>
                <a:lnTo>
                  <a:pt x="4610633" y="847598"/>
                </a:lnTo>
                <a:lnTo>
                  <a:pt x="4598606" y="848931"/>
                </a:lnTo>
                <a:lnTo>
                  <a:pt x="4586529" y="849503"/>
                </a:lnTo>
                <a:lnTo>
                  <a:pt x="4574133" y="847534"/>
                </a:lnTo>
                <a:lnTo>
                  <a:pt x="4565332" y="841565"/>
                </a:lnTo>
                <a:lnTo>
                  <a:pt x="4560074" y="831608"/>
                </a:lnTo>
                <a:lnTo>
                  <a:pt x="4558335" y="817626"/>
                </a:lnTo>
                <a:lnTo>
                  <a:pt x="4558208" y="812927"/>
                </a:lnTo>
                <a:lnTo>
                  <a:pt x="4561179" y="800862"/>
                </a:lnTo>
                <a:lnTo>
                  <a:pt x="4568266" y="791184"/>
                </a:lnTo>
                <a:lnTo>
                  <a:pt x="4578451" y="784898"/>
                </a:lnTo>
                <a:lnTo>
                  <a:pt x="4590720" y="782955"/>
                </a:lnTo>
                <a:lnTo>
                  <a:pt x="4643044" y="778256"/>
                </a:lnTo>
                <a:lnTo>
                  <a:pt x="4643044" y="724281"/>
                </a:lnTo>
                <a:lnTo>
                  <a:pt x="4561319" y="730542"/>
                </a:lnTo>
                <a:lnTo>
                  <a:pt x="4522940" y="742124"/>
                </a:lnTo>
                <a:lnTo>
                  <a:pt x="4485348" y="782027"/>
                </a:lnTo>
                <a:lnTo>
                  <a:pt x="4480992" y="817880"/>
                </a:lnTo>
                <a:lnTo>
                  <a:pt x="4486554" y="859459"/>
                </a:lnTo>
                <a:lnTo>
                  <a:pt x="4503293" y="889152"/>
                </a:lnTo>
                <a:lnTo>
                  <a:pt x="4531182" y="906945"/>
                </a:lnTo>
                <a:lnTo>
                  <a:pt x="4570273" y="912876"/>
                </a:lnTo>
                <a:lnTo>
                  <a:pt x="4592167" y="911453"/>
                </a:lnTo>
                <a:lnTo>
                  <a:pt x="4613694" y="907592"/>
                </a:lnTo>
                <a:lnTo>
                  <a:pt x="4634662" y="901331"/>
                </a:lnTo>
                <a:lnTo>
                  <a:pt x="4654855" y="892683"/>
                </a:lnTo>
                <a:lnTo>
                  <a:pt x="4663173" y="897928"/>
                </a:lnTo>
                <a:lnTo>
                  <a:pt x="4702048" y="910831"/>
                </a:lnTo>
                <a:lnTo>
                  <a:pt x="4737278" y="912876"/>
                </a:lnTo>
                <a:lnTo>
                  <a:pt x="4738052" y="892683"/>
                </a:lnTo>
                <a:lnTo>
                  <a:pt x="4739564" y="853440"/>
                </a:lnTo>
                <a:close/>
              </a:path>
              <a:path w="6811009" h="1428114">
                <a:moveTo>
                  <a:pt x="4768139" y="1254633"/>
                </a:moveTo>
                <a:lnTo>
                  <a:pt x="4762144" y="1196251"/>
                </a:lnTo>
                <a:lnTo>
                  <a:pt x="4737405" y="1143000"/>
                </a:lnTo>
                <a:lnTo>
                  <a:pt x="4696612" y="1113282"/>
                </a:lnTo>
                <a:lnTo>
                  <a:pt x="4689487" y="1111402"/>
                </a:lnTo>
                <a:lnTo>
                  <a:pt x="4689487" y="1237488"/>
                </a:lnTo>
                <a:lnTo>
                  <a:pt x="4689437" y="1270889"/>
                </a:lnTo>
                <a:lnTo>
                  <a:pt x="4677588" y="1319403"/>
                </a:lnTo>
                <a:lnTo>
                  <a:pt x="4628324" y="1339837"/>
                </a:lnTo>
                <a:lnTo>
                  <a:pt x="4608715" y="1333385"/>
                </a:lnTo>
                <a:lnTo>
                  <a:pt x="4592498" y="1319403"/>
                </a:lnTo>
                <a:lnTo>
                  <a:pt x="4586592" y="1303731"/>
                </a:lnTo>
                <a:lnTo>
                  <a:pt x="4582642" y="1287487"/>
                </a:lnTo>
                <a:lnTo>
                  <a:pt x="4580699" y="1270889"/>
                </a:lnTo>
                <a:lnTo>
                  <a:pt x="4580699" y="1237488"/>
                </a:lnTo>
                <a:lnTo>
                  <a:pt x="4592498" y="1189482"/>
                </a:lnTo>
                <a:lnTo>
                  <a:pt x="4640821" y="1169530"/>
                </a:lnTo>
                <a:lnTo>
                  <a:pt x="4660874" y="1175651"/>
                </a:lnTo>
                <a:lnTo>
                  <a:pt x="4677588" y="1189482"/>
                </a:lnTo>
                <a:lnTo>
                  <a:pt x="4683557" y="1204976"/>
                </a:lnTo>
                <a:lnTo>
                  <a:pt x="4687532" y="1221041"/>
                </a:lnTo>
                <a:lnTo>
                  <a:pt x="4689487" y="1237488"/>
                </a:lnTo>
                <a:lnTo>
                  <a:pt x="4689487" y="1111402"/>
                </a:lnTo>
                <a:lnTo>
                  <a:pt x="4668482" y="1105852"/>
                </a:lnTo>
                <a:lnTo>
                  <a:pt x="4635170" y="1103376"/>
                </a:lnTo>
                <a:lnTo>
                  <a:pt x="4601896" y="1105852"/>
                </a:lnTo>
                <a:lnTo>
                  <a:pt x="4550651" y="1125664"/>
                </a:lnTo>
                <a:lnTo>
                  <a:pt x="4518126" y="1168704"/>
                </a:lnTo>
                <a:lnTo>
                  <a:pt x="4502747" y="1225092"/>
                </a:lnTo>
                <a:lnTo>
                  <a:pt x="4502201" y="1254633"/>
                </a:lnTo>
                <a:lnTo>
                  <a:pt x="4507509" y="1309370"/>
                </a:lnTo>
                <a:lnTo>
                  <a:pt x="4523473" y="1351927"/>
                </a:lnTo>
                <a:lnTo>
                  <a:pt x="4550067" y="1382331"/>
                </a:lnTo>
                <a:lnTo>
                  <a:pt x="4587291" y="1400581"/>
                </a:lnTo>
                <a:lnTo>
                  <a:pt x="4635170" y="1406652"/>
                </a:lnTo>
                <a:lnTo>
                  <a:pt x="4683036" y="1400581"/>
                </a:lnTo>
                <a:lnTo>
                  <a:pt x="4720260" y="1382331"/>
                </a:lnTo>
                <a:lnTo>
                  <a:pt x="4746853" y="1351927"/>
                </a:lnTo>
                <a:lnTo>
                  <a:pt x="4751387" y="1339837"/>
                </a:lnTo>
                <a:lnTo>
                  <a:pt x="4762817" y="1309370"/>
                </a:lnTo>
                <a:lnTo>
                  <a:pt x="4768139" y="1254633"/>
                </a:lnTo>
                <a:close/>
              </a:path>
              <a:path w="6811009" h="1428114">
                <a:moveTo>
                  <a:pt x="4904156" y="1303020"/>
                </a:moveTo>
                <a:lnTo>
                  <a:pt x="4821860" y="1303020"/>
                </a:lnTo>
                <a:lnTo>
                  <a:pt x="4821860" y="1399032"/>
                </a:lnTo>
                <a:lnTo>
                  <a:pt x="4904156" y="1398905"/>
                </a:lnTo>
                <a:lnTo>
                  <a:pt x="4904156" y="1303020"/>
                </a:lnTo>
                <a:close/>
              </a:path>
              <a:path w="6811009" h="1428114">
                <a:moveTo>
                  <a:pt x="5016932" y="358902"/>
                </a:moveTo>
                <a:lnTo>
                  <a:pt x="4997882" y="283972"/>
                </a:lnTo>
                <a:lnTo>
                  <a:pt x="4997831" y="191350"/>
                </a:lnTo>
                <a:lnTo>
                  <a:pt x="4995253" y="179324"/>
                </a:lnTo>
                <a:lnTo>
                  <a:pt x="4973244" y="136398"/>
                </a:lnTo>
                <a:lnTo>
                  <a:pt x="4935055" y="117271"/>
                </a:lnTo>
                <a:lnTo>
                  <a:pt x="4892599" y="113284"/>
                </a:lnTo>
                <a:lnTo>
                  <a:pt x="4862741" y="114554"/>
                </a:lnTo>
                <a:lnTo>
                  <a:pt x="4833074" y="117767"/>
                </a:lnTo>
                <a:lnTo>
                  <a:pt x="4803673" y="122936"/>
                </a:lnTo>
                <a:lnTo>
                  <a:pt x="4774616" y="130048"/>
                </a:lnTo>
                <a:lnTo>
                  <a:pt x="4776902" y="183896"/>
                </a:lnTo>
                <a:lnTo>
                  <a:pt x="4885995" y="179324"/>
                </a:lnTo>
                <a:lnTo>
                  <a:pt x="4892827" y="179324"/>
                </a:lnTo>
                <a:lnTo>
                  <a:pt x="4920234" y="203847"/>
                </a:lnTo>
                <a:lnTo>
                  <a:pt x="4920158" y="229235"/>
                </a:lnTo>
                <a:lnTo>
                  <a:pt x="4920031" y="229247"/>
                </a:lnTo>
                <a:lnTo>
                  <a:pt x="4920031" y="283972"/>
                </a:lnTo>
                <a:lnTo>
                  <a:pt x="4920031" y="345948"/>
                </a:lnTo>
                <a:lnTo>
                  <a:pt x="4899380" y="351040"/>
                </a:lnTo>
                <a:lnTo>
                  <a:pt x="4887404" y="353174"/>
                </a:lnTo>
                <a:lnTo>
                  <a:pt x="4875352" y="354520"/>
                </a:lnTo>
                <a:lnTo>
                  <a:pt x="4863262" y="355092"/>
                </a:lnTo>
                <a:lnTo>
                  <a:pt x="4850777" y="353098"/>
                </a:lnTo>
                <a:lnTo>
                  <a:pt x="4834687" y="319024"/>
                </a:lnTo>
                <a:lnTo>
                  <a:pt x="4837506" y="306832"/>
                </a:lnTo>
                <a:lnTo>
                  <a:pt x="4844554" y="297014"/>
                </a:lnTo>
                <a:lnTo>
                  <a:pt x="4854791" y="290550"/>
                </a:lnTo>
                <a:lnTo>
                  <a:pt x="4867199" y="288417"/>
                </a:lnTo>
                <a:lnTo>
                  <a:pt x="4920031" y="283972"/>
                </a:lnTo>
                <a:lnTo>
                  <a:pt x="4920031" y="229247"/>
                </a:lnTo>
                <a:lnTo>
                  <a:pt x="4837938" y="235407"/>
                </a:lnTo>
                <a:lnTo>
                  <a:pt x="4799330" y="246849"/>
                </a:lnTo>
                <a:lnTo>
                  <a:pt x="4761382" y="286727"/>
                </a:lnTo>
                <a:lnTo>
                  <a:pt x="4756810" y="323342"/>
                </a:lnTo>
                <a:lnTo>
                  <a:pt x="4762322" y="364109"/>
                </a:lnTo>
                <a:lnTo>
                  <a:pt x="4779188" y="393801"/>
                </a:lnTo>
                <a:lnTo>
                  <a:pt x="4807280" y="411632"/>
                </a:lnTo>
                <a:lnTo>
                  <a:pt x="4846625" y="417576"/>
                </a:lnTo>
                <a:lnTo>
                  <a:pt x="4868684" y="416140"/>
                </a:lnTo>
                <a:lnTo>
                  <a:pt x="4890351" y="412229"/>
                </a:lnTo>
                <a:lnTo>
                  <a:pt x="4911433" y="405917"/>
                </a:lnTo>
                <a:lnTo>
                  <a:pt x="4931715" y="397256"/>
                </a:lnTo>
                <a:lnTo>
                  <a:pt x="4940109" y="402501"/>
                </a:lnTo>
                <a:lnTo>
                  <a:pt x="4979136" y="415366"/>
                </a:lnTo>
                <a:lnTo>
                  <a:pt x="5014646" y="417576"/>
                </a:lnTo>
                <a:lnTo>
                  <a:pt x="5015433" y="397256"/>
                </a:lnTo>
                <a:lnTo>
                  <a:pt x="5016932" y="358902"/>
                </a:lnTo>
                <a:close/>
              </a:path>
              <a:path w="6811009" h="1428114">
                <a:moveTo>
                  <a:pt x="5051984" y="760476"/>
                </a:moveTo>
                <a:lnTo>
                  <a:pt x="5050218" y="720979"/>
                </a:lnTo>
                <a:lnTo>
                  <a:pt x="5044948" y="688009"/>
                </a:lnTo>
                <a:lnTo>
                  <a:pt x="5041633" y="678053"/>
                </a:lnTo>
                <a:lnTo>
                  <a:pt x="5036172" y="661593"/>
                </a:lnTo>
                <a:lnTo>
                  <a:pt x="5007851" y="627240"/>
                </a:lnTo>
                <a:lnTo>
                  <a:pt x="4973409" y="613232"/>
                </a:lnTo>
                <a:lnTo>
                  <a:pt x="4973409" y="773455"/>
                </a:lnTo>
                <a:lnTo>
                  <a:pt x="4971275" y="790663"/>
                </a:lnTo>
                <a:lnTo>
                  <a:pt x="4948860" y="832751"/>
                </a:lnTo>
                <a:lnTo>
                  <a:pt x="4922240" y="842302"/>
                </a:lnTo>
                <a:lnTo>
                  <a:pt x="4907839" y="842137"/>
                </a:lnTo>
                <a:lnTo>
                  <a:pt x="4902263" y="841997"/>
                </a:lnTo>
                <a:lnTo>
                  <a:pt x="4894478" y="841565"/>
                </a:lnTo>
                <a:lnTo>
                  <a:pt x="4884496" y="840854"/>
                </a:lnTo>
                <a:lnTo>
                  <a:pt x="4872279" y="839851"/>
                </a:lnTo>
                <a:lnTo>
                  <a:pt x="4872279" y="685673"/>
                </a:lnTo>
                <a:lnTo>
                  <a:pt x="4891379" y="681278"/>
                </a:lnTo>
                <a:lnTo>
                  <a:pt x="4902378" y="679488"/>
                </a:lnTo>
                <a:lnTo>
                  <a:pt x="4913465" y="678421"/>
                </a:lnTo>
                <a:lnTo>
                  <a:pt x="4924603" y="678053"/>
                </a:lnTo>
                <a:lnTo>
                  <a:pt x="4945837" y="682942"/>
                </a:lnTo>
                <a:lnTo>
                  <a:pt x="4961001" y="697572"/>
                </a:lnTo>
                <a:lnTo>
                  <a:pt x="4970081" y="721944"/>
                </a:lnTo>
                <a:lnTo>
                  <a:pt x="4973117" y="756031"/>
                </a:lnTo>
                <a:lnTo>
                  <a:pt x="4973409" y="773455"/>
                </a:lnTo>
                <a:lnTo>
                  <a:pt x="4973409" y="613232"/>
                </a:lnTo>
                <a:lnTo>
                  <a:pt x="4963363" y="610666"/>
                </a:lnTo>
                <a:lnTo>
                  <a:pt x="4934890" y="608584"/>
                </a:lnTo>
                <a:lnTo>
                  <a:pt x="4918684" y="610222"/>
                </a:lnTo>
                <a:lnTo>
                  <a:pt x="4902759" y="613397"/>
                </a:lnTo>
                <a:lnTo>
                  <a:pt x="4887201" y="618070"/>
                </a:lnTo>
                <a:lnTo>
                  <a:pt x="4872152" y="624205"/>
                </a:lnTo>
                <a:lnTo>
                  <a:pt x="4872152" y="499872"/>
                </a:lnTo>
                <a:lnTo>
                  <a:pt x="4794428" y="499872"/>
                </a:lnTo>
                <a:lnTo>
                  <a:pt x="4794428" y="903351"/>
                </a:lnTo>
                <a:lnTo>
                  <a:pt x="4847006" y="908138"/>
                </a:lnTo>
                <a:lnTo>
                  <a:pt x="4892535" y="910996"/>
                </a:lnTo>
                <a:lnTo>
                  <a:pt x="4907585" y="911352"/>
                </a:lnTo>
                <a:lnTo>
                  <a:pt x="4944516" y="909383"/>
                </a:lnTo>
                <a:lnTo>
                  <a:pt x="5000574" y="893051"/>
                </a:lnTo>
                <a:lnTo>
                  <a:pt x="5033810" y="859053"/>
                </a:lnTo>
                <a:lnTo>
                  <a:pt x="5049952" y="799947"/>
                </a:lnTo>
                <a:lnTo>
                  <a:pt x="5051984" y="760476"/>
                </a:lnTo>
                <a:close/>
              </a:path>
              <a:path w="6811009" h="1428114">
                <a:moveTo>
                  <a:pt x="5236388" y="7620"/>
                </a:moveTo>
                <a:lnTo>
                  <a:pt x="5210784" y="3505"/>
                </a:lnTo>
                <a:lnTo>
                  <a:pt x="5197424" y="1816"/>
                </a:lnTo>
                <a:lnTo>
                  <a:pt x="5184025" y="647"/>
                </a:lnTo>
                <a:lnTo>
                  <a:pt x="5170602" y="0"/>
                </a:lnTo>
                <a:lnTo>
                  <a:pt x="5148580" y="1435"/>
                </a:lnTo>
                <a:lnTo>
                  <a:pt x="5104943" y="23241"/>
                </a:lnTo>
                <a:lnTo>
                  <a:pt x="5087417" y="80594"/>
                </a:lnTo>
                <a:lnTo>
                  <a:pt x="5086274" y="109347"/>
                </a:lnTo>
                <a:lnTo>
                  <a:pt x="5086274" y="122047"/>
                </a:lnTo>
                <a:lnTo>
                  <a:pt x="5055032" y="122047"/>
                </a:lnTo>
                <a:lnTo>
                  <a:pt x="5055032" y="187960"/>
                </a:lnTo>
                <a:lnTo>
                  <a:pt x="5086274" y="187960"/>
                </a:lnTo>
                <a:lnTo>
                  <a:pt x="5086274" y="411480"/>
                </a:lnTo>
                <a:lnTo>
                  <a:pt x="5163617" y="411480"/>
                </a:lnTo>
                <a:lnTo>
                  <a:pt x="5163617" y="187960"/>
                </a:lnTo>
                <a:lnTo>
                  <a:pt x="5233467" y="188468"/>
                </a:lnTo>
                <a:lnTo>
                  <a:pt x="5233467" y="122555"/>
                </a:lnTo>
                <a:lnTo>
                  <a:pt x="5163617" y="122555"/>
                </a:lnTo>
                <a:lnTo>
                  <a:pt x="5163540" y="102298"/>
                </a:lnTo>
                <a:lnTo>
                  <a:pt x="5185918" y="69405"/>
                </a:lnTo>
                <a:lnTo>
                  <a:pt x="5235118" y="70612"/>
                </a:lnTo>
                <a:lnTo>
                  <a:pt x="5236388" y="7620"/>
                </a:lnTo>
                <a:close/>
              </a:path>
              <a:path w="6811009" h="1428114">
                <a:moveTo>
                  <a:pt x="5359451" y="760857"/>
                </a:moveTo>
                <a:lnTo>
                  <a:pt x="5353532" y="702411"/>
                </a:lnTo>
                <a:lnTo>
                  <a:pt x="5329098" y="649097"/>
                </a:lnTo>
                <a:lnTo>
                  <a:pt x="5288305" y="619493"/>
                </a:lnTo>
                <a:lnTo>
                  <a:pt x="5281434" y="617677"/>
                </a:lnTo>
                <a:lnTo>
                  <a:pt x="5281434" y="743826"/>
                </a:lnTo>
                <a:lnTo>
                  <a:pt x="5281371" y="777303"/>
                </a:lnTo>
                <a:lnTo>
                  <a:pt x="5269535" y="825881"/>
                </a:lnTo>
                <a:lnTo>
                  <a:pt x="5220868" y="846175"/>
                </a:lnTo>
                <a:lnTo>
                  <a:pt x="5201285" y="839812"/>
                </a:lnTo>
                <a:lnTo>
                  <a:pt x="5175110" y="793953"/>
                </a:lnTo>
                <a:lnTo>
                  <a:pt x="5173040" y="743826"/>
                </a:lnTo>
                <a:lnTo>
                  <a:pt x="5175008" y="727329"/>
                </a:lnTo>
                <a:lnTo>
                  <a:pt x="5189779" y="690372"/>
                </a:lnTo>
                <a:lnTo>
                  <a:pt x="5232616" y="675855"/>
                </a:lnTo>
                <a:lnTo>
                  <a:pt x="5252694" y="681901"/>
                </a:lnTo>
                <a:lnTo>
                  <a:pt x="5269535" y="695706"/>
                </a:lnTo>
                <a:lnTo>
                  <a:pt x="5275504" y="711225"/>
                </a:lnTo>
                <a:lnTo>
                  <a:pt x="5279479" y="727329"/>
                </a:lnTo>
                <a:lnTo>
                  <a:pt x="5281434" y="743826"/>
                </a:lnTo>
                <a:lnTo>
                  <a:pt x="5281434" y="617677"/>
                </a:lnTo>
                <a:lnTo>
                  <a:pt x="5260276" y="612076"/>
                </a:lnTo>
                <a:lnTo>
                  <a:pt x="5227244" y="609600"/>
                </a:lnTo>
                <a:lnTo>
                  <a:pt x="5194198" y="612076"/>
                </a:lnTo>
                <a:lnTo>
                  <a:pt x="5143258" y="631837"/>
                </a:lnTo>
                <a:lnTo>
                  <a:pt x="5111000" y="674865"/>
                </a:lnTo>
                <a:lnTo>
                  <a:pt x="5095595" y="731304"/>
                </a:lnTo>
                <a:lnTo>
                  <a:pt x="5095037" y="760857"/>
                </a:lnTo>
                <a:lnTo>
                  <a:pt x="5100320" y="815594"/>
                </a:lnTo>
                <a:lnTo>
                  <a:pt x="5116182" y="858151"/>
                </a:lnTo>
                <a:lnTo>
                  <a:pt x="5142623" y="888555"/>
                </a:lnTo>
                <a:lnTo>
                  <a:pt x="5179644" y="906805"/>
                </a:lnTo>
                <a:lnTo>
                  <a:pt x="5227244" y="912876"/>
                </a:lnTo>
                <a:lnTo>
                  <a:pt x="5274830" y="906805"/>
                </a:lnTo>
                <a:lnTo>
                  <a:pt x="5311851" y="888555"/>
                </a:lnTo>
                <a:lnTo>
                  <a:pt x="5338292" y="858151"/>
                </a:lnTo>
                <a:lnTo>
                  <a:pt x="5342750" y="846175"/>
                </a:lnTo>
                <a:lnTo>
                  <a:pt x="5354155" y="815594"/>
                </a:lnTo>
                <a:lnTo>
                  <a:pt x="5359451" y="760857"/>
                </a:lnTo>
                <a:close/>
              </a:path>
              <a:path w="6811009" h="1428114">
                <a:moveTo>
                  <a:pt x="5527091" y="266319"/>
                </a:moveTo>
                <a:lnTo>
                  <a:pt x="5521134" y="207683"/>
                </a:lnTo>
                <a:lnTo>
                  <a:pt x="5496611" y="154178"/>
                </a:lnTo>
                <a:lnTo>
                  <a:pt x="5455653" y="124294"/>
                </a:lnTo>
                <a:lnTo>
                  <a:pt x="5448566" y="122415"/>
                </a:lnTo>
                <a:lnTo>
                  <a:pt x="5448566" y="249085"/>
                </a:lnTo>
                <a:lnTo>
                  <a:pt x="5448566" y="282663"/>
                </a:lnTo>
                <a:lnTo>
                  <a:pt x="5436540" y="331343"/>
                </a:lnTo>
                <a:lnTo>
                  <a:pt x="5387238" y="351904"/>
                </a:lnTo>
                <a:lnTo>
                  <a:pt x="5367744" y="345401"/>
                </a:lnTo>
                <a:lnTo>
                  <a:pt x="5351704" y="331343"/>
                </a:lnTo>
                <a:lnTo>
                  <a:pt x="5345658" y="315645"/>
                </a:lnTo>
                <a:lnTo>
                  <a:pt x="5341632" y="299351"/>
                </a:lnTo>
                <a:lnTo>
                  <a:pt x="5339664" y="282663"/>
                </a:lnTo>
                <a:lnTo>
                  <a:pt x="5339664" y="249085"/>
                </a:lnTo>
                <a:lnTo>
                  <a:pt x="5351704" y="200914"/>
                </a:lnTo>
                <a:lnTo>
                  <a:pt x="5399900" y="180784"/>
                </a:lnTo>
                <a:lnTo>
                  <a:pt x="5419864" y="186982"/>
                </a:lnTo>
                <a:lnTo>
                  <a:pt x="5436540" y="200914"/>
                </a:lnTo>
                <a:lnTo>
                  <a:pt x="5442572" y="216433"/>
                </a:lnTo>
                <a:lnTo>
                  <a:pt x="5446598" y="232562"/>
                </a:lnTo>
                <a:lnTo>
                  <a:pt x="5448566" y="249085"/>
                </a:lnTo>
                <a:lnTo>
                  <a:pt x="5448566" y="122415"/>
                </a:lnTo>
                <a:lnTo>
                  <a:pt x="5427459" y="116801"/>
                </a:lnTo>
                <a:lnTo>
                  <a:pt x="5394122" y="114300"/>
                </a:lnTo>
                <a:lnTo>
                  <a:pt x="5360784" y="116801"/>
                </a:lnTo>
                <a:lnTo>
                  <a:pt x="5309641" y="136753"/>
                </a:lnTo>
                <a:lnTo>
                  <a:pt x="5277243" y="179997"/>
                </a:lnTo>
                <a:lnTo>
                  <a:pt x="5261711" y="236664"/>
                </a:lnTo>
                <a:lnTo>
                  <a:pt x="5261153" y="266319"/>
                </a:lnTo>
                <a:lnTo>
                  <a:pt x="5266461" y="321322"/>
                </a:lnTo>
                <a:lnTo>
                  <a:pt x="5282425" y="364109"/>
                </a:lnTo>
                <a:lnTo>
                  <a:pt x="5309019" y="394665"/>
                </a:lnTo>
                <a:lnTo>
                  <a:pt x="5346243" y="412991"/>
                </a:lnTo>
                <a:lnTo>
                  <a:pt x="5394122" y="419100"/>
                </a:lnTo>
                <a:lnTo>
                  <a:pt x="5441988" y="412991"/>
                </a:lnTo>
                <a:lnTo>
                  <a:pt x="5479212" y="394665"/>
                </a:lnTo>
                <a:lnTo>
                  <a:pt x="5505805" y="364109"/>
                </a:lnTo>
                <a:lnTo>
                  <a:pt x="5510365" y="351904"/>
                </a:lnTo>
                <a:lnTo>
                  <a:pt x="5521769" y="321322"/>
                </a:lnTo>
                <a:lnTo>
                  <a:pt x="5527091" y="266319"/>
                </a:lnTo>
                <a:close/>
              </a:path>
              <a:path w="6811009" h="1428114">
                <a:moveTo>
                  <a:pt x="5586908" y="609600"/>
                </a:moveTo>
                <a:lnTo>
                  <a:pt x="5562612" y="615886"/>
                </a:lnTo>
                <a:lnTo>
                  <a:pt x="5538990" y="624205"/>
                </a:lnTo>
                <a:lnTo>
                  <a:pt x="5516181" y="634542"/>
                </a:lnTo>
                <a:lnTo>
                  <a:pt x="5494325" y="646811"/>
                </a:lnTo>
                <a:lnTo>
                  <a:pt x="5494325" y="616331"/>
                </a:lnTo>
                <a:lnTo>
                  <a:pt x="5417744" y="616331"/>
                </a:lnTo>
                <a:lnTo>
                  <a:pt x="5417744" y="905129"/>
                </a:lnTo>
                <a:lnTo>
                  <a:pt x="5495341" y="905256"/>
                </a:lnTo>
                <a:lnTo>
                  <a:pt x="5495341" y="711708"/>
                </a:lnTo>
                <a:lnTo>
                  <a:pt x="5506898" y="707644"/>
                </a:lnTo>
                <a:lnTo>
                  <a:pt x="5524398" y="702551"/>
                </a:lnTo>
                <a:lnTo>
                  <a:pt x="5543562" y="697522"/>
                </a:lnTo>
                <a:lnTo>
                  <a:pt x="5564403" y="692543"/>
                </a:lnTo>
                <a:lnTo>
                  <a:pt x="5586908" y="687578"/>
                </a:lnTo>
                <a:lnTo>
                  <a:pt x="5586908" y="609600"/>
                </a:lnTo>
                <a:close/>
              </a:path>
              <a:path w="6811009" h="1428114">
                <a:moveTo>
                  <a:pt x="5753024" y="115824"/>
                </a:moveTo>
                <a:lnTo>
                  <a:pt x="5728627" y="122110"/>
                </a:lnTo>
                <a:lnTo>
                  <a:pt x="5704903" y="130429"/>
                </a:lnTo>
                <a:lnTo>
                  <a:pt x="5681954" y="140766"/>
                </a:lnTo>
                <a:lnTo>
                  <a:pt x="5659933" y="153035"/>
                </a:lnTo>
                <a:lnTo>
                  <a:pt x="5659933" y="122301"/>
                </a:lnTo>
                <a:lnTo>
                  <a:pt x="5583860" y="122301"/>
                </a:lnTo>
                <a:lnTo>
                  <a:pt x="5583860" y="411480"/>
                </a:lnTo>
                <a:lnTo>
                  <a:pt x="5661076" y="411480"/>
                </a:lnTo>
                <a:lnTo>
                  <a:pt x="5661076" y="218313"/>
                </a:lnTo>
                <a:lnTo>
                  <a:pt x="5672633" y="214122"/>
                </a:lnTo>
                <a:lnTo>
                  <a:pt x="5690222" y="208991"/>
                </a:lnTo>
                <a:lnTo>
                  <a:pt x="5709488" y="203885"/>
                </a:lnTo>
                <a:lnTo>
                  <a:pt x="5730418" y="198856"/>
                </a:lnTo>
                <a:lnTo>
                  <a:pt x="5753024" y="193929"/>
                </a:lnTo>
                <a:lnTo>
                  <a:pt x="5753024" y="115824"/>
                </a:lnTo>
                <a:close/>
              </a:path>
              <a:path w="6811009" h="1428114">
                <a:moveTo>
                  <a:pt x="5871896" y="853313"/>
                </a:moveTo>
                <a:lnTo>
                  <a:pt x="5852973" y="778002"/>
                </a:lnTo>
                <a:lnTo>
                  <a:pt x="5852896" y="698766"/>
                </a:lnTo>
                <a:lnTo>
                  <a:pt x="5852757" y="685723"/>
                </a:lnTo>
                <a:lnTo>
                  <a:pt x="5840298" y="647738"/>
                </a:lnTo>
                <a:lnTo>
                  <a:pt x="5796140" y="613841"/>
                </a:lnTo>
                <a:lnTo>
                  <a:pt x="5748198" y="608076"/>
                </a:lnTo>
                <a:lnTo>
                  <a:pt x="5718530" y="609346"/>
                </a:lnTo>
                <a:lnTo>
                  <a:pt x="5689079" y="612559"/>
                </a:lnTo>
                <a:lnTo>
                  <a:pt x="5659894" y="617728"/>
                </a:lnTo>
                <a:lnTo>
                  <a:pt x="5631104" y="624840"/>
                </a:lnTo>
                <a:lnTo>
                  <a:pt x="5633263" y="678688"/>
                </a:lnTo>
                <a:lnTo>
                  <a:pt x="5741721" y="674243"/>
                </a:lnTo>
                <a:lnTo>
                  <a:pt x="5748528" y="674243"/>
                </a:lnTo>
                <a:lnTo>
                  <a:pt x="5775769" y="698766"/>
                </a:lnTo>
                <a:lnTo>
                  <a:pt x="5775757" y="724154"/>
                </a:lnTo>
                <a:lnTo>
                  <a:pt x="5775503" y="724179"/>
                </a:lnTo>
                <a:lnTo>
                  <a:pt x="5775503" y="778002"/>
                </a:lnTo>
                <a:lnTo>
                  <a:pt x="5775503" y="840105"/>
                </a:lnTo>
                <a:lnTo>
                  <a:pt x="5766740" y="842518"/>
                </a:lnTo>
                <a:lnTo>
                  <a:pt x="5755017" y="845375"/>
                </a:lnTo>
                <a:lnTo>
                  <a:pt x="5743156" y="847471"/>
                </a:lnTo>
                <a:lnTo>
                  <a:pt x="5731180" y="848804"/>
                </a:lnTo>
                <a:lnTo>
                  <a:pt x="5719115" y="849376"/>
                </a:lnTo>
                <a:lnTo>
                  <a:pt x="5706694" y="847407"/>
                </a:lnTo>
                <a:lnTo>
                  <a:pt x="5697855" y="841438"/>
                </a:lnTo>
                <a:lnTo>
                  <a:pt x="5692546" y="831481"/>
                </a:lnTo>
                <a:lnTo>
                  <a:pt x="5690794" y="817499"/>
                </a:lnTo>
                <a:lnTo>
                  <a:pt x="5690667" y="815975"/>
                </a:lnTo>
                <a:lnTo>
                  <a:pt x="5690667" y="812927"/>
                </a:lnTo>
                <a:lnTo>
                  <a:pt x="5722925" y="782701"/>
                </a:lnTo>
                <a:lnTo>
                  <a:pt x="5775503" y="778002"/>
                </a:lnTo>
                <a:lnTo>
                  <a:pt x="5775503" y="724179"/>
                </a:lnTo>
                <a:lnTo>
                  <a:pt x="5693905" y="730415"/>
                </a:lnTo>
                <a:lnTo>
                  <a:pt x="5655576" y="741997"/>
                </a:lnTo>
                <a:lnTo>
                  <a:pt x="5617807" y="781786"/>
                </a:lnTo>
                <a:lnTo>
                  <a:pt x="5613197" y="817626"/>
                </a:lnTo>
                <a:lnTo>
                  <a:pt x="5618772" y="859358"/>
                </a:lnTo>
                <a:lnTo>
                  <a:pt x="5635510" y="889114"/>
                </a:lnTo>
                <a:lnTo>
                  <a:pt x="5663450" y="906945"/>
                </a:lnTo>
                <a:lnTo>
                  <a:pt x="5702605" y="912876"/>
                </a:lnTo>
                <a:lnTo>
                  <a:pt x="5724499" y="911453"/>
                </a:lnTo>
                <a:lnTo>
                  <a:pt x="5746039" y="907592"/>
                </a:lnTo>
                <a:lnTo>
                  <a:pt x="5766994" y="901331"/>
                </a:lnTo>
                <a:lnTo>
                  <a:pt x="5787187" y="892683"/>
                </a:lnTo>
                <a:lnTo>
                  <a:pt x="5795505" y="897928"/>
                </a:lnTo>
                <a:lnTo>
                  <a:pt x="5834329" y="910831"/>
                </a:lnTo>
                <a:lnTo>
                  <a:pt x="5869610" y="912876"/>
                </a:lnTo>
                <a:lnTo>
                  <a:pt x="5870384" y="892683"/>
                </a:lnTo>
                <a:lnTo>
                  <a:pt x="5871896" y="853313"/>
                </a:lnTo>
                <a:close/>
              </a:path>
              <a:path w="6811009" h="1428114">
                <a:moveTo>
                  <a:pt x="6086780" y="616585"/>
                </a:moveTo>
                <a:lnTo>
                  <a:pt x="6015279" y="616585"/>
                </a:lnTo>
                <a:lnTo>
                  <a:pt x="6015279" y="536448"/>
                </a:lnTo>
                <a:lnTo>
                  <a:pt x="5937923" y="536448"/>
                </a:lnTo>
                <a:lnTo>
                  <a:pt x="5937923" y="616585"/>
                </a:lnTo>
                <a:lnTo>
                  <a:pt x="5903900" y="616585"/>
                </a:lnTo>
                <a:lnTo>
                  <a:pt x="5903900" y="682244"/>
                </a:lnTo>
                <a:lnTo>
                  <a:pt x="5937923" y="682244"/>
                </a:lnTo>
                <a:lnTo>
                  <a:pt x="5937923" y="801878"/>
                </a:lnTo>
                <a:lnTo>
                  <a:pt x="5939066" y="830872"/>
                </a:lnTo>
                <a:lnTo>
                  <a:pt x="5948324" y="874052"/>
                </a:lnTo>
                <a:lnTo>
                  <a:pt x="5983744" y="905548"/>
                </a:lnTo>
                <a:lnTo>
                  <a:pt x="6027471" y="911352"/>
                </a:lnTo>
                <a:lnTo>
                  <a:pt x="6042317" y="910336"/>
                </a:lnTo>
                <a:lnTo>
                  <a:pt x="6057112" y="908583"/>
                </a:lnTo>
                <a:lnTo>
                  <a:pt x="6071832" y="906094"/>
                </a:lnTo>
                <a:lnTo>
                  <a:pt x="6086399" y="902843"/>
                </a:lnTo>
                <a:lnTo>
                  <a:pt x="6082843" y="841248"/>
                </a:lnTo>
                <a:lnTo>
                  <a:pt x="6039155" y="842391"/>
                </a:lnTo>
                <a:lnTo>
                  <a:pt x="6032919" y="842772"/>
                </a:lnTo>
                <a:lnTo>
                  <a:pt x="6026823" y="840994"/>
                </a:lnTo>
                <a:lnTo>
                  <a:pt x="6015279" y="816610"/>
                </a:lnTo>
                <a:lnTo>
                  <a:pt x="6015279" y="808355"/>
                </a:lnTo>
                <a:lnTo>
                  <a:pt x="6015647" y="800227"/>
                </a:lnTo>
                <a:lnTo>
                  <a:pt x="6015647" y="682244"/>
                </a:lnTo>
                <a:lnTo>
                  <a:pt x="6086780" y="682244"/>
                </a:lnTo>
                <a:lnTo>
                  <a:pt x="6086780" y="616585"/>
                </a:lnTo>
                <a:close/>
              </a:path>
              <a:path w="6811009" h="1428114">
                <a:moveTo>
                  <a:pt x="6214796" y="615696"/>
                </a:moveTo>
                <a:lnTo>
                  <a:pt x="6137072" y="615696"/>
                </a:lnTo>
                <a:lnTo>
                  <a:pt x="6137072" y="905256"/>
                </a:lnTo>
                <a:lnTo>
                  <a:pt x="6214796" y="905256"/>
                </a:lnTo>
                <a:lnTo>
                  <a:pt x="6214796" y="615696"/>
                </a:lnTo>
                <a:close/>
              </a:path>
              <a:path w="6811009" h="1428114">
                <a:moveTo>
                  <a:pt x="6214796" y="499872"/>
                </a:moveTo>
                <a:lnTo>
                  <a:pt x="6137072" y="499872"/>
                </a:lnTo>
                <a:lnTo>
                  <a:pt x="6137072" y="578612"/>
                </a:lnTo>
                <a:lnTo>
                  <a:pt x="6214796" y="578612"/>
                </a:lnTo>
                <a:lnTo>
                  <a:pt x="6214796" y="499872"/>
                </a:lnTo>
                <a:close/>
              </a:path>
              <a:path w="6811009" h="1428114">
                <a:moveTo>
                  <a:pt x="6214796" y="254254"/>
                </a:moveTo>
                <a:lnTo>
                  <a:pt x="6209144" y="191160"/>
                </a:lnTo>
                <a:lnTo>
                  <a:pt x="6192444" y="147955"/>
                </a:lnTo>
                <a:lnTo>
                  <a:pt x="6161240" y="122859"/>
                </a:lnTo>
                <a:lnTo>
                  <a:pt x="6113196" y="114427"/>
                </a:lnTo>
                <a:lnTo>
                  <a:pt x="6087770" y="116954"/>
                </a:lnTo>
                <a:lnTo>
                  <a:pt x="6062942" y="122364"/>
                </a:lnTo>
                <a:lnTo>
                  <a:pt x="6038951" y="130644"/>
                </a:lnTo>
                <a:lnTo>
                  <a:pt x="6016041" y="141732"/>
                </a:lnTo>
                <a:lnTo>
                  <a:pt x="6000420" y="129197"/>
                </a:lnTo>
                <a:lnTo>
                  <a:pt x="5982767" y="120319"/>
                </a:lnTo>
                <a:lnTo>
                  <a:pt x="5963666" y="115328"/>
                </a:lnTo>
                <a:lnTo>
                  <a:pt x="5943778" y="114427"/>
                </a:lnTo>
                <a:lnTo>
                  <a:pt x="5925756" y="116992"/>
                </a:lnTo>
                <a:lnTo>
                  <a:pt x="5908243" y="121767"/>
                </a:lnTo>
                <a:lnTo>
                  <a:pt x="5891441" y="128689"/>
                </a:lnTo>
                <a:lnTo>
                  <a:pt x="5875579" y="137668"/>
                </a:lnTo>
                <a:lnTo>
                  <a:pt x="5875579" y="121412"/>
                </a:lnTo>
                <a:lnTo>
                  <a:pt x="5798744" y="121412"/>
                </a:lnTo>
                <a:lnTo>
                  <a:pt x="5798744" y="411480"/>
                </a:lnTo>
                <a:lnTo>
                  <a:pt x="5876214" y="411480"/>
                </a:lnTo>
                <a:lnTo>
                  <a:pt x="5876214" y="193167"/>
                </a:lnTo>
                <a:lnTo>
                  <a:pt x="5893892" y="187388"/>
                </a:lnTo>
                <a:lnTo>
                  <a:pt x="5904954" y="184886"/>
                </a:lnTo>
                <a:lnTo>
                  <a:pt x="5916193" y="183388"/>
                </a:lnTo>
                <a:lnTo>
                  <a:pt x="5927522" y="182880"/>
                </a:lnTo>
                <a:lnTo>
                  <a:pt x="5937555" y="183083"/>
                </a:lnTo>
                <a:lnTo>
                  <a:pt x="5964440" y="215328"/>
                </a:lnTo>
                <a:lnTo>
                  <a:pt x="5968149" y="245833"/>
                </a:lnTo>
                <a:lnTo>
                  <a:pt x="5967895" y="261239"/>
                </a:lnTo>
                <a:lnTo>
                  <a:pt x="5967895" y="410718"/>
                </a:lnTo>
                <a:lnTo>
                  <a:pt x="6045378" y="410718"/>
                </a:lnTo>
                <a:lnTo>
                  <a:pt x="6045378" y="261239"/>
                </a:lnTo>
                <a:lnTo>
                  <a:pt x="6044819" y="233464"/>
                </a:lnTo>
                <a:lnTo>
                  <a:pt x="6043219" y="195199"/>
                </a:lnTo>
                <a:lnTo>
                  <a:pt x="6051855" y="192278"/>
                </a:lnTo>
                <a:lnTo>
                  <a:pt x="6062916" y="189001"/>
                </a:lnTo>
                <a:lnTo>
                  <a:pt x="6074156" y="186550"/>
                </a:lnTo>
                <a:lnTo>
                  <a:pt x="6085510" y="184950"/>
                </a:lnTo>
                <a:lnTo>
                  <a:pt x="6096940" y="184150"/>
                </a:lnTo>
                <a:lnTo>
                  <a:pt x="6106757" y="184556"/>
                </a:lnTo>
                <a:lnTo>
                  <a:pt x="6133287" y="215150"/>
                </a:lnTo>
                <a:lnTo>
                  <a:pt x="6137376" y="242684"/>
                </a:lnTo>
                <a:lnTo>
                  <a:pt x="6137326" y="411480"/>
                </a:lnTo>
                <a:lnTo>
                  <a:pt x="6214796" y="411480"/>
                </a:lnTo>
                <a:lnTo>
                  <a:pt x="6214796" y="254254"/>
                </a:lnTo>
                <a:close/>
              </a:path>
              <a:path w="6811009" h="1428114">
                <a:moveTo>
                  <a:pt x="6522644" y="358902"/>
                </a:moveTo>
                <a:lnTo>
                  <a:pt x="6517056" y="358394"/>
                </a:lnTo>
                <a:lnTo>
                  <a:pt x="6511849" y="355600"/>
                </a:lnTo>
                <a:lnTo>
                  <a:pt x="6511442" y="355092"/>
                </a:lnTo>
                <a:lnTo>
                  <a:pt x="6508293" y="351155"/>
                </a:lnTo>
                <a:lnTo>
                  <a:pt x="6505499" y="345313"/>
                </a:lnTo>
                <a:lnTo>
                  <a:pt x="6503975" y="338963"/>
                </a:lnTo>
                <a:lnTo>
                  <a:pt x="6503721" y="332486"/>
                </a:lnTo>
                <a:lnTo>
                  <a:pt x="6503721" y="283972"/>
                </a:lnTo>
                <a:lnTo>
                  <a:pt x="6503619" y="191376"/>
                </a:lnTo>
                <a:lnTo>
                  <a:pt x="6491198" y="153035"/>
                </a:lnTo>
                <a:lnTo>
                  <a:pt x="6461074" y="125018"/>
                </a:lnTo>
                <a:lnTo>
                  <a:pt x="6420536" y="113309"/>
                </a:lnTo>
                <a:lnTo>
                  <a:pt x="6399200" y="113284"/>
                </a:lnTo>
                <a:lnTo>
                  <a:pt x="6369469" y="114503"/>
                </a:lnTo>
                <a:lnTo>
                  <a:pt x="6339954" y="117716"/>
                </a:lnTo>
                <a:lnTo>
                  <a:pt x="6310719" y="122910"/>
                </a:lnTo>
                <a:lnTo>
                  <a:pt x="6281852" y="130048"/>
                </a:lnTo>
                <a:lnTo>
                  <a:pt x="6284011" y="183896"/>
                </a:lnTo>
                <a:lnTo>
                  <a:pt x="6392469" y="179324"/>
                </a:lnTo>
                <a:lnTo>
                  <a:pt x="6399301" y="179324"/>
                </a:lnTo>
                <a:lnTo>
                  <a:pt x="6426606" y="203898"/>
                </a:lnTo>
                <a:lnTo>
                  <a:pt x="6426505" y="229235"/>
                </a:lnTo>
                <a:lnTo>
                  <a:pt x="6426124" y="229273"/>
                </a:lnTo>
                <a:lnTo>
                  <a:pt x="6426124" y="283972"/>
                </a:lnTo>
                <a:lnTo>
                  <a:pt x="6426124" y="345948"/>
                </a:lnTo>
                <a:lnTo>
                  <a:pt x="6405753" y="351040"/>
                </a:lnTo>
                <a:lnTo>
                  <a:pt x="6393828" y="353174"/>
                </a:lnTo>
                <a:lnTo>
                  <a:pt x="6381763" y="354520"/>
                </a:lnTo>
                <a:lnTo>
                  <a:pt x="6369609" y="355092"/>
                </a:lnTo>
                <a:lnTo>
                  <a:pt x="6357315" y="353098"/>
                </a:lnTo>
                <a:lnTo>
                  <a:pt x="6348501" y="347129"/>
                </a:lnTo>
                <a:lnTo>
                  <a:pt x="6343193" y="337197"/>
                </a:lnTo>
                <a:lnTo>
                  <a:pt x="6341415" y="323342"/>
                </a:lnTo>
                <a:lnTo>
                  <a:pt x="6341161" y="320294"/>
                </a:lnTo>
                <a:lnTo>
                  <a:pt x="6341288" y="318770"/>
                </a:lnTo>
                <a:lnTo>
                  <a:pt x="6373673" y="288417"/>
                </a:lnTo>
                <a:lnTo>
                  <a:pt x="6426124" y="283972"/>
                </a:lnTo>
                <a:lnTo>
                  <a:pt x="6426124" y="229273"/>
                </a:lnTo>
                <a:lnTo>
                  <a:pt x="6344653" y="235407"/>
                </a:lnTo>
                <a:lnTo>
                  <a:pt x="6306324" y="246849"/>
                </a:lnTo>
                <a:lnTo>
                  <a:pt x="6268555" y="286727"/>
                </a:lnTo>
                <a:lnTo>
                  <a:pt x="6264033" y="323342"/>
                </a:lnTo>
                <a:lnTo>
                  <a:pt x="6269456" y="364109"/>
                </a:lnTo>
                <a:lnTo>
                  <a:pt x="6286208" y="393801"/>
                </a:lnTo>
                <a:lnTo>
                  <a:pt x="6314173" y="411632"/>
                </a:lnTo>
                <a:lnTo>
                  <a:pt x="6353353" y="417576"/>
                </a:lnTo>
                <a:lnTo>
                  <a:pt x="6375247" y="416140"/>
                </a:lnTo>
                <a:lnTo>
                  <a:pt x="6396787" y="412229"/>
                </a:lnTo>
                <a:lnTo>
                  <a:pt x="6417742" y="405917"/>
                </a:lnTo>
                <a:lnTo>
                  <a:pt x="6437935" y="397256"/>
                </a:lnTo>
                <a:lnTo>
                  <a:pt x="6446253" y="402501"/>
                </a:lnTo>
                <a:lnTo>
                  <a:pt x="6485077" y="415366"/>
                </a:lnTo>
                <a:lnTo>
                  <a:pt x="6520358" y="417576"/>
                </a:lnTo>
                <a:lnTo>
                  <a:pt x="6521145" y="397256"/>
                </a:lnTo>
                <a:lnTo>
                  <a:pt x="6522644" y="358902"/>
                </a:lnTo>
                <a:close/>
              </a:path>
              <a:path w="6811009" h="1428114">
                <a:moveTo>
                  <a:pt x="6530264" y="615696"/>
                </a:moveTo>
                <a:lnTo>
                  <a:pt x="6451524" y="615696"/>
                </a:lnTo>
                <a:lnTo>
                  <a:pt x="6402756" y="839597"/>
                </a:lnTo>
                <a:lnTo>
                  <a:pt x="6386500" y="839597"/>
                </a:lnTo>
                <a:lnTo>
                  <a:pt x="6340145" y="615696"/>
                </a:lnTo>
                <a:lnTo>
                  <a:pt x="6258992" y="615696"/>
                </a:lnTo>
                <a:lnTo>
                  <a:pt x="6329350" y="905256"/>
                </a:lnTo>
                <a:lnTo>
                  <a:pt x="6460033" y="905256"/>
                </a:lnTo>
                <a:lnTo>
                  <a:pt x="6530264" y="615696"/>
                </a:lnTo>
                <a:close/>
              </a:path>
              <a:path w="6811009" h="1428114">
                <a:moveTo>
                  <a:pt x="6810680" y="853313"/>
                </a:moveTo>
                <a:lnTo>
                  <a:pt x="6791757" y="778002"/>
                </a:lnTo>
                <a:lnTo>
                  <a:pt x="6791680" y="698766"/>
                </a:lnTo>
                <a:lnTo>
                  <a:pt x="6791541" y="685723"/>
                </a:lnTo>
                <a:lnTo>
                  <a:pt x="6779082" y="647738"/>
                </a:lnTo>
                <a:lnTo>
                  <a:pt x="6734924" y="613841"/>
                </a:lnTo>
                <a:lnTo>
                  <a:pt x="6686982" y="608076"/>
                </a:lnTo>
                <a:lnTo>
                  <a:pt x="6657327" y="609346"/>
                </a:lnTo>
                <a:lnTo>
                  <a:pt x="6627863" y="612559"/>
                </a:lnTo>
                <a:lnTo>
                  <a:pt x="6598679" y="617728"/>
                </a:lnTo>
                <a:lnTo>
                  <a:pt x="6569888" y="624840"/>
                </a:lnTo>
                <a:lnTo>
                  <a:pt x="6572047" y="678688"/>
                </a:lnTo>
                <a:lnTo>
                  <a:pt x="6680505" y="674243"/>
                </a:lnTo>
                <a:lnTo>
                  <a:pt x="6687312" y="674243"/>
                </a:lnTo>
                <a:lnTo>
                  <a:pt x="6714553" y="698766"/>
                </a:lnTo>
                <a:lnTo>
                  <a:pt x="6714541" y="724154"/>
                </a:lnTo>
                <a:lnTo>
                  <a:pt x="6714287" y="724179"/>
                </a:lnTo>
                <a:lnTo>
                  <a:pt x="6714287" y="778002"/>
                </a:lnTo>
                <a:lnTo>
                  <a:pt x="6714287" y="840105"/>
                </a:lnTo>
                <a:lnTo>
                  <a:pt x="6705524" y="842518"/>
                </a:lnTo>
                <a:lnTo>
                  <a:pt x="6693802" y="845375"/>
                </a:lnTo>
                <a:lnTo>
                  <a:pt x="6681940" y="847471"/>
                </a:lnTo>
                <a:lnTo>
                  <a:pt x="6669964" y="848804"/>
                </a:lnTo>
                <a:lnTo>
                  <a:pt x="6657899" y="849376"/>
                </a:lnTo>
                <a:lnTo>
                  <a:pt x="6645478" y="847407"/>
                </a:lnTo>
                <a:lnTo>
                  <a:pt x="6636639" y="841438"/>
                </a:lnTo>
                <a:lnTo>
                  <a:pt x="6631330" y="831481"/>
                </a:lnTo>
                <a:lnTo>
                  <a:pt x="6629578" y="817499"/>
                </a:lnTo>
                <a:lnTo>
                  <a:pt x="6629451" y="812927"/>
                </a:lnTo>
                <a:lnTo>
                  <a:pt x="6632346" y="800836"/>
                </a:lnTo>
                <a:lnTo>
                  <a:pt x="6639382" y="791108"/>
                </a:lnTo>
                <a:lnTo>
                  <a:pt x="6649517" y="784733"/>
                </a:lnTo>
                <a:lnTo>
                  <a:pt x="6661709" y="782701"/>
                </a:lnTo>
                <a:lnTo>
                  <a:pt x="6714287" y="778002"/>
                </a:lnTo>
                <a:lnTo>
                  <a:pt x="6714287" y="724179"/>
                </a:lnTo>
                <a:lnTo>
                  <a:pt x="6632689" y="730415"/>
                </a:lnTo>
                <a:lnTo>
                  <a:pt x="6594361" y="741997"/>
                </a:lnTo>
                <a:lnTo>
                  <a:pt x="6556591" y="781786"/>
                </a:lnTo>
                <a:lnTo>
                  <a:pt x="6551981" y="817626"/>
                </a:lnTo>
                <a:lnTo>
                  <a:pt x="6557556" y="859358"/>
                </a:lnTo>
                <a:lnTo>
                  <a:pt x="6574295" y="889114"/>
                </a:lnTo>
                <a:lnTo>
                  <a:pt x="6602235" y="906945"/>
                </a:lnTo>
                <a:lnTo>
                  <a:pt x="6641389" y="912876"/>
                </a:lnTo>
                <a:lnTo>
                  <a:pt x="6663283" y="911453"/>
                </a:lnTo>
                <a:lnTo>
                  <a:pt x="6684810" y="907592"/>
                </a:lnTo>
                <a:lnTo>
                  <a:pt x="6705778" y="901331"/>
                </a:lnTo>
                <a:lnTo>
                  <a:pt x="6725971" y="892683"/>
                </a:lnTo>
                <a:lnTo>
                  <a:pt x="6734289" y="897928"/>
                </a:lnTo>
                <a:lnTo>
                  <a:pt x="6773113" y="910831"/>
                </a:lnTo>
                <a:lnTo>
                  <a:pt x="6808394" y="912876"/>
                </a:lnTo>
                <a:lnTo>
                  <a:pt x="6809168" y="892683"/>
                </a:lnTo>
                <a:lnTo>
                  <a:pt x="6810680" y="853313"/>
                </a:lnTo>
                <a:close/>
              </a:path>
            </a:pathLst>
          </a:custGeom>
          <a:solidFill>
            <a:srgbClr val="FFFFFF"/>
          </a:solidFill>
        </p:spPr>
        <p:txBody>
          <a:bodyPr wrap="square" lIns="0" tIns="0" rIns="0" bIns="0" rtlCol="0"/>
          <a:lstStyle/>
          <a:p>
            <a:endParaRPr/>
          </a:p>
        </p:txBody>
      </p:sp>
      <p:pic>
        <p:nvPicPr>
          <p:cNvPr id="18" name="bg object 18"/>
          <p:cNvPicPr/>
          <p:nvPr/>
        </p:nvPicPr>
        <p:blipFill>
          <a:blip r:embed="rId3" cstate="print"/>
          <a:stretch>
            <a:fillRect/>
          </a:stretch>
        </p:blipFill>
        <p:spPr>
          <a:xfrm>
            <a:off x="2588238" y="6283450"/>
            <a:ext cx="2034053" cy="434877"/>
          </a:xfrm>
          <a:prstGeom prst="rect">
            <a:avLst/>
          </a:prstGeom>
        </p:spPr>
      </p:pic>
      <p:pic>
        <p:nvPicPr>
          <p:cNvPr id="19" name="bg object 19"/>
          <p:cNvPicPr/>
          <p:nvPr/>
        </p:nvPicPr>
        <p:blipFill>
          <a:blip r:embed="rId4" cstate="print"/>
          <a:stretch>
            <a:fillRect/>
          </a:stretch>
        </p:blipFill>
        <p:spPr>
          <a:xfrm>
            <a:off x="7536321" y="6100852"/>
            <a:ext cx="1991611" cy="612239"/>
          </a:xfrm>
          <a:prstGeom prst="rect">
            <a:avLst/>
          </a:prstGeom>
        </p:spPr>
      </p:pic>
      <p:pic>
        <p:nvPicPr>
          <p:cNvPr id="20" name="bg object 20"/>
          <p:cNvPicPr/>
          <p:nvPr/>
        </p:nvPicPr>
        <p:blipFill>
          <a:blip r:embed="rId5" cstate="print"/>
          <a:stretch>
            <a:fillRect/>
          </a:stretch>
        </p:blipFill>
        <p:spPr>
          <a:xfrm>
            <a:off x="5034053" y="6193795"/>
            <a:ext cx="1151729" cy="514501"/>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B0C9430-D84F-433C-AAD4-EF34146B96AC}" type="datetime1">
              <a:rPr lang="en-US" smtClean="0"/>
              <a:t>3/3/2026</a:t>
            </a:fld>
            <a:endParaRPr lang="en-US"/>
          </a:p>
        </p:txBody>
      </p:sp>
      <p:sp>
        <p:nvSpPr>
          <p:cNvPr id="4" name="Holder 4"/>
          <p:cNvSpPr>
            <a:spLocks noGrp="1"/>
          </p:cNvSpPr>
          <p:nvPr>
            <p:ph type="sldNum" sz="quarter" idx="7"/>
          </p:nvPr>
        </p:nvSpPr>
        <p:spPr/>
        <p:txBody>
          <a:bodyPr lIns="0" tIns="0" rIns="0" bIns="0"/>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94766" y="158876"/>
            <a:ext cx="10197465" cy="513715"/>
          </a:xfrm>
          <a:prstGeom prst="rect">
            <a:avLst/>
          </a:prstGeom>
        </p:spPr>
        <p:txBody>
          <a:bodyPr wrap="square" lIns="0" tIns="0" rIns="0" bIns="0">
            <a:spAutoFit/>
          </a:bodyPr>
          <a:lstStyle>
            <a:lvl1pPr>
              <a:defRPr sz="3200" b="1" i="0">
                <a:solidFill>
                  <a:srgbClr val="00449E"/>
                </a:solidFill>
                <a:latin typeface="Trebuchet MS"/>
                <a:cs typeface="Trebuchet MS"/>
              </a:defRPr>
            </a:lvl1pPr>
          </a:lstStyle>
          <a:p>
            <a:endParaRPr/>
          </a:p>
        </p:txBody>
      </p:sp>
      <p:sp>
        <p:nvSpPr>
          <p:cNvPr id="3" name="Holder 3"/>
          <p:cNvSpPr>
            <a:spLocks noGrp="1"/>
          </p:cNvSpPr>
          <p:nvPr>
            <p:ph type="body" idx="1"/>
          </p:nvPr>
        </p:nvSpPr>
        <p:spPr>
          <a:xfrm>
            <a:off x="431037" y="1234186"/>
            <a:ext cx="6622415" cy="1452880"/>
          </a:xfrm>
          <a:prstGeom prst="rect">
            <a:avLst/>
          </a:prstGeom>
        </p:spPr>
        <p:txBody>
          <a:bodyPr wrap="square" lIns="0" tIns="0" rIns="0" bIns="0">
            <a:spAutoFit/>
          </a:bodyPr>
          <a:lstStyle>
            <a:lvl1pPr>
              <a:defRPr sz="1800" b="0" i="0">
                <a:solidFill>
                  <a:schemeClr val="tx1"/>
                </a:solidFill>
                <a:latin typeface="Lucida Sans Unicode"/>
                <a:cs typeface="Lucida Sans Unicode"/>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344E1C9A-4E9C-451D-898F-5584FEA1D52E}" type="datetime1">
              <a:rPr lang="en-US" smtClean="0"/>
              <a:t>3/3/2026</a:t>
            </a:fld>
            <a:endParaRPr lang="en-US"/>
          </a:p>
        </p:txBody>
      </p:sp>
      <p:sp>
        <p:nvSpPr>
          <p:cNvPr id="6" name="Holder 6"/>
          <p:cNvSpPr>
            <a:spLocks noGrp="1"/>
          </p:cNvSpPr>
          <p:nvPr>
            <p:ph type="sldNum" sz="quarter" idx="7"/>
          </p:nvPr>
        </p:nvSpPr>
        <p:spPr>
          <a:xfrm>
            <a:off x="11241023" y="6236673"/>
            <a:ext cx="305689" cy="305673"/>
          </a:xfrm>
          <a:prstGeom prst="rect">
            <a:avLst/>
          </a:prstGeom>
        </p:spPr>
        <p:txBody>
          <a:bodyPr wrap="square" lIns="0" tIns="0" rIns="0" bIns="0">
            <a:spAutoFit/>
          </a:bodyPr>
          <a:lstStyle>
            <a:lvl1pPr>
              <a:defRPr sz="1400" b="1" i="0">
                <a:solidFill>
                  <a:srgbClr val="00449E"/>
                </a:solidFill>
                <a:latin typeface="Trebuchet MS"/>
                <a:cs typeface="Trebuchet MS"/>
              </a:defRPr>
            </a:lvl1pPr>
          </a:lstStyle>
          <a:p>
            <a:pPr marL="38100">
              <a:lnSpc>
                <a:spcPct val="100000"/>
              </a:lnSpc>
              <a:spcBef>
                <a:spcPts val="290"/>
              </a:spcBef>
            </a:pPr>
            <a:fld id="{81D60167-4931-47E6-BA6A-407CBD079E47}" type="slidenum">
              <a:rPr spc="-25" dirty="0">
                <a:solidFill>
                  <a:srgbClr val="FFFFFF"/>
                </a:solidFill>
              </a:rPr>
              <a:t>‹N›</a:t>
            </a:fld>
            <a:endParaRPr spc="-25"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www.provincecomuni.eu/" TargetMode="External"/><Relationship Id="rId7" Type="http://schemas.openxmlformats.org/officeDocument/2006/relationships/image" Target="../media/image12.png"/><Relationship Id="rId2" Type="http://schemas.openxmlformats.org/officeDocument/2006/relationships/hyperlink" Target="http://www.pi-co.eu/"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hyperlink" Target="http://www.provinceditalia.it/"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 name="object 46"/>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1</a:t>
            </a:fld>
            <a:endParaRPr spc="-25" dirty="0">
              <a:solidFill>
                <a:srgbClr val="FFFFFF"/>
              </a:solidFill>
            </a:endParaRPr>
          </a:p>
        </p:txBody>
      </p:sp>
      <p:sp>
        <p:nvSpPr>
          <p:cNvPr id="55" name="Rettangolo 54">
            <a:extLst>
              <a:ext uri="{FF2B5EF4-FFF2-40B4-BE49-F238E27FC236}">
                <a16:creationId xmlns:a16="http://schemas.microsoft.com/office/drawing/2014/main" id="{AF467C01-0B40-524D-0BE4-D6B972154329}"/>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9C2D3C98-1A6D-66EA-3AF1-99379772DA73}"/>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sz="2800" b="1" dirty="0">
              <a:solidFill>
                <a:schemeClr val="bg1"/>
              </a:solidFill>
              <a:latin typeface="Aharoni" panose="020F0502020204030204" pitchFamily="2" charset="-79"/>
              <a:cs typeface="Aharoni" panose="020F0502020204030204" pitchFamily="2" charset="-79"/>
            </a:endParaRPr>
          </a:p>
          <a:p>
            <a:pPr algn="ctr"/>
            <a:r>
              <a:rPr lang="it-IT" sz="2800" b="1" dirty="0">
                <a:solidFill>
                  <a:schemeClr val="bg1"/>
                </a:solidFill>
                <a:latin typeface="Aharoni" panose="020F0502020204030204" pitchFamily="2" charset="-79"/>
                <a:cs typeface="Aharoni" panose="020F0502020204030204" pitchFamily="2" charset="-79"/>
              </a:rPr>
              <a:t> </a:t>
            </a:r>
          </a:p>
          <a:p>
            <a:pPr algn="ctr">
              <a:lnSpc>
                <a:spcPct val="107000"/>
              </a:lnSpc>
              <a:spcAft>
                <a:spcPts val="800"/>
              </a:spcAft>
              <a:buNone/>
            </a:pPr>
            <a:endParaRPr lang="it-IT" sz="2800" b="1" dirty="0">
              <a:solidFill>
                <a:schemeClr val="bg1"/>
              </a:solidFill>
              <a:latin typeface="Aharoni" panose="020F0502020204030204" pitchFamily="2" charset="-79"/>
              <a:cs typeface="Aharoni" panose="020F0502020204030204" pitchFamily="2" charset="-79"/>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989AB6C2-31FD-608D-9DEB-FB422A068DD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0" y="198269"/>
            <a:ext cx="2038751" cy="1141540"/>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01751DE6-E180-E58B-3C0B-EDD6B0D3AF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249" y="558588"/>
            <a:ext cx="2191151" cy="678356"/>
          </a:xfrm>
          <a:prstGeom prst="rect">
            <a:avLst/>
          </a:prstGeom>
        </p:spPr>
      </p:pic>
      <p:pic>
        <p:nvPicPr>
          <p:cNvPr id="2" name="Immagine 1">
            <a:extLst>
              <a:ext uri="{FF2B5EF4-FFF2-40B4-BE49-F238E27FC236}">
                <a16:creationId xmlns:a16="http://schemas.microsoft.com/office/drawing/2014/main" id="{84A5CBFD-6B76-7EA1-7FE1-5D20650B44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474BD8F6-161C-5639-16E8-35B3F3CDF5C3}"/>
              </a:ext>
            </a:extLst>
          </p:cNvPr>
          <p:cNvPicPr>
            <a:picLocks noChangeAspect="1"/>
          </p:cNvPicPr>
          <p:nvPr/>
        </p:nvPicPr>
        <p:blipFill>
          <a:blip r:embed="rId5" cstate="print">
            <a:lum bright="70000" contrast="-70000"/>
            <a:extLst>
              <a:ext uri="{28A0092B-C50C-407E-A947-70E740481C1C}">
                <a14:useLocalDpi xmlns:a14="http://schemas.microsoft.com/office/drawing/2010/main" val="0"/>
              </a:ext>
            </a:extLst>
          </a:blip>
          <a:stretch>
            <a:fillRect/>
          </a:stretch>
        </p:blipFill>
        <p:spPr>
          <a:xfrm>
            <a:off x="4844501" y="561417"/>
            <a:ext cx="2502998" cy="549486"/>
          </a:xfrm>
          <a:prstGeom prst="rect">
            <a:avLst/>
          </a:prstGeom>
        </p:spPr>
      </p:pic>
      <p:sp>
        <p:nvSpPr>
          <p:cNvPr id="8" name="CasellaDiTesto 7">
            <a:extLst>
              <a:ext uri="{FF2B5EF4-FFF2-40B4-BE49-F238E27FC236}">
                <a16:creationId xmlns:a16="http://schemas.microsoft.com/office/drawing/2014/main" id="{5B6CB842-6E5E-AFBB-0EBC-2A606C567BFE}"/>
              </a:ext>
            </a:extLst>
          </p:cNvPr>
          <p:cNvSpPr txBox="1"/>
          <p:nvPr/>
        </p:nvSpPr>
        <p:spPr>
          <a:xfrm>
            <a:off x="942881" y="1632926"/>
            <a:ext cx="10173502" cy="717569"/>
          </a:xfrm>
          <a:prstGeom prst="rect">
            <a:avLst/>
          </a:prstGeom>
          <a:noFill/>
        </p:spPr>
        <p:txBody>
          <a:bodyPr wrap="square">
            <a:spAutoFit/>
          </a:bodyPr>
          <a:lstStyle/>
          <a:p>
            <a:pPr algn="ctr">
              <a:lnSpc>
                <a:spcPct val="107000"/>
              </a:lnSpc>
              <a:spcAft>
                <a:spcPts val="800"/>
              </a:spcAft>
              <a:buNone/>
            </a:pPr>
            <a:r>
              <a:rPr lang="it-IT" sz="16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6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EDA5358-602B-1421-556B-3F7F5E734CE8}"/>
              </a:ext>
            </a:extLst>
          </p:cNvPr>
          <p:cNvSpPr txBox="1"/>
          <p:nvPr/>
        </p:nvSpPr>
        <p:spPr>
          <a:xfrm>
            <a:off x="942881" y="2872518"/>
            <a:ext cx="10173502" cy="1329082"/>
          </a:xfrm>
          <a:prstGeom prst="rect">
            <a:avLst/>
          </a:prstGeom>
          <a:noFill/>
        </p:spPr>
        <p:txBody>
          <a:bodyPr wrap="square">
            <a:spAutoFit/>
          </a:bodyPr>
          <a:lstStyle/>
          <a:p>
            <a:pPr algn="ctr">
              <a:lnSpc>
                <a:spcPct val="107000"/>
              </a:lnSpc>
              <a:spcAft>
                <a:spcPts val="800"/>
              </a:spcAft>
              <a:buNone/>
            </a:pPr>
            <a:r>
              <a:rPr lang="it-IT" sz="2800" b="1" dirty="0" smtClean="0">
                <a:solidFill>
                  <a:schemeClr val="bg1"/>
                </a:solidFill>
                <a:latin typeface="Aharoni" panose="020F0502020204030204" pitchFamily="2" charset="-79"/>
                <a:cs typeface="Aharoni" panose="020F0502020204030204" pitchFamily="2" charset="-79"/>
              </a:rPr>
              <a:t>Dal DUP al Piano dei Fabbisogni al PIAO: l’evoluzione del quadro normativo</a:t>
            </a:r>
            <a:r>
              <a:rPr lang="it-IT" sz="1800" b="1" dirty="0">
                <a:solidFill>
                  <a:schemeClr val="bg1"/>
                </a:solidFill>
                <a:latin typeface="Aharoni" panose="020F0502020204030204" pitchFamily="2" charset="-79"/>
                <a:cs typeface="Aharoni" panose="020F0502020204030204" pitchFamily="2" charset="-79"/>
              </a:rPr>
              <a:t/>
            </a:r>
            <a:br>
              <a:rPr lang="it-IT" sz="1800" b="1" dirty="0">
                <a:solidFill>
                  <a:schemeClr val="bg1"/>
                </a:solidFill>
                <a:latin typeface="Aharoni" panose="020F0502020204030204" pitchFamily="2" charset="-79"/>
                <a:cs typeface="Aharoni" panose="020F0502020204030204" pitchFamily="2" charset="-79"/>
              </a:rPr>
            </a:br>
            <a:r>
              <a:rPr lang="it-IT" sz="2000" b="1" dirty="0" smtClean="0">
                <a:solidFill>
                  <a:schemeClr val="bg1"/>
                </a:solidFill>
                <a:latin typeface="Aharoni" panose="020F0502020204030204" pitchFamily="2" charset="-79"/>
                <a:cs typeface="Aharoni" panose="020F0502020204030204" pitchFamily="2" charset="-79"/>
              </a:rPr>
              <a:t>Matteo Falcone – Università di Perugia</a:t>
            </a:r>
            <a:endParaRPr lang="it-IT" sz="1400" b="1" dirty="0">
              <a:solidFill>
                <a:schemeClr val="bg1"/>
              </a:solidFill>
              <a:latin typeface="Aharoni" panose="020F0502020204030204" pitchFamily="2" charset="-79"/>
              <a:cs typeface="Aharoni" panose="020F0502020204030204" pitchFamily="2" charset="-79"/>
            </a:endParaRPr>
          </a:p>
        </p:txBody>
      </p:sp>
      <p:sp>
        <p:nvSpPr>
          <p:cNvPr id="10" name="CasellaDiTesto 9">
            <a:extLst>
              <a:ext uri="{FF2B5EF4-FFF2-40B4-BE49-F238E27FC236}">
                <a16:creationId xmlns:a16="http://schemas.microsoft.com/office/drawing/2014/main" id="{D5ECE43A-3FB7-0821-526C-53DCB5B0F178}"/>
              </a:ext>
            </a:extLst>
          </p:cNvPr>
          <p:cNvSpPr txBox="1"/>
          <p:nvPr/>
        </p:nvSpPr>
        <p:spPr>
          <a:xfrm>
            <a:off x="808703" y="4384275"/>
            <a:ext cx="10173502" cy="680251"/>
          </a:xfrm>
          <a:prstGeom prst="rect">
            <a:avLst/>
          </a:prstGeom>
          <a:noFill/>
        </p:spPr>
        <p:txBody>
          <a:bodyPr wrap="square">
            <a:spAutoFit/>
          </a:bodyPr>
          <a:lstStyle/>
          <a:p>
            <a:pPr algn="r">
              <a:lnSpc>
                <a:spcPct val="107000"/>
              </a:lnSpc>
              <a:spcAft>
                <a:spcPts val="800"/>
              </a:spcAft>
              <a:buNone/>
            </a:pPr>
            <a:r>
              <a:rPr lang="it-IT" sz="1800" b="1" dirty="0" smtClean="0">
                <a:solidFill>
                  <a:schemeClr val="bg1"/>
                </a:solidFill>
                <a:latin typeface="Aharoni" panose="020F0502020204030204" pitchFamily="2" charset="-79"/>
                <a:cs typeface="Aharoni" panose="020F0502020204030204" pitchFamily="2" charset="-79"/>
              </a:rPr>
              <a:t>03.03.2026</a:t>
            </a:r>
            <a:r>
              <a:rPr lang="it-IT" sz="1800" b="1" dirty="0">
                <a:solidFill>
                  <a:schemeClr val="bg1"/>
                </a:solidFill>
                <a:latin typeface="Aharoni" panose="020F0502020204030204" pitchFamily="2" charset="-79"/>
                <a:cs typeface="Aharoni" panose="020F0502020204030204" pitchFamily="2" charset="-79"/>
              </a:rPr>
              <a:t/>
            </a:r>
            <a:br>
              <a:rPr lang="it-IT" sz="1800" b="1" dirty="0">
                <a:solidFill>
                  <a:schemeClr val="bg1"/>
                </a:solidFill>
                <a:latin typeface="Aharoni" panose="020F0502020204030204" pitchFamily="2" charset="-79"/>
                <a:cs typeface="Aharoni" panose="020F0502020204030204" pitchFamily="2" charset="-79"/>
              </a:rPr>
            </a:br>
            <a:r>
              <a:rPr lang="it-IT" b="1" dirty="0" smtClean="0">
                <a:solidFill>
                  <a:schemeClr val="bg1"/>
                </a:solidFill>
                <a:latin typeface="Aharoni" panose="020F0502020204030204" pitchFamily="2" charset="-79"/>
                <a:cs typeface="Aharoni" panose="020F0502020204030204" pitchFamily="2" charset="-79"/>
              </a:rPr>
              <a:t>10.30-12.00</a:t>
            </a:r>
            <a:endParaRPr lang="it-IT" sz="1800" b="1" dirty="0">
              <a:solidFill>
                <a:schemeClr val="bg1"/>
              </a:solidFill>
              <a:latin typeface="Aharoni" panose="020F0502020204030204" pitchFamily="2" charset="-79"/>
              <a:cs typeface="Aharoni" panose="020F0502020204030204"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87BE4-3ED3-F60A-82F9-7AB3DFACCD1D}"/>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9A597E0B-10CF-C588-B109-D88E91535C0D}"/>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2EEE2404-94B2-9DBB-A90A-1986118E4069}"/>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8D512BE-AF26-A862-1D87-C07B83537886}"/>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7456B13-31BF-6AC1-C648-8CF9A59B0131}"/>
              </a:ext>
            </a:extLst>
          </p:cNvPr>
          <p:cNvSpPr/>
          <p:nvPr/>
        </p:nvSpPr>
        <p:spPr>
          <a:xfrm>
            <a:off x="258340" y="236683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Il legislatore è tornato anche ad occuparsi </a:t>
            </a:r>
            <a:r>
              <a:rPr lang="it-IT" sz="2000" b="1" dirty="0" smtClean="0">
                <a:solidFill>
                  <a:schemeClr val="tx1"/>
                </a:solidFill>
              </a:rPr>
              <a:t>dell’effettivo fabbisogno professionale delle amministrazioni</a:t>
            </a:r>
            <a:r>
              <a:rPr lang="it-IT" sz="2000" dirty="0" smtClean="0">
                <a:solidFill>
                  <a:schemeClr val="tx1"/>
                </a:solidFill>
              </a:rPr>
              <a:t>, provando ad </a:t>
            </a:r>
            <a:r>
              <a:rPr lang="it-IT" sz="2000" b="1" dirty="0" smtClean="0">
                <a:solidFill>
                  <a:schemeClr val="tx1"/>
                </a:solidFill>
              </a:rPr>
              <a:t>indirizzare e a coordinare la pianificazione e la programmazione delle assunzioni nelle amministrazioni pubbliche</a:t>
            </a:r>
            <a:r>
              <a:rPr lang="it-IT" sz="2000" dirty="0" smtClean="0">
                <a:solidFill>
                  <a:schemeClr val="tx1"/>
                </a:solidFill>
              </a:rPr>
              <a:t>, indicando </a:t>
            </a:r>
            <a:r>
              <a:rPr lang="it-IT" sz="2000" b="1" dirty="0" smtClean="0">
                <a:solidFill>
                  <a:schemeClr val="tx1"/>
                </a:solidFill>
              </a:rPr>
              <a:t>ex </a:t>
            </a:r>
            <a:r>
              <a:rPr lang="it-IT" sz="2000" b="1" dirty="0" err="1" smtClean="0">
                <a:solidFill>
                  <a:schemeClr val="tx1"/>
                </a:solidFill>
              </a:rPr>
              <a:t>lege</a:t>
            </a:r>
            <a:r>
              <a:rPr lang="it-IT" sz="2000" b="1" dirty="0" smtClean="0">
                <a:solidFill>
                  <a:schemeClr val="tx1"/>
                </a:solidFill>
              </a:rPr>
              <a:t> criteri che privilegino il reclutamento di personale con specifiche competenze</a:t>
            </a:r>
            <a:r>
              <a:rPr lang="it-IT" sz="2000" dirty="0" smtClean="0">
                <a:solidFill>
                  <a:schemeClr val="tx1"/>
                </a:solidFill>
              </a:rPr>
              <a:t>, anche </a:t>
            </a:r>
            <a:r>
              <a:rPr lang="it-IT" sz="2000" b="1" dirty="0" smtClean="0">
                <a:solidFill>
                  <a:schemeClr val="tx1"/>
                </a:solidFill>
              </a:rPr>
              <a:t>digitali</a:t>
            </a:r>
            <a:r>
              <a:rPr lang="it-IT" sz="2000" dirty="0" smtClean="0">
                <a:solidFill>
                  <a:schemeClr val="tx1"/>
                </a:solidFill>
              </a:rPr>
              <a:t>.</a:t>
            </a:r>
          </a:p>
          <a:p>
            <a:pPr algn="just"/>
            <a:endParaRPr lang="it-IT" sz="2000" dirty="0" smtClean="0">
              <a:solidFill>
                <a:schemeClr val="tx1"/>
              </a:solidFill>
            </a:endParaRPr>
          </a:p>
          <a:p>
            <a:pPr algn="just"/>
            <a:r>
              <a:rPr lang="it-IT" sz="2000" dirty="0" smtClean="0">
                <a:solidFill>
                  <a:schemeClr val="tx1"/>
                </a:solidFill>
              </a:rPr>
              <a:t>Con la </a:t>
            </a:r>
            <a:r>
              <a:rPr lang="it-IT" sz="2000" b="1" dirty="0" smtClean="0">
                <a:solidFill>
                  <a:schemeClr val="tx1"/>
                </a:solidFill>
              </a:rPr>
              <a:t>delega</a:t>
            </a:r>
            <a:r>
              <a:rPr lang="it-IT" sz="2000" dirty="0" smtClean="0">
                <a:solidFill>
                  <a:schemeClr val="tx1"/>
                </a:solidFill>
              </a:rPr>
              <a:t> contenuta </a:t>
            </a:r>
            <a:r>
              <a:rPr lang="it-IT" sz="2000" b="1" dirty="0" smtClean="0">
                <a:solidFill>
                  <a:schemeClr val="tx1"/>
                </a:solidFill>
              </a:rPr>
              <a:t>nell’art. 17 della legge 7 agosto 2015, n. 124 </a:t>
            </a:r>
            <a:r>
              <a:rPr lang="it-IT" sz="2000" dirty="0" smtClean="0">
                <a:solidFill>
                  <a:schemeClr val="tx1"/>
                </a:solidFill>
              </a:rPr>
              <a:t>(riforma Madia):</a:t>
            </a:r>
          </a:p>
          <a:p>
            <a:pPr algn="just"/>
            <a:r>
              <a:rPr lang="it-IT" sz="2000" dirty="0" smtClean="0">
                <a:solidFill>
                  <a:schemeClr val="tx1"/>
                </a:solidFill>
              </a:rPr>
              <a:t>«I </a:t>
            </a:r>
            <a:r>
              <a:rPr lang="it-IT" sz="2000" b="1" dirty="0" smtClean="0">
                <a:solidFill>
                  <a:schemeClr val="tx1"/>
                </a:solidFill>
              </a:rPr>
              <a:t>decreti legislativi per il riordino della disciplina in materia di lavoro alle dipendenze delle amministrazioni pubbliche e connessi profili di organizzazione amministrativa </a:t>
            </a:r>
            <a:r>
              <a:rPr lang="it-IT" sz="2000" dirty="0" smtClean="0">
                <a:solidFill>
                  <a:schemeClr val="tx1"/>
                </a:solidFill>
              </a:rPr>
              <a:t>sono adottati,[…], nel rispetto dei </a:t>
            </a:r>
            <a:r>
              <a:rPr lang="it-IT" sz="2000" b="1" dirty="0" smtClean="0">
                <a:solidFill>
                  <a:schemeClr val="tx1"/>
                </a:solidFill>
              </a:rPr>
              <a:t>seguenti principi e criteri direttivi</a:t>
            </a:r>
            <a:r>
              <a:rPr lang="it-IT" sz="2000" dirty="0" smtClean="0">
                <a:solidFill>
                  <a:schemeClr val="tx1"/>
                </a:solidFill>
              </a:rPr>
              <a:t>, […]»:</a:t>
            </a:r>
          </a:p>
          <a:p>
            <a:pPr marL="342900" indent="-342900" algn="just">
              <a:buAutoNum type="alphaLcParenR"/>
            </a:pPr>
            <a:r>
              <a:rPr lang="it-IT" sz="2000" dirty="0" smtClean="0">
                <a:solidFill>
                  <a:schemeClr val="tx1"/>
                </a:solidFill>
              </a:rPr>
              <a:t>sulle </a:t>
            </a:r>
            <a:r>
              <a:rPr lang="it-IT" sz="2000" b="1" dirty="0" smtClean="0">
                <a:solidFill>
                  <a:schemeClr val="tx1"/>
                </a:solidFill>
              </a:rPr>
              <a:t>competenze</a:t>
            </a:r>
            <a:r>
              <a:rPr lang="it-IT" sz="2000" dirty="0" smtClean="0">
                <a:solidFill>
                  <a:schemeClr val="tx1"/>
                </a:solidFill>
              </a:rPr>
              <a:t>;</a:t>
            </a:r>
          </a:p>
          <a:p>
            <a:pPr marL="342900" indent="-342900" algn="just">
              <a:buAutoNum type="alphaLcParenR"/>
            </a:pPr>
            <a:r>
              <a:rPr lang="it-IT" sz="2000" dirty="0">
                <a:solidFill>
                  <a:schemeClr val="tx1"/>
                </a:solidFill>
              </a:rPr>
              <a:t>s</a:t>
            </a:r>
            <a:r>
              <a:rPr lang="it-IT" sz="2000" dirty="0" smtClean="0">
                <a:solidFill>
                  <a:schemeClr val="tx1"/>
                </a:solidFill>
              </a:rPr>
              <a:t>ui </a:t>
            </a:r>
            <a:r>
              <a:rPr lang="it-IT" sz="2000" b="1" dirty="0" smtClean="0">
                <a:solidFill>
                  <a:schemeClr val="tx1"/>
                </a:solidFill>
              </a:rPr>
              <a:t>fabbisogni</a:t>
            </a:r>
            <a:r>
              <a:rPr lang="it-IT" sz="2000" dirty="0" smtClean="0">
                <a:solidFill>
                  <a:schemeClr val="tx1"/>
                </a:solidFill>
              </a:rPr>
              <a:t>.</a:t>
            </a:r>
            <a:endParaRPr lang="it-IT" sz="2000" dirty="0" smtClean="0">
              <a:solidFill>
                <a:schemeClr val="tx1"/>
              </a:solidFill>
            </a:endParaRPr>
          </a:p>
        </p:txBody>
      </p:sp>
      <p:pic>
        <p:nvPicPr>
          <p:cNvPr id="2" name="Immagine 1">
            <a:extLst>
              <a:ext uri="{FF2B5EF4-FFF2-40B4-BE49-F238E27FC236}">
                <a16:creationId xmlns:a16="http://schemas.microsoft.com/office/drawing/2014/main" id="{DC7CEB9B-929D-36C6-4EFE-3CEC9D664D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1711D7-7EC4-BCE1-9D83-7A152E79383A}"/>
              </a:ext>
            </a:extLst>
          </p:cNvPr>
          <p:cNvSpPr>
            <a:spLocks noGrp="1"/>
          </p:cNvSpPr>
          <p:nvPr>
            <p:ph type="title"/>
          </p:nvPr>
        </p:nvSpPr>
        <p:spPr>
          <a:xfrm>
            <a:off x="594766" y="158876"/>
            <a:ext cx="10197465" cy="492443"/>
          </a:xfrm>
        </p:spPr>
        <p:txBody>
          <a:bodyPr/>
          <a:lstStyle/>
          <a:p>
            <a:r>
              <a:rPr lang="it-IT" dirty="0" smtClean="0"/>
              <a:t>Dal DUP al Piano triennale del fabbisogno</a:t>
            </a:r>
            <a:endParaRPr lang="it-IT" dirty="0"/>
          </a:p>
        </p:txBody>
      </p:sp>
    </p:spTree>
    <p:extLst>
      <p:ext uri="{BB962C8B-B14F-4D97-AF65-F5344CB8AC3E}">
        <p14:creationId xmlns:p14="http://schemas.microsoft.com/office/powerpoint/2010/main" val="550295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87BE4-3ED3-F60A-82F9-7AB3DFACCD1D}"/>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9A597E0B-10CF-C588-B109-D88E91535C0D}"/>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2EEE2404-94B2-9DBB-A90A-1986118E4069}"/>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8D512BE-AF26-A862-1D87-C07B83537886}"/>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7456B13-31BF-6AC1-C648-8CF9A59B0131}"/>
              </a:ext>
            </a:extLst>
          </p:cNvPr>
          <p:cNvSpPr/>
          <p:nvPr/>
        </p:nvSpPr>
        <p:spPr>
          <a:xfrm>
            <a:off x="235013" y="2170808"/>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dirty="0" smtClean="0">
              <a:solidFill>
                <a:schemeClr val="tx1"/>
              </a:solidFill>
            </a:endParaRPr>
          </a:p>
          <a:p>
            <a:pPr algn="just"/>
            <a:r>
              <a:rPr lang="it-IT" sz="2000" dirty="0" smtClean="0">
                <a:solidFill>
                  <a:schemeClr val="tx1"/>
                </a:solidFill>
              </a:rPr>
              <a:t>Attenzione per le </a:t>
            </a:r>
            <a:r>
              <a:rPr lang="it-IT" sz="2000" b="1" dirty="0" smtClean="0">
                <a:solidFill>
                  <a:schemeClr val="tx1"/>
                </a:solidFill>
              </a:rPr>
              <a:t>competenze</a:t>
            </a:r>
            <a:r>
              <a:rPr lang="it-IT" sz="2000" dirty="0" smtClean="0">
                <a:solidFill>
                  <a:schemeClr val="tx1"/>
                </a:solidFill>
              </a:rPr>
              <a:t>:</a:t>
            </a:r>
          </a:p>
          <a:p>
            <a:pPr algn="just"/>
            <a:r>
              <a:rPr lang="it-IT" sz="2000" dirty="0" smtClean="0">
                <a:solidFill>
                  <a:schemeClr val="tx1"/>
                </a:solidFill>
              </a:rPr>
              <a:t>«g) introduzione di </a:t>
            </a:r>
            <a:r>
              <a:rPr lang="it-IT" sz="2000" b="1" dirty="0" smtClean="0">
                <a:solidFill>
                  <a:schemeClr val="tx1"/>
                </a:solidFill>
              </a:rPr>
              <a:t>un sistema informativo nazionale</a:t>
            </a:r>
            <a:r>
              <a:rPr lang="it-IT" sz="2000" dirty="0" smtClean="0">
                <a:solidFill>
                  <a:schemeClr val="tx1"/>
                </a:solidFill>
              </a:rPr>
              <a:t>, finalizzato alla </a:t>
            </a:r>
            <a:r>
              <a:rPr lang="it-IT" sz="2000" b="1" dirty="0" smtClean="0">
                <a:solidFill>
                  <a:schemeClr val="tx1"/>
                </a:solidFill>
              </a:rPr>
              <a:t>formulazione di indirizzi generali e di parametri di riferimento in grado di orientare la programmazione delle assunzioni </a:t>
            </a:r>
            <a:r>
              <a:rPr lang="it-IT" sz="2000" dirty="0" smtClean="0">
                <a:solidFill>
                  <a:schemeClr val="tx1"/>
                </a:solidFill>
              </a:rPr>
              <a:t>anche in relazione agli interventi di riorganizzazione delle amministrazioni pubbliche; </a:t>
            </a:r>
            <a:r>
              <a:rPr lang="it-IT" sz="2000" b="1" dirty="0" smtClean="0">
                <a:solidFill>
                  <a:schemeClr val="tx1"/>
                </a:solidFill>
              </a:rPr>
              <a:t>rafforzamento della funzione di coordinamento e di controllo del Dipartimento della funzione pubblica della Presidenza del Consiglio dei ministri in relazione alle assunzioni del personale appartenente alle categorie protette</a:t>
            </a:r>
            <a:r>
              <a:rPr lang="it-IT" sz="2000" dirty="0" smtClean="0">
                <a:solidFill>
                  <a:schemeClr val="tx1"/>
                </a:solidFill>
              </a:rPr>
              <a:t>;</a:t>
            </a:r>
          </a:p>
          <a:p>
            <a:pPr algn="just"/>
            <a:endParaRPr lang="it-IT" sz="2000" dirty="0" smtClean="0">
              <a:solidFill>
                <a:schemeClr val="tx1"/>
              </a:solidFill>
            </a:endParaRPr>
          </a:p>
          <a:p>
            <a:pPr algn="just"/>
            <a:r>
              <a:rPr lang="it-IT" sz="2000" dirty="0" smtClean="0">
                <a:solidFill>
                  <a:schemeClr val="tx1"/>
                </a:solidFill>
              </a:rPr>
              <a:t>i) </a:t>
            </a:r>
            <a:r>
              <a:rPr lang="it-IT" sz="2000" b="1" dirty="0" smtClean="0">
                <a:solidFill>
                  <a:schemeClr val="tx1"/>
                </a:solidFill>
              </a:rPr>
              <a:t>rilevazione delle competenze dei lavoratori pubblici</a:t>
            </a:r>
            <a:r>
              <a:rPr lang="it-IT" sz="2000" dirty="0" smtClean="0">
                <a:solidFill>
                  <a:schemeClr val="tx1"/>
                </a:solidFill>
              </a:rPr>
              <a:t>;</a:t>
            </a:r>
          </a:p>
          <a:p>
            <a:pPr algn="just"/>
            <a:endParaRPr lang="it-IT" sz="2000" dirty="0" smtClean="0">
              <a:solidFill>
                <a:schemeClr val="tx1"/>
              </a:solidFill>
            </a:endParaRPr>
          </a:p>
          <a:p>
            <a:pPr algn="just"/>
            <a:r>
              <a:rPr lang="it-IT" sz="2000" dirty="0" smtClean="0">
                <a:solidFill>
                  <a:schemeClr val="tx1"/>
                </a:solidFill>
              </a:rPr>
              <a:t>h) </a:t>
            </a:r>
            <a:r>
              <a:rPr lang="it-IT" sz="2000" b="1" dirty="0" smtClean="0">
                <a:solidFill>
                  <a:schemeClr val="tx1"/>
                </a:solidFill>
              </a:rPr>
              <a:t>attribuzione</a:t>
            </a:r>
            <a:r>
              <a:rPr lang="it-IT" sz="2000" dirty="0" smtClean="0">
                <a:solidFill>
                  <a:schemeClr val="tx1"/>
                </a:solidFill>
              </a:rPr>
              <a:t>, con le risorse attualmente disponibili e senza nuovi o maggiori oneri per la finanza pubblica, all’[</a:t>
            </a:r>
            <a:r>
              <a:rPr lang="it-IT" sz="2000" b="1" dirty="0" smtClean="0">
                <a:solidFill>
                  <a:schemeClr val="tx1"/>
                </a:solidFill>
              </a:rPr>
              <a:t>Agenzia per la rappresentanza negoziale delle pubbliche amministrazioni</a:t>
            </a:r>
            <a:r>
              <a:rPr lang="it-IT" sz="2000" dirty="0" smtClean="0">
                <a:solidFill>
                  <a:schemeClr val="tx1"/>
                </a:solidFill>
              </a:rPr>
              <a:t>], di funzioni di </a:t>
            </a:r>
            <a:r>
              <a:rPr lang="it-IT" sz="2000" b="1" dirty="0" smtClean="0">
                <a:solidFill>
                  <a:schemeClr val="tx1"/>
                </a:solidFill>
              </a:rPr>
              <a:t>supporto tecnico ai fini dell'attuazione delle lettere g) e i) del presente comma</a:t>
            </a:r>
            <a:r>
              <a:rPr lang="it-IT" sz="2000" dirty="0" smtClean="0">
                <a:solidFill>
                  <a:schemeClr val="tx1"/>
                </a:solidFill>
              </a:rPr>
              <a:t>.»</a:t>
            </a:r>
            <a:endParaRPr lang="it-IT" sz="2000" dirty="0">
              <a:solidFill>
                <a:schemeClr val="tx1"/>
              </a:solidFill>
            </a:endParaRPr>
          </a:p>
        </p:txBody>
      </p:sp>
      <p:pic>
        <p:nvPicPr>
          <p:cNvPr id="2" name="Immagine 1">
            <a:extLst>
              <a:ext uri="{FF2B5EF4-FFF2-40B4-BE49-F238E27FC236}">
                <a16:creationId xmlns:a16="http://schemas.microsoft.com/office/drawing/2014/main" id="{DC7CEB9B-929D-36C6-4EFE-3CEC9D664D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1711D7-7EC4-BCE1-9D83-7A152E79383A}"/>
              </a:ext>
            </a:extLst>
          </p:cNvPr>
          <p:cNvSpPr>
            <a:spLocks noGrp="1"/>
          </p:cNvSpPr>
          <p:nvPr>
            <p:ph type="title"/>
          </p:nvPr>
        </p:nvSpPr>
        <p:spPr>
          <a:xfrm>
            <a:off x="594766" y="158876"/>
            <a:ext cx="10197465" cy="492443"/>
          </a:xfrm>
        </p:spPr>
        <p:txBody>
          <a:bodyPr/>
          <a:lstStyle/>
          <a:p>
            <a:r>
              <a:rPr lang="it-IT" dirty="0" smtClean="0"/>
              <a:t>Dal DUP al Piano triennale del fabbisogno</a:t>
            </a:r>
            <a:endParaRPr lang="it-IT" dirty="0"/>
          </a:p>
        </p:txBody>
      </p:sp>
    </p:spTree>
    <p:extLst>
      <p:ext uri="{BB962C8B-B14F-4D97-AF65-F5344CB8AC3E}">
        <p14:creationId xmlns:p14="http://schemas.microsoft.com/office/powerpoint/2010/main" val="3565832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87BE4-3ED3-F60A-82F9-7AB3DFACCD1D}"/>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9A597E0B-10CF-C588-B109-D88E91535C0D}"/>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2EEE2404-94B2-9DBB-A90A-1986118E4069}"/>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A8D512BE-AF26-A862-1D87-C07B83537886}"/>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7456B13-31BF-6AC1-C648-8CF9A59B0131}"/>
              </a:ext>
            </a:extLst>
          </p:cNvPr>
          <p:cNvSpPr/>
          <p:nvPr/>
        </p:nvSpPr>
        <p:spPr>
          <a:xfrm>
            <a:off x="387858" y="2675738"/>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400" dirty="0" smtClean="0">
                <a:solidFill>
                  <a:schemeClr val="tx1"/>
                </a:solidFill>
              </a:rPr>
              <a:t>Attenzione per i </a:t>
            </a:r>
            <a:r>
              <a:rPr lang="it-IT" sz="2400" b="1" dirty="0" smtClean="0">
                <a:solidFill>
                  <a:schemeClr val="tx1"/>
                </a:solidFill>
              </a:rPr>
              <a:t>fabbisogni delle amministrazioni</a:t>
            </a:r>
            <a:r>
              <a:rPr lang="it-IT" sz="2400" dirty="0" smtClean="0">
                <a:solidFill>
                  <a:schemeClr val="tx1"/>
                </a:solidFill>
              </a:rPr>
              <a:t>:</a:t>
            </a:r>
          </a:p>
          <a:p>
            <a:pPr algn="just"/>
            <a:r>
              <a:rPr lang="it-IT" sz="2400" dirty="0" smtClean="0">
                <a:solidFill>
                  <a:schemeClr val="tx1"/>
                </a:solidFill>
              </a:rPr>
              <a:t>«m) definizione di </a:t>
            </a:r>
            <a:r>
              <a:rPr lang="it-IT" sz="2400" b="1" dirty="0" smtClean="0">
                <a:solidFill>
                  <a:schemeClr val="tx1"/>
                </a:solidFill>
              </a:rPr>
              <a:t>obiettivi di contenimento delle assunzioni</a:t>
            </a:r>
            <a:r>
              <a:rPr lang="it-IT" sz="2400" dirty="0" smtClean="0">
                <a:solidFill>
                  <a:schemeClr val="tx1"/>
                </a:solidFill>
              </a:rPr>
              <a:t>, </a:t>
            </a:r>
            <a:r>
              <a:rPr lang="it-IT" sz="2400" b="1" dirty="0" smtClean="0">
                <a:solidFill>
                  <a:schemeClr val="tx1"/>
                </a:solidFill>
              </a:rPr>
              <a:t>differenziati in base agli effettivi fabbisogni</a:t>
            </a:r>
            <a:r>
              <a:rPr lang="it-IT" sz="2400" dirty="0" smtClean="0">
                <a:solidFill>
                  <a:schemeClr val="tx1"/>
                </a:solidFill>
              </a:rPr>
              <a:t>;</a:t>
            </a:r>
          </a:p>
          <a:p>
            <a:pPr algn="just"/>
            <a:r>
              <a:rPr lang="it-IT" sz="2400" dirty="0" smtClean="0">
                <a:solidFill>
                  <a:schemeClr val="tx1"/>
                </a:solidFill>
              </a:rPr>
              <a:t>q) </a:t>
            </a:r>
            <a:r>
              <a:rPr lang="it-IT" sz="2400" b="1" dirty="0" smtClean="0">
                <a:solidFill>
                  <a:schemeClr val="tx1"/>
                </a:solidFill>
              </a:rPr>
              <a:t>progressivo superamento della dotazione organica come limite alle assunzioni </a:t>
            </a:r>
            <a:r>
              <a:rPr lang="it-IT" sz="2400" dirty="0" smtClean="0">
                <a:solidFill>
                  <a:schemeClr val="tx1"/>
                </a:solidFill>
              </a:rPr>
              <a:t>fermi </a:t>
            </a:r>
            <a:r>
              <a:rPr lang="it-IT" sz="2400" b="1" dirty="0" smtClean="0">
                <a:solidFill>
                  <a:schemeClr val="tx1"/>
                </a:solidFill>
              </a:rPr>
              <a:t>restando i limiti di spesa </a:t>
            </a:r>
            <a:r>
              <a:rPr lang="it-IT" sz="2400" dirty="0" smtClean="0">
                <a:solidFill>
                  <a:schemeClr val="tx1"/>
                </a:solidFill>
              </a:rPr>
              <a:t>anche al fine di facilitare i processi di mobilità;»</a:t>
            </a:r>
          </a:p>
          <a:p>
            <a:pPr algn="just"/>
            <a:endParaRPr lang="it-IT" sz="2400" dirty="0" smtClean="0">
              <a:solidFill>
                <a:schemeClr val="tx1"/>
              </a:solidFill>
            </a:endParaRPr>
          </a:p>
          <a:p>
            <a:pPr algn="just"/>
            <a:r>
              <a:rPr lang="it-IT" sz="2400" dirty="0" smtClean="0">
                <a:solidFill>
                  <a:schemeClr val="tx1"/>
                </a:solidFill>
              </a:rPr>
              <a:t>Sulla base di questa delega, </a:t>
            </a:r>
            <a:r>
              <a:rPr lang="it-IT" sz="2400" dirty="0" smtClean="0">
                <a:solidFill>
                  <a:schemeClr val="tx1"/>
                </a:solidFill>
              </a:rPr>
              <a:t>il </a:t>
            </a:r>
            <a:r>
              <a:rPr lang="it-IT" sz="2400" b="1" dirty="0" smtClean="0">
                <a:solidFill>
                  <a:schemeClr val="tx1"/>
                </a:solidFill>
              </a:rPr>
              <a:t>d.lgs. 25 maggio 2017, n. 75 </a:t>
            </a:r>
            <a:r>
              <a:rPr lang="it-IT" sz="2400" dirty="0" smtClean="0">
                <a:solidFill>
                  <a:schemeClr val="tx1"/>
                </a:solidFill>
              </a:rPr>
              <a:t>ha modificato </a:t>
            </a:r>
            <a:r>
              <a:rPr lang="it-IT" sz="2400" b="1" dirty="0" smtClean="0">
                <a:solidFill>
                  <a:schemeClr val="tx1"/>
                </a:solidFill>
              </a:rPr>
              <a:t>gli artt. 6 e 6-bis e ha introdotto l’articolo 6-ter</a:t>
            </a:r>
            <a:r>
              <a:rPr lang="it-IT" sz="2400" dirty="0" smtClean="0">
                <a:solidFill>
                  <a:schemeClr val="tx1"/>
                </a:solidFill>
              </a:rPr>
              <a:t> al d.lgs. 30 marzo 2001, n. 165.</a:t>
            </a:r>
          </a:p>
          <a:p>
            <a:pPr algn="just"/>
            <a:endParaRPr lang="it-IT" sz="2400" dirty="0" smtClean="0">
              <a:solidFill>
                <a:schemeClr val="tx1"/>
              </a:solidFill>
            </a:endParaRPr>
          </a:p>
          <a:p>
            <a:pPr algn="just"/>
            <a:endParaRPr lang="it-IT" dirty="0">
              <a:solidFill>
                <a:schemeClr val="tx1"/>
              </a:solidFill>
            </a:endParaRPr>
          </a:p>
          <a:p>
            <a:pPr algn="just"/>
            <a:endParaRPr lang="it-IT" dirty="0">
              <a:solidFill>
                <a:schemeClr val="tx1"/>
              </a:solidFill>
            </a:endParaRPr>
          </a:p>
        </p:txBody>
      </p:sp>
      <p:pic>
        <p:nvPicPr>
          <p:cNvPr id="2" name="Immagine 1">
            <a:extLst>
              <a:ext uri="{FF2B5EF4-FFF2-40B4-BE49-F238E27FC236}">
                <a16:creationId xmlns:a16="http://schemas.microsoft.com/office/drawing/2014/main" id="{DC7CEB9B-929D-36C6-4EFE-3CEC9D664D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371711D7-7EC4-BCE1-9D83-7A152E79383A}"/>
              </a:ext>
            </a:extLst>
          </p:cNvPr>
          <p:cNvSpPr>
            <a:spLocks noGrp="1"/>
          </p:cNvSpPr>
          <p:nvPr>
            <p:ph type="title"/>
          </p:nvPr>
        </p:nvSpPr>
        <p:spPr>
          <a:xfrm>
            <a:off x="594766" y="158876"/>
            <a:ext cx="10197465" cy="492443"/>
          </a:xfrm>
        </p:spPr>
        <p:txBody>
          <a:bodyPr/>
          <a:lstStyle/>
          <a:p>
            <a:r>
              <a:rPr lang="it-IT" dirty="0" smtClean="0"/>
              <a:t>Dal DUP al Piano triennale del fabbisogno</a:t>
            </a:r>
            <a:endParaRPr lang="it-IT" dirty="0"/>
          </a:p>
        </p:txBody>
      </p:sp>
    </p:spTree>
    <p:extLst>
      <p:ext uri="{BB962C8B-B14F-4D97-AF65-F5344CB8AC3E}">
        <p14:creationId xmlns:p14="http://schemas.microsoft.com/office/powerpoint/2010/main" val="3273141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58999" y="210758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dirty="0" smtClean="0">
                <a:solidFill>
                  <a:schemeClr val="tx1"/>
                </a:solidFill>
              </a:rPr>
              <a:t>L’</a:t>
            </a:r>
            <a:r>
              <a:rPr lang="it-IT" b="1" dirty="0" smtClean="0">
                <a:solidFill>
                  <a:schemeClr val="tx1"/>
                </a:solidFill>
              </a:rPr>
              <a:t>art. 6 </a:t>
            </a:r>
            <a:r>
              <a:rPr lang="it-IT" dirty="0" smtClean="0">
                <a:solidFill>
                  <a:schemeClr val="tx1"/>
                </a:solidFill>
              </a:rPr>
              <a:t>stabilisce che:</a:t>
            </a:r>
          </a:p>
          <a:p>
            <a:pPr algn="just"/>
            <a:endParaRPr lang="it-IT" dirty="0" smtClean="0">
              <a:solidFill>
                <a:schemeClr val="tx1"/>
              </a:solidFill>
            </a:endParaRPr>
          </a:p>
          <a:p>
            <a:pPr algn="just"/>
            <a:r>
              <a:rPr lang="it-IT" dirty="0" smtClean="0">
                <a:solidFill>
                  <a:schemeClr val="tx1"/>
                </a:solidFill>
              </a:rPr>
              <a:t>1. Le amministrazioni pubbliche </a:t>
            </a:r>
            <a:r>
              <a:rPr lang="it-IT" b="1" dirty="0" smtClean="0">
                <a:solidFill>
                  <a:schemeClr val="tx1"/>
                </a:solidFill>
              </a:rPr>
              <a:t>definiscono l’organizzazione degli uffici </a:t>
            </a:r>
            <a:r>
              <a:rPr lang="it-IT" dirty="0" smtClean="0">
                <a:solidFill>
                  <a:schemeClr val="tx1"/>
                </a:solidFill>
              </a:rPr>
              <a:t>[…], adottando, </a:t>
            </a:r>
            <a:r>
              <a:rPr lang="it-IT" b="1" dirty="0" smtClean="0">
                <a:solidFill>
                  <a:schemeClr val="tx1"/>
                </a:solidFill>
              </a:rPr>
              <a:t>in conformità al piano triennale dei fabbisogni di cui al comma 2</a:t>
            </a:r>
            <a:r>
              <a:rPr lang="it-IT" dirty="0" smtClean="0">
                <a:solidFill>
                  <a:schemeClr val="tx1"/>
                </a:solidFill>
              </a:rPr>
              <a:t>, gli atti previsti dai rispettivi ordinamenti, […].</a:t>
            </a:r>
          </a:p>
          <a:p>
            <a:pPr algn="just"/>
            <a:r>
              <a:rPr lang="it-IT" dirty="0" smtClean="0">
                <a:solidFill>
                  <a:schemeClr val="tx1"/>
                </a:solidFill>
              </a:rPr>
              <a:t>2. Allo scopo di </a:t>
            </a:r>
            <a:r>
              <a:rPr lang="it-IT" b="1" dirty="0" smtClean="0">
                <a:solidFill>
                  <a:schemeClr val="tx1"/>
                </a:solidFill>
              </a:rPr>
              <a:t>ottimizzare l’impiego delle risorse pubbliche disponibili</a:t>
            </a:r>
            <a:r>
              <a:rPr lang="it-IT" dirty="0" smtClean="0">
                <a:solidFill>
                  <a:schemeClr val="tx1"/>
                </a:solidFill>
              </a:rPr>
              <a:t> e </a:t>
            </a:r>
            <a:r>
              <a:rPr lang="it-IT" b="1" dirty="0" smtClean="0">
                <a:solidFill>
                  <a:schemeClr val="tx1"/>
                </a:solidFill>
              </a:rPr>
              <a:t>perseguire obiettivi di performance organizzativa, efficienza, economicità e qualità dei servizi ai cittadini</a:t>
            </a:r>
            <a:r>
              <a:rPr lang="it-IT" dirty="0" smtClean="0">
                <a:solidFill>
                  <a:schemeClr val="tx1"/>
                </a:solidFill>
              </a:rPr>
              <a:t>, le amministrazioni pubbliche adottano </a:t>
            </a:r>
            <a:r>
              <a:rPr lang="it-IT" b="1" dirty="0" smtClean="0">
                <a:solidFill>
                  <a:schemeClr val="tx1"/>
                </a:solidFill>
              </a:rPr>
              <a:t>il piano triennale dei fabbisogni di personale</a:t>
            </a:r>
            <a:r>
              <a:rPr lang="it-IT" dirty="0" smtClean="0">
                <a:solidFill>
                  <a:schemeClr val="tx1"/>
                </a:solidFill>
              </a:rPr>
              <a:t>, </a:t>
            </a:r>
            <a:r>
              <a:rPr lang="it-IT" b="1" dirty="0" smtClean="0">
                <a:solidFill>
                  <a:schemeClr val="tx1"/>
                </a:solidFill>
              </a:rPr>
              <a:t>in coerenza </a:t>
            </a:r>
            <a:r>
              <a:rPr lang="it-IT" dirty="0" smtClean="0">
                <a:solidFill>
                  <a:schemeClr val="tx1"/>
                </a:solidFill>
              </a:rPr>
              <a:t>con </a:t>
            </a:r>
            <a:r>
              <a:rPr lang="it-IT" b="1" dirty="0" smtClean="0">
                <a:solidFill>
                  <a:schemeClr val="tx1"/>
                </a:solidFill>
              </a:rPr>
              <a:t>la pianificazione pluriennale delle attività e della performance</a:t>
            </a:r>
            <a:r>
              <a:rPr lang="it-IT" dirty="0" smtClean="0">
                <a:solidFill>
                  <a:schemeClr val="tx1"/>
                </a:solidFill>
              </a:rPr>
              <a:t>, nonché con </a:t>
            </a:r>
            <a:r>
              <a:rPr lang="it-IT" b="1" dirty="0" smtClean="0">
                <a:solidFill>
                  <a:schemeClr val="tx1"/>
                </a:solidFill>
              </a:rPr>
              <a:t>le linee di indirizzo emanate ai sensi dell’articolo 6-ter</a:t>
            </a:r>
            <a:r>
              <a:rPr lang="it-IT" dirty="0" smtClean="0">
                <a:solidFill>
                  <a:schemeClr val="tx1"/>
                </a:solidFill>
              </a:rPr>
              <a:t>. […]. </a:t>
            </a:r>
          </a:p>
          <a:p>
            <a:pPr algn="just"/>
            <a:r>
              <a:rPr lang="it-IT" dirty="0" smtClean="0">
                <a:solidFill>
                  <a:schemeClr val="tx1"/>
                </a:solidFill>
              </a:rPr>
              <a:t>Nell’ambito del piano, le amministrazioni pubbliche curano </a:t>
            </a:r>
            <a:r>
              <a:rPr lang="it-IT" b="1" dirty="0" smtClean="0">
                <a:solidFill>
                  <a:schemeClr val="tx1"/>
                </a:solidFill>
              </a:rPr>
              <a:t>l’ottimale distribuzione delle risorse umane attraverso la coordinata attuazione dei processi di mobilità e di reclutamento del personale</a:t>
            </a:r>
            <a:r>
              <a:rPr lang="it-IT" dirty="0" smtClean="0">
                <a:solidFill>
                  <a:schemeClr val="tx1"/>
                </a:solidFill>
              </a:rPr>
              <a:t>, […]. Il piano triennale indica le </a:t>
            </a:r>
            <a:r>
              <a:rPr lang="it-IT" b="1" dirty="0" smtClean="0">
                <a:solidFill>
                  <a:schemeClr val="tx1"/>
                </a:solidFill>
              </a:rPr>
              <a:t>risorse finanziarie destinate all’attuazione del piano</a:t>
            </a:r>
            <a:r>
              <a:rPr lang="it-IT" dirty="0" smtClean="0">
                <a:solidFill>
                  <a:schemeClr val="tx1"/>
                </a:solidFill>
              </a:rPr>
              <a:t>, nei </a:t>
            </a:r>
            <a:r>
              <a:rPr lang="it-IT" b="1" dirty="0" smtClean="0">
                <a:solidFill>
                  <a:schemeClr val="tx1"/>
                </a:solidFill>
              </a:rPr>
              <a:t>limiti delle risorse quantificate sulla base della spesa per il personale in servizio e di quelle connesse alle facoltà assunzionali </a:t>
            </a:r>
            <a:r>
              <a:rPr lang="it-IT" dirty="0" smtClean="0">
                <a:solidFill>
                  <a:schemeClr val="tx1"/>
                </a:solidFill>
              </a:rPr>
              <a:t>previste a legislazione vigente.</a:t>
            </a: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a:t>il </a:t>
            </a:r>
            <a:r>
              <a:rPr lang="it-IT" dirty="0" smtClean="0"/>
              <a:t>Piano </a:t>
            </a:r>
            <a:r>
              <a:rPr lang="it-IT" dirty="0"/>
              <a:t>triennale dei fabbisogni di personale</a:t>
            </a:r>
            <a:endParaRPr lang="it-IT" dirty="0"/>
          </a:p>
        </p:txBody>
      </p:sp>
    </p:spTree>
    <p:extLst>
      <p:ext uri="{BB962C8B-B14F-4D97-AF65-F5344CB8AC3E}">
        <p14:creationId xmlns:p14="http://schemas.microsoft.com/office/powerpoint/2010/main" val="3341310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58999" y="210758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3. In sede di definizione del piano di cui al comma 2, </a:t>
            </a:r>
            <a:r>
              <a:rPr lang="it-IT" sz="2000" b="1" dirty="0" smtClean="0">
                <a:solidFill>
                  <a:schemeClr val="tx1"/>
                </a:solidFill>
              </a:rPr>
              <a:t>ciascuna amministrazione indica la consistenza della dotazione organica e la sua eventuale rimodulazione in base ai fabbisogni programmati </a:t>
            </a:r>
            <a:r>
              <a:rPr lang="it-IT" sz="2000" dirty="0" smtClean="0">
                <a:solidFill>
                  <a:schemeClr val="tx1"/>
                </a:solidFill>
              </a:rPr>
              <a:t>e </a:t>
            </a:r>
            <a:r>
              <a:rPr lang="it-IT" sz="2000" b="1" dirty="0" smtClean="0">
                <a:solidFill>
                  <a:schemeClr val="tx1"/>
                </a:solidFill>
              </a:rPr>
              <a:t>secondo le linee di indirizzo di cui all’articolo 6-ter</a:t>
            </a:r>
            <a:r>
              <a:rPr lang="it-IT" sz="2000" dirty="0" smtClean="0">
                <a:solidFill>
                  <a:schemeClr val="tx1"/>
                </a:solidFill>
              </a:rPr>
              <a:t>, nell’ambito del </a:t>
            </a:r>
            <a:r>
              <a:rPr lang="it-IT" sz="2000" b="1" dirty="0" smtClean="0">
                <a:solidFill>
                  <a:schemeClr val="tx1"/>
                </a:solidFill>
              </a:rPr>
              <a:t>potenziale limite finanziario massimo della medesima </a:t>
            </a:r>
            <a:r>
              <a:rPr lang="it-IT" sz="2000" dirty="0" smtClean="0">
                <a:solidFill>
                  <a:schemeClr val="tx1"/>
                </a:solidFill>
              </a:rPr>
              <a:t>[…], garantendo la neutralità finanziaria della rimodulazione. Resta fermo che </a:t>
            </a:r>
            <a:r>
              <a:rPr lang="it-IT" sz="2000" b="1" dirty="0" smtClean="0">
                <a:solidFill>
                  <a:schemeClr val="tx1"/>
                </a:solidFill>
              </a:rPr>
              <a:t>la copertura dei posti vacanti avviene nei limiti delle assunzioni consentite a legislazione vigente</a:t>
            </a:r>
            <a:r>
              <a:rPr lang="it-IT" sz="2000" dirty="0" smtClean="0">
                <a:solidFill>
                  <a:schemeClr val="tx1"/>
                </a:solidFill>
              </a:rPr>
              <a:t>.</a:t>
            </a:r>
          </a:p>
          <a:p>
            <a:pPr algn="just"/>
            <a:endParaRPr lang="it-IT" sz="2000" dirty="0" smtClean="0">
              <a:solidFill>
                <a:schemeClr val="tx1"/>
              </a:solidFill>
            </a:endParaRPr>
          </a:p>
          <a:p>
            <a:pPr algn="just"/>
            <a:r>
              <a:rPr lang="it-IT" sz="2000" dirty="0" smtClean="0">
                <a:solidFill>
                  <a:schemeClr val="tx1"/>
                </a:solidFill>
              </a:rPr>
              <a:t>6. Le </a:t>
            </a:r>
            <a:r>
              <a:rPr lang="it-IT" sz="2000" b="1" dirty="0" smtClean="0">
                <a:solidFill>
                  <a:schemeClr val="tx1"/>
                </a:solidFill>
              </a:rPr>
              <a:t>amministrazioni pubbliche che non provvedono agli adempimenti </a:t>
            </a:r>
            <a:r>
              <a:rPr lang="it-IT" sz="2000" dirty="0" smtClean="0">
                <a:solidFill>
                  <a:schemeClr val="tx1"/>
                </a:solidFill>
              </a:rPr>
              <a:t>di cui al presente articolo </a:t>
            </a:r>
            <a:r>
              <a:rPr lang="it-IT" sz="2000" b="1" dirty="0" smtClean="0">
                <a:solidFill>
                  <a:schemeClr val="tx1"/>
                </a:solidFill>
              </a:rPr>
              <a:t>non possono assumere nuovo personale</a:t>
            </a:r>
            <a:r>
              <a:rPr lang="it-IT" sz="2000" dirty="0" smtClean="0">
                <a:solidFill>
                  <a:schemeClr val="tx1"/>
                </a:solidFill>
              </a:rPr>
              <a:t>.</a:t>
            </a:r>
            <a:endParaRPr lang="it-IT" sz="2000" dirty="0">
              <a:solidFill>
                <a:schemeClr val="tx1"/>
              </a:solidFill>
            </a:endParaRP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a:t>il </a:t>
            </a:r>
            <a:r>
              <a:rPr lang="it-IT" dirty="0" smtClean="0"/>
              <a:t>Piano </a:t>
            </a:r>
            <a:r>
              <a:rPr lang="it-IT" dirty="0"/>
              <a:t>triennale dei fabbisogni di personale</a:t>
            </a:r>
            <a:endParaRPr lang="it-IT" dirty="0"/>
          </a:p>
        </p:txBody>
      </p:sp>
    </p:spTree>
    <p:extLst>
      <p:ext uri="{BB962C8B-B14F-4D97-AF65-F5344CB8AC3E}">
        <p14:creationId xmlns:p14="http://schemas.microsoft.com/office/powerpoint/2010/main" val="3512704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58999" y="210758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L’</a:t>
            </a:r>
            <a:r>
              <a:rPr lang="it-IT" sz="2000" b="1" dirty="0" smtClean="0">
                <a:solidFill>
                  <a:schemeClr val="tx1"/>
                </a:solidFill>
              </a:rPr>
              <a:t>art. 6-bis</a:t>
            </a:r>
            <a:r>
              <a:rPr lang="it-IT" sz="2000" dirty="0" smtClean="0">
                <a:solidFill>
                  <a:schemeClr val="tx1"/>
                </a:solidFill>
              </a:rPr>
              <a:t> (introdotto con la legge 18 giugno 2009, n. 69, poi il comma 2 modificato con il d.lgs. 25 maggio 2017, n. 75), invece:</a:t>
            </a:r>
          </a:p>
          <a:p>
            <a:pPr algn="just"/>
            <a:endParaRPr lang="it-IT" sz="2000" dirty="0" smtClean="0">
              <a:solidFill>
                <a:schemeClr val="tx1"/>
              </a:solidFill>
            </a:endParaRPr>
          </a:p>
          <a:p>
            <a:pPr algn="just"/>
            <a:r>
              <a:rPr lang="it-IT" sz="2000" dirty="0" smtClean="0">
                <a:solidFill>
                  <a:schemeClr val="tx1"/>
                </a:solidFill>
              </a:rPr>
              <a:t>1. Le </a:t>
            </a:r>
            <a:r>
              <a:rPr lang="it-IT" sz="2000" b="1" dirty="0" smtClean="0">
                <a:solidFill>
                  <a:schemeClr val="tx1"/>
                </a:solidFill>
              </a:rPr>
              <a:t>pubbliche amministrazioni </a:t>
            </a:r>
            <a:r>
              <a:rPr lang="it-IT" sz="2000" dirty="0" smtClean="0">
                <a:solidFill>
                  <a:schemeClr val="tx1"/>
                </a:solidFill>
              </a:rPr>
              <a:t>[…], </a:t>
            </a:r>
            <a:r>
              <a:rPr lang="it-IT" sz="2000" b="1" dirty="0" smtClean="0">
                <a:solidFill>
                  <a:schemeClr val="tx1"/>
                </a:solidFill>
              </a:rPr>
              <a:t>sono autorizzati</a:t>
            </a:r>
            <a:r>
              <a:rPr lang="it-IT" sz="2000" dirty="0" smtClean="0">
                <a:solidFill>
                  <a:schemeClr val="tx1"/>
                </a:solidFill>
              </a:rPr>
              <a:t>, nel rispetto dei principi di concorrenza e di trasparenza, </a:t>
            </a:r>
            <a:r>
              <a:rPr lang="it-IT" sz="2000" b="1" dirty="0" smtClean="0">
                <a:solidFill>
                  <a:schemeClr val="tx1"/>
                </a:solidFill>
              </a:rPr>
              <a:t>ad acquistare sul mercato i servizi, originariamente prodotti al proprio interno</a:t>
            </a:r>
            <a:r>
              <a:rPr lang="it-IT" sz="2000" dirty="0" smtClean="0">
                <a:solidFill>
                  <a:schemeClr val="tx1"/>
                </a:solidFill>
              </a:rPr>
              <a:t>, a condizione di </a:t>
            </a:r>
            <a:r>
              <a:rPr lang="it-IT" sz="2000" b="1" dirty="0" smtClean="0">
                <a:solidFill>
                  <a:schemeClr val="tx1"/>
                </a:solidFill>
              </a:rPr>
              <a:t>ottenere</a:t>
            </a:r>
            <a:r>
              <a:rPr lang="it-IT" sz="2000" dirty="0" smtClean="0">
                <a:solidFill>
                  <a:schemeClr val="tx1"/>
                </a:solidFill>
              </a:rPr>
              <a:t> conseguenti </a:t>
            </a:r>
            <a:r>
              <a:rPr lang="it-IT" sz="2000" b="1" dirty="0" smtClean="0">
                <a:solidFill>
                  <a:schemeClr val="tx1"/>
                </a:solidFill>
              </a:rPr>
              <a:t>economie di gestione e di adottare le necessarie misure in materia di personale</a:t>
            </a:r>
            <a:r>
              <a:rPr lang="it-IT" sz="2000" dirty="0" smtClean="0">
                <a:solidFill>
                  <a:schemeClr val="tx1"/>
                </a:solidFill>
              </a:rPr>
              <a:t>.</a:t>
            </a:r>
          </a:p>
          <a:p>
            <a:pPr algn="just"/>
            <a:r>
              <a:rPr lang="it-IT" sz="2000" dirty="0" smtClean="0">
                <a:solidFill>
                  <a:schemeClr val="tx1"/>
                </a:solidFill>
              </a:rPr>
              <a:t>2. Le amministrazioni interessate dai processi di cui al presente articolo provvedono al </a:t>
            </a:r>
            <a:r>
              <a:rPr lang="it-IT" sz="2000" b="1" dirty="0" smtClean="0">
                <a:solidFill>
                  <a:schemeClr val="tx1"/>
                </a:solidFill>
              </a:rPr>
              <a:t>congelamento dei posti e alla temporanea riduzione dei fondi della contrattazione in misura corrispondente</a:t>
            </a:r>
            <a:r>
              <a:rPr lang="it-IT" sz="2000" dirty="0" smtClean="0">
                <a:solidFill>
                  <a:schemeClr val="tx1"/>
                </a:solidFill>
              </a:rPr>
              <a:t>, fermi restando i processi di riallocazione e di mobilità del personale.</a:t>
            </a:r>
            <a:endParaRPr lang="it-IT" sz="2000" dirty="0">
              <a:solidFill>
                <a:schemeClr val="tx1"/>
              </a:solidFill>
            </a:endParaRP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a:t>il </a:t>
            </a:r>
            <a:r>
              <a:rPr lang="it-IT" dirty="0" smtClean="0"/>
              <a:t>Piano </a:t>
            </a:r>
            <a:r>
              <a:rPr lang="it-IT" dirty="0"/>
              <a:t>triennale dei fabbisogni di personale</a:t>
            </a:r>
            <a:endParaRPr lang="it-IT" dirty="0"/>
          </a:p>
        </p:txBody>
      </p:sp>
    </p:spTree>
    <p:extLst>
      <p:ext uri="{BB962C8B-B14F-4D97-AF65-F5344CB8AC3E}">
        <p14:creationId xmlns:p14="http://schemas.microsoft.com/office/powerpoint/2010/main" val="3630980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94766" y="2163033"/>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L’</a:t>
            </a:r>
            <a:r>
              <a:rPr lang="it-IT" sz="2000" b="1" dirty="0" smtClean="0">
                <a:solidFill>
                  <a:schemeClr val="tx1"/>
                </a:solidFill>
              </a:rPr>
              <a:t>art. 6-ter </a:t>
            </a:r>
            <a:r>
              <a:rPr lang="it-IT" sz="2000" dirty="0" smtClean="0">
                <a:solidFill>
                  <a:schemeClr val="tx1"/>
                </a:solidFill>
              </a:rPr>
              <a:t>(introdotto con il d.lgs. 25 maggio 2017, n. 75, poi modificato con il </a:t>
            </a:r>
            <a:r>
              <a:rPr lang="it-IT" sz="2000" dirty="0" err="1" smtClean="0">
                <a:solidFill>
                  <a:schemeClr val="tx1"/>
                </a:solidFill>
              </a:rPr>
              <a:t>d.l.</a:t>
            </a:r>
            <a:r>
              <a:rPr lang="it-IT" sz="2000" dirty="0" smtClean="0">
                <a:solidFill>
                  <a:schemeClr val="tx1"/>
                </a:solidFill>
              </a:rPr>
              <a:t> 30 aprile 2022, n. 36, convertito in legge 29 giugno 2022, n. 79), invece:</a:t>
            </a:r>
          </a:p>
          <a:p>
            <a:pPr algn="just"/>
            <a:endParaRPr lang="it-IT" sz="2000" dirty="0" smtClean="0">
              <a:solidFill>
                <a:schemeClr val="tx1"/>
              </a:solidFill>
            </a:endParaRPr>
          </a:p>
          <a:p>
            <a:pPr algn="just"/>
            <a:r>
              <a:rPr lang="it-IT" sz="2000" dirty="0" smtClean="0">
                <a:solidFill>
                  <a:schemeClr val="tx1"/>
                </a:solidFill>
              </a:rPr>
              <a:t>1. Con </a:t>
            </a:r>
            <a:r>
              <a:rPr lang="it-IT" sz="2000" b="1" dirty="0" smtClean="0">
                <a:solidFill>
                  <a:schemeClr val="tx1"/>
                </a:solidFill>
              </a:rPr>
              <a:t>decreti di natura non regolamentare </a:t>
            </a:r>
            <a:r>
              <a:rPr lang="it-IT" sz="2000" dirty="0" smtClean="0">
                <a:solidFill>
                  <a:schemeClr val="tx1"/>
                </a:solidFill>
              </a:rPr>
              <a:t>adottati dal </a:t>
            </a:r>
            <a:r>
              <a:rPr lang="it-IT" sz="2000" b="1" dirty="0" smtClean="0">
                <a:solidFill>
                  <a:schemeClr val="tx1"/>
                </a:solidFill>
              </a:rPr>
              <a:t>Ministro per la pubblica amministrazione di concerto con il Ministro dell’economia e delle finanze</a:t>
            </a:r>
            <a:r>
              <a:rPr lang="it-IT" sz="2000" dirty="0" smtClean="0">
                <a:solidFill>
                  <a:schemeClr val="tx1"/>
                </a:solidFill>
              </a:rPr>
              <a:t>, sono definite, nel rispetto degli equilibri di finanza pubblica, </a:t>
            </a:r>
            <a:r>
              <a:rPr lang="it-IT" sz="2000" b="1" dirty="0" smtClean="0">
                <a:solidFill>
                  <a:schemeClr val="tx1"/>
                </a:solidFill>
              </a:rPr>
              <a:t>linee di indirizzo per orientare le amministrazioni pubbliche nella predisposizione dei rispettivi piani dei fabbisogni di personale </a:t>
            </a:r>
            <a:r>
              <a:rPr lang="it-IT" sz="2000" dirty="0" smtClean="0">
                <a:solidFill>
                  <a:schemeClr val="tx1"/>
                </a:solidFill>
              </a:rPr>
              <a:t>[…], anche con riferimento a </a:t>
            </a:r>
            <a:r>
              <a:rPr lang="it-IT" sz="2000" b="1" dirty="0" smtClean="0">
                <a:solidFill>
                  <a:schemeClr val="tx1"/>
                </a:solidFill>
              </a:rPr>
              <a:t>fabbisogni prioritari o emergenti </a:t>
            </a:r>
            <a:r>
              <a:rPr lang="it-IT" sz="2000" dirty="0" smtClean="0">
                <a:solidFill>
                  <a:schemeClr val="tx1"/>
                </a:solidFill>
              </a:rPr>
              <a:t>e alla </a:t>
            </a:r>
            <a:r>
              <a:rPr lang="it-IT" sz="2000" b="1" dirty="0" smtClean="0">
                <a:solidFill>
                  <a:schemeClr val="tx1"/>
                </a:solidFill>
              </a:rPr>
              <a:t>definizione dei nuovi profili professionali individuati dalla contrattazione collettiva</a:t>
            </a:r>
            <a:r>
              <a:rPr lang="it-IT" sz="2000" dirty="0" smtClean="0">
                <a:solidFill>
                  <a:schemeClr val="tx1"/>
                </a:solidFill>
              </a:rPr>
              <a:t>, con particolare riguardo </a:t>
            </a:r>
            <a:r>
              <a:rPr lang="it-IT" sz="2000" b="1" dirty="0" smtClean="0">
                <a:solidFill>
                  <a:schemeClr val="tx1"/>
                </a:solidFill>
              </a:rPr>
              <a:t>all'insieme di conoscenze, competenze e capacità del personale da assumere anche per sostenere la transizione digitale ed ecologica della pubblica amministrazione </a:t>
            </a:r>
            <a:r>
              <a:rPr lang="it-IT" sz="2000" dirty="0" smtClean="0">
                <a:solidFill>
                  <a:schemeClr val="tx1"/>
                </a:solidFill>
              </a:rPr>
              <a:t>e relative anche a </a:t>
            </a:r>
            <a:r>
              <a:rPr lang="it-IT" sz="2000" b="1" dirty="0" smtClean="0">
                <a:solidFill>
                  <a:schemeClr val="tx1"/>
                </a:solidFill>
              </a:rPr>
              <a:t>strumenti e tecniche di progettazione e partecipazione a bandi nazionali ed europei</a:t>
            </a:r>
            <a:r>
              <a:rPr lang="it-IT" sz="2000" dirty="0" smtClean="0">
                <a:solidFill>
                  <a:schemeClr val="tx1"/>
                </a:solidFill>
              </a:rPr>
              <a:t>, nonché alla gestione dei relativi finanziamenti.</a:t>
            </a:r>
          </a:p>
          <a:p>
            <a:pPr algn="just"/>
            <a:r>
              <a:rPr lang="it-IT" sz="2000" dirty="0" smtClean="0">
                <a:solidFill>
                  <a:schemeClr val="tx1"/>
                </a:solidFill>
              </a:rPr>
              <a:t>3. Con riguardo alle regioni, agli enti regionali, al sistema sanitario nazionale e </a:t>
            </a:r>
            <a:r>
              <a:rPr lang="it-IT" sz="2000" b="1" dirty="0" smtClean="0">
                <a:solidFill>
                  <a:schemeClr val="tx1"/>
                </a:solidFill>
              </a:rPr>
              <a:t>agli enti locali, i decreti di cui al comma 1 sono adottati previa intesa in sede di Conferenza unificata</a:t>
            </a:r>
            <a:r>
              <a:rPr lang="it-IT" sz="2000" dirty="0" smtClean="0">
                <a:solidFill>
                  <a:schemeClr val="tx1"/>
                </a:solidFill>
              </a:rPr>
              <a:t>. […]</a:t>
            </a:r>
            <a:endParaRPr lang="it-IT" sz="2000" dirty="0">
              <a:solidFill>
                <a:schemeClr val="tx1"/>
              </a:solidFill>
            </a:endParaRP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a:t>il </a:t>
            </a:r>
            <a:r>
              <a:rPr lang="it-IT" dirty="0" smtClean="0"/>
              <a:t>Piano </a:t>
            </a:r>
            <a:r>
              <a:rPr lang="it-IT" dirty="0"/>
              <a:t>triennale dei fabbisogni di personale</a:t>
            </a:r>
            <a:endParaRPr lang="it-IT" dirty="0"/>
          </a:p>
        </p:txBody>
      </p:sp>
    </p:spTree>
    <p:extLst>
      <p:ext uri="{BB962C8B-B14F-4D97-AF65-F5344CB8AC3E}">
        <p14:creationId xmlns:p14="http://schemas.microsoft.com/office/powerpoint/2010/main" val="2288746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71A44-CF50-4559-9E6C-E72F9DDB2A0F}"/>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7434EDD-6DC6-6546-AC43-79E52F4AD274}"/>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60805D4-963D-8B5C-177A-041CD920D93D}"/>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51FC1DA1-04CF-82DA-71BB-07F600212A5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0E75DE18-31D0-CCD2-5E41-AA4EF2451257}"/>
              </a:ext>
            </a:extLst>
          </p:cNvPr>
          <p:cNvSpPr/>
          <p:nvPr/>
        </p:nvSpPr>
        <p:spPr>
          <a:xfrm>
            <a:off x="516572" y="2334173"/>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200" dirty="0" smtClean="0">
                <a:solidFill>
                  <a:schemeClr val="tx1"/>
                </a:solidFill>
              </a:rPr>
              <a:t>Attualmente i documenti sono questi:</a:t>
            </a:r>
          </a:p>
          <a:p>
            <a:pPr algn="just"/>
            <a:endParaRPr lang="it-IT" sz="2200" dirty="0" smtClean="0">
              <a:solidFill>
                <a:schemeClr val="tx1"/>
              </a:solidFill>
            </a:endParaRPr>
          </a:p>
          <a:p>
            <a:pPr marL="342900" indent="-342900" algn="just">
              <a:buFont typeface="+mj-lt"/>
              <a:buAutoNum type="arabicPeriod"/>
            </a:pPr>
            <a:r>
              <a:rPr lang="it-IT" sz="2200" b="1" i="1" dirty="0" smtClean="0">
                <a:solidFill>
                  <a:schemeClr val="tx1"/>
                </a:solidFill>
              </a:rPr>
              <a:t>Linee di indirizzo per l’individuazione dei nuovi fabbisogni professionali da parte delle amministrazioni pubbliche </a:t>
            </a:r>
            <a:r>
              <a:rPr lang="it-IT" sz="2200" dirty="0" smtClean="0">
                <a:solidFill>
                  <a:schemeClr val="tx1"/>
                </a:solidFill>
              </a:rPr>
              <a:t>adottate una con il </a:t>
            </a:r>
            <a:r>
              <a:rPr lang="it-IT" sz="2200" b="1" dirty="0" smtClean="0">
                <a:solidFill>
                  <a:schemeClr val="tx1"/>
                </a:solidFill>
              </a:rPr>
              <a:t>D.M. 8 maggio 2018 </a:t>
            </a:r>
            <a:r>
              <a:rPr lang="it-IT" sz="2200" dirty="0" smtClean="0">
                <a:solidFill>
                  <a:schemeClr val="tx1"/>
                </a:solidFill>
              </a:rPr>
              <a:t>e, più recentemente, con il </a:t>
            </a:r>
            <a:r>
              <a:rPr lang="it-IT" sz="2200" b="1" dirty="0" smtClean="0">
                <a:solidFill>
                  <a:schemeClr val="tx1"/>
                </a:solidFill>
              </a:rPr>
              <a:t>D.M. 22 luglio 2022</a:t>
            </a:r>
            <a:r>
              <a:rPr lang="it-IT" sz="2200" dirty="0" smtClean="0">
                <a:solidFill>
                  <a:schemeClr val="tx1"/>
                </a:solidFill>
              </a:rPr>
              <a:t>; </a:t>
            </a:r>
          </a:p>
          <a:p>
            <a:pPr marL="342900" indent="-342900" algn="just">
              <a:buFont typeface="+mj-lt"/>
              <a:buAutoNum type="arabicPeriod"/>
            </a:pPr>
            <a:r>
              <a:rPr lang="it-IT" sz="2200" b="1" dirty="0">
                <a:solidFill>
                  <a:schemeClr val="tx1"/>
                </a:solidFill>
              </a:rPr>
              <a:t>R</a:t>
            </a:r>
            <a:r>
              <a:rPr lang="it-IT" sz="2200" b="1" dirty="0" smtClean="0">
                <a:solidFill>
                  <a:schemeClr val="tx1"/>
                </a:solidFill>
              </a:rPr>
              <a:t>apporti</a:t>
            </a:r>
            <a:r>
              <a:rPr lang="it-IT" sz="2200" dirty="0" smtClean="0">
                <a:solidFill>
                  <a:schemeClr val="tx1"/>
                </a:solidFill>
              </a:rPr>
              <a:t> elaborati dall’Agenzia per la rappresentanza Negoziale delle Pubbliche Amministrazioni (da ora Aran) e il Dipartimento della Funzione pubblica, </a:t>
            </a:r>
            <a:r>
              <a:rPr lang="it-IT" sz="2200" b="1" i="1" dirty="0" smtClean="0">
                <a:solidFill>
                  <a:schemeClr val="tx1"/>
                </a:solidFill>
              </a:rPr>
              <a:t>Metodi di analisi di fabbisogni di personale, professioni e competenze </a:t>
            </a:r>
            <a:r>
              <a:rPr lang="it-IT" sz="2200" dirty="0" smtClean="0">
                <a:solidFill>
                  <a:schemeClr val="tx1"/>
                </a:solidFill>
              </a:rPr>
              <a:t>e </a:t>
            </a:r>
            <a:r>
              <a:rPr lang="it-IT" sz="2200" b="1" i="1" dirty="0" smtClean="0">
                <a:solidFill>
                  <a:schemeClr val="tx1"/>
                </a:solidFill>
              </a:rPr>
              <a:t>Modello di rappresentazione delle professioni e competenze nelle </a:t>
            </a:r>
            <a:r>
              <a:rPr lang="it-IT" sz="2200" b="1" i="1" dirty="0" err="1" smtClean="0">
                <a:solidFill>
                  <a:schemeClr val="tx1"/>
                </a:solidFill>
              </a:rPr>
              <a:t>Ppaa</a:t>
            </a:r>
            <a:r>
              <a:rPr lang="it-IT" sz="2200" dirty="0" smtClean="0">
                <a:solidFill>
                  <a:schemeClr val="tx1"/>
                </a:solidFill>
              </a:rPr>
              <a:t> del novembre 2017.</a:t>
            </a:r>
          </a:p>
          <a:p>
            <a:pPr marL="342900" indent="-342900" algn="just">
              <a:buFont typeface="+mj-lt"/>
              <a:buAutoNum type="arabicPeriod"/>
            </a:pPr>
            <a:endParaRPr lang="it-IT" sz="2200" dirty="0">
              <a:solidFill>
                <a:schemeClr val="tx1"/>
              </a:solidFill>
            </a:endParaRPr>
          </a:p>
          <a:p>
            <a:pPr algn="just"/>
            <a:endParaRPr lang="it-IT" dirty="0">
              <a:solidFill>
                <a:schemeClr val="tx1"/>
              </a:solidFill>
            </a:endParaRPr>
          </a:p>
        </p:txBody>
      </p:sp>
      <p:pic>
        <p:nvPicPr>
          <p:cNvPr id="2" name="Immagine 1">
            <a:extLst>
              <a:ext uri="{FF2B5EF4-FFF2-40B4-BE49-F238E27FC236}">
                <a16:creationId xmlns:a16="http://schemas.microsoft.com/office/drawing/2014/main" id="{EA2495AF-A03D-6A78-621B-B58B623B4EB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644ADE38-CB7C-5D85-84A2-DACF1541FABA}"/>
              </a:ext>
            </a:extLst>
          </p:cNvPr>
          <p:cNvSpPr>
            <a:spLocks noGrp="1"/>
          </p:cNvSpPr>
          <p:nvPr>
            <p:ph type="title"/>
          </p:nvPr>
        </p:nvSpPr>
        <p:spPr>
          <a:xfrm>
            <a:off x="594766" y="158876"/>
            <a:ext cx="10197465" cy="492443"/>
          </a:xfrm>
        </p:spPr>
        <p:txBody>
          <a:bodyPr/>
          <a:lstStyle/>
          <a:p>
            <a:r>
              <a:rPr lang="it-IT" dirty="0" smtClean="0"/>
              <a:t>Le Linee guida e i documenti </a:t>
            </a:r>
            <a:endParaRPr lang="it-IT" dirty="0"/>
          </a:p>
        </p:txBody>
      </p:sp>
    </p:spTree>
    <p:extLst>
      <p:ext uri="{BB962C8B-B14F-4D97-AF65-F5344CB8AC3E}">
        <p14:creationId xmlns:p14="http://schemas.microsoft.com/office/powerpoint/2010/main" val="1160304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7A3C9B-038D-30B6-1E75-5C2BFCA546D3}"/>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74C7FE12-FAB4-B925-2D4C-BA56AAEAF3A2}"/>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4BEAC553-DA88-A4B2-5F69-93EC9EF65681}"/>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337F13D7-5C2A-4345-52C0-88126DDB5279}"/>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B9C71DB9-A90E-9615-63F5-4740912FF894}"/>
              </a:ext>
            </a:extLst>
          </p:cNvPr>
          <p:cNvSpPr/>
          <p:nvPr/>
        </p:nvSpPr>
        <p:spPr>
          <a:xfrm>
            <a:off x="516572" y="2169253"/>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dirty="0" smtClean="0">
              <a:solidFill>
                <a:schemeClr val="tx1"/>
              </a:solidFill>
            </a:endParaRPr>
          </a:p>
          <a:p>
            <a:pPr algn="just"/>
            <a:r>
              <a:rPr lang="it-IT" dirty="0" smtClean="0">
                <a:solidFill>
                  <a:schemeClr val="tx1"/>
                </a:solidFill>
              </a:rPr>
              <a:t>Si passa dalla </a:t>
            </a:r>
            <a:r>
              <a:rPr lang="it-IT" b="1" dirty="0" smtClean="0">
                <a:solidFill>
                  <a:schemeClr val="tx1"/>
                </a:solidFill>
              </a:rPr>
              <a:t>dotazione organica </a:t>
            </a:r>
            <a:r>
              <a:rPr lang="it-IT" dirty="0" smtClean="0">
                <a:solidFill>
                  <a:schemeClr val="tx1"/>
                </a:solidFill>
              </a:rPr>
              <a:t>(presidiata soprattutto per il controllo della spesa pubblica, accresciuto nel periodo dell’austerità) al </a:t>
            </a:r>
            <a:r>
              <a:rPr lang="it-IT" b="1" dirty="0" smtClean="0">
                <a:solidFill>
                  <a:schemeClr val="tx1"/>
                </a:solidFill>
              </a:rPr>
              <a:t>fabbisogno del personale</a:t>
            </a:r>
            <a:r>
              <a:rPr lang="it-IT" dirty="0" smtClean="0">
                <a:solidFill>
                  <a:schemeClr val="tx1"/>
                </a:solidFill>
              </a:rPr>
              <a:t>:</a:t>
            </a:r>
          </a:p>
          <a:p>
            <a:pPr algn="just"/>
            <a:endParaRPr lang="it-IT" dirty="0">
              <a:solidFill>
                <a:schemeClr val="tx1"/>
              </a:solidFill>
            </a:endParaRPr>
          </a:p>
          <a:p>
            <a:pPr algn="just"/>
            <a:r>
              <a:rPr lang="it-IT" dirty="0" smtClean="0">
                <a:solidFill>
                  <a:schemeClr val="tx1"/>
                </a:solidFill>
              </a:rPr>
              <a:t>La </a:t>
            </a:r>
            <a:r>
              <a:rPr lang="it-IT" b="1" dirty="0" smtClean="0">
                <a:solidFill>
                  <a:schemeClr val="tx1"/>
                </a:solidFill>
              </a:rPr>
              <a:t>dotazione organica </a:t>
            </a:r>
            <a:r>
              <a:rPr lang="it-IT" dirty="0" smtClean="0">
                <a:solidFill>
                  <a:schemeClr val="tx1"/>
                </a:solidFill>
              </a:rPr>
              <a:t>rappresenta </a:t>
            </a:r>
            <a:r>
              <a:rPr lang="it-IT" b="1" dirty="0" smtClean="0">
                <a:solidFill>
                  <a:schemeClr val="tx1"/>
                </a:solidFill>
              </a:rPr>
              <a:t>il numero massimo di posti di lavoro previsti per ciascuna amministrazione pubblica</a:t>
            </a:r>
            <a:r>
              <a:rPr lang="it-IT" dirty="0" smtClean="0">
                <a:solidFill>
                  <a:schemeClr val="tx1"/>
                </a:solidFill>
              </a:rPr>
              <a:t>, definito in base alle esigenze organizzative e ai compiti istituzionali che l’ente deve svolgere. È un dato </a:t>
            </a:r>
            <a:r>
              <a:rPr lang="it-IT" b="1" dirty="0" smtClean="0">
                <a:solidFill>
                  <a:schemeClr val="tx1"/>
                </a:solidFill>
              </a:rPr>
              <a:t>statico</a:t>
            </a:r>
            <a:r>
              <a:rPr lang="it-IT" dirty="0" smtClean="0">
                <a:solidFill>
                  <a:schemeClr val="tx1"/>
                </a:solidFill>
              </a:rPr>
              <a:t> che viene </a:t>
            </a:r>
            <a:r>
              <a:rPr lang="it-IT" b="1" dirty="0" smtClean="0">
                <a:solidFill>
                  <a:schemeClr val="tx1"/>
                </a:solidFill>
              </a:rPr>
              <a:t>stabilito normativamente o attraverso atti amministrativi interni </a:t>
            </a:r>
            <a:r>
              <a:rPr lang="it-IT" dirty="0" smtClean="0">
                <a:solidFill>
                  <a:schemeClr val="tx1"/>
                </a:solidFill>
              </a:rPr>
              <a:t>e non può essere superato senza specifiche modifiche normative o regolamentari.</a:t>
            </a:r>
          </a:p>
          <a:p>
            <a:pPr algn="just"/>
            <a:endParaRPr lang="it-IT" dirty="0" smtClean="0">
              <a:solidFill>
                <a:schemeClr val="tx1"/>
              </a:solidFill>
            </a:endParaRPr>
          </a:p>
          <a:p>
            <a:pPr algn="just"/>
            <a:r>
              <a:rPr lang="it-IT" dirty="0" smtClean="0">
                <a:solidFill>
                  <a:schemeClr val="tx1"/>
                </a:solidFill>
              </a:rPr>
              <a:t>Il </a:t>
            </a:r>
            <a:r>
              <a:rPr lang="it-IT" b="1" dirty="0" smtClean="0">
                <a:solidFill>
                  <a:schemeClr val="tx1"/>
                </a:solidFill>
              </a:rPr>
              <a:t>fabbisogno del personale</a:t>
            </a:r>
            <a:r>
              <a:rPr lang="it-IT" dirty="0" smtClean="0">
                <a:solidFill>
                  <a:schemeClr val="tx1"/>
                </a:solidFill>
              </a:rPr>
              <a:t>, invece, indica </a:t>
            </a:r>
            <a:r>
              <a:rPr lang="it-IT" b="1" dirty="0" smtClean="0">
                <a:solidFill>
                  <a:schemeClr val="tx1"/>
                </a:solidFill>
              </a:rPr>
              <a:t>la quantità e la qualità delle risorse umane di cui un ente pubblico necessita per il raggiungimento dei propri obiettivi </a:t>
            </a:r>
            <a:r>
              <a:rPr lang="it-IT" dirty="0" smtClean="0">
                <a:solidFill>
                  <a:schemeClr val="tx1"/>
                </a:solidFill>
              </a:rPr>
              <a:t>e </a:t>
            </a:r>
            <a:r>
              <a:rPr lang="it-IT" b="1" dirty="0" smtClean="0">
                <a:solidFill>
                  <a:schemeClr val="tx1"/>
                </a:solidFill>
              </a:rPr>
              <a:t>per l’erogazione efficace ed efficiente dei servizi</a:t>
            </a:r>
            <a:r>
              <a:rPr lang="it-IT" dirty="0" smtClean="0">
                <a:solidFill>
                  <a:schemeClr val="tx1"/>
                </a:solidFill>
              </a:rPr>
              <a:t>. Questo concetto è </a:t>
            </a:r>
            <a:r>
              <a:rPr lang="it-IT" b="1" dirty="0" smtClean="0">
                <a:solidFill>
                  <a:schemeClr val="tx1"/>
                </a:solidFill>
              </a:rPr>
              <a:t>più dinamico </a:t>
            </a:r>
            <a:r>
              <a:rPr lang="it-IT" dirty="0" smtClean="0">
                <a:solidFill>
                  <a:schemeClr val="tx1"/>
                </a:solidFill>
              </a:rPr>
              <a:t>e </a:t>
            </a:r>
            <a:r>
              <a:rPr lang="it-IT" b="1" dirty="0" smtClean="0">
                <a:solidFill>
                  <a:schemeClr val="tx1"/>
                </a:solidFill>
              </a:rPr>
              <a:t>può variare in base a diversi fattori</a:t>
            </a:r>
            <a:r>
              <a:rPr lang="it-IT" dirty="0">
                <a:solidFill>
                  <a:schemeClr val="tx1"/>
                </a:solidFill>
              </a:rPr>
              <a:t>:</a:t>
            </a:r>
            <a:r>
              <a:rPr lang="it-IT" dirty="0" smtClean="0">
                <a:solidFill>
                  <a:schemeClr val="tx1"/>
                </a:solidFill>
              </a:rPr>
              <a:t> cambiamenti legislativi, evoluzione delle tecnologie, riorganizzazione dei servizi o nuove esigenze della collettività.</a:t>
            </a:r>
            <a:endParaRPr lang="it-IT" dirty="0">
              <a:solidFill>
                <a:schemeClr val="tx1"/>
              </a:solidFill>
            </a:endParaRPr>
          </a:p>
        </p:txBody>
      </p:sp>
      <p:pic>
        <p:nvPicPr>
          <p:cNvPr id="2" name="Immagine 1">
            <a:extLst>
              <a:ext uri="{FF2B5EF4-FFF2-40B4-BE49-F238E27FC236}">
                <a16:creationId xmlns:a16="http://schemas.microsoft.com/office/drawing/2014/main" id="{F9238B0F-BDE8-B293-9411-29CBA5FABD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FED4B15-B087-4D20-D46E-71008F6048E0}"/>
              </a:ext>
            </a:extLst>
          </p:cNvPr>
          <p:cNvSpPr>
            <a:spLocks noGrp="1"/>
          </p:cNvSpPr>
          <p:nvPr>
            <p:ph type="title"/>
          </p:nvPr>
        </p:nvSpPr>
        <p:spPr>
          <a:xfrm>
            <a:off x="594766" y="158876"/>
            <a:ext cx="10197465" cy="1107996"/>
          </a:xfrm>
        </p:spPr>
        <p:txBody>
          <a:bodyPr/>
          <a:lstStyle/>
          <a:p>
            <a:r>
              <a:rPr lang="it-IT" sz="3600" dirty="0" smtClean="0"/>
              <a:t>Dalla dotazione organica ai fabbisogni di amministrazione</a:t>
            </a:r>
            <a:endParaRPr lang="it-IT" sz="3600" dirty="0"/>
          </a:p>
        </p:txBody>
      </p:sp>
    </p:spTree>
    <p:extLst>
      <p:ext uri="{BB962C8B-B14F-4D97-AF65-F5344CB8AC3E}">
        <p14:creationId xmlns:p14="http://schemas.microsoft.com/office/powerpoint/2010/main" val="895749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19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2115363"/>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400" dirty="0" smtClean="0">
                <a:solidFill>
                  <a:schemeClr val="tx1"/>
                </a:solidFill>
              </a:rPr>
              <a:t>L’</a:t>
            </a:r>
            <a:r>
              <a:rPr lang="it-IT" sz="2400" b="1" dirty="0" smtClean="0">
                <a:solidFill>
                  <a:schemeClr val="tx1"/>
                </a:solidFill>
              </a:rPr>
              <a:t>art. 6 del </a:t>
            </a:r>
            <a:r>
              <a:rPr lang="it-IT" sz="2400" b="1" dirty="0" err="1" smtClean="0">
                <a:solidFill>
                  <a:schemeClr val="tx1"/>
                </a:solidFill>
              </a:rPr>
              <a:t>d.l.</a:t>
            </a:r>
            <a:r>
              <a:rPr lang="it-IT" sz="2400" b="1" dirty="0" smtClean="0">
                <a:solidFill>
                  <a:schemeClr val="tx1"/>
                </a:solidFill>
              </a:rPr>
              <a:t> 9 giugno 2021, n. 80</a:t>
            </a:r>
            <a:r>
              <a:rPr lang="it-IT" sz="2400" dirty="0" smtClean="0">
                <a:solidFill>
                  <a:schemeClr val="tx1"/>
                </a:solidFill>
              </a:rPr>
              <a:t>, ha introdotto il </a:t>
            </a:r>
            <a:r>
              <a:rPr lang="it-IT" sz="2400" b="1" dirty="0" smtClean="0">
                <a:solidFill>
                  <a:schemeClr val="tx1"/>
                </a:solidFill>
              </a:rPr>
              <a:t>Piano integrato di attività e organizzazione (PIAO)</a:t>
            </a:r>
            <a:r>
              <a:rPr lang="it-IT" sz="2400" dirty="0" smtClean="0">
                <a:solidFill>
                  <a:schemeClr val="tx1"/>
                </a:solidFill>
              </a:rPr>
              <a:t>:</a:t>
            </a:r>
          </a:p>
          <a:p>
            <a:pPr algn="just"/>
            <a:endParaRPr lang="it-IT" sz="2400" dirty="0" smtClean="0">
              <a:solidFill>
                <a:schemeClr val="tx1"/>
              </a:solidFill>
            </a:endParaRPr>
          </a:p>
          <a:p>
            <a:pPr algn="just"/>
            <a:r>
              <a:rPr lang="it-IT" sz="2400" dirty="0" smtClean="0">
                <a:solidFill>
                  <a:schemeClr val="tx1"/>
                </a:solidFill>
              </a:rPr>
              <a:t>«1. Per assicurare </a:t>
            </a:r>
            <a:r>
              <a:rPr lang="it-IT" sz="2400" b="1" dirty="0" smtClean="0">
                <a:solidFill>
                  <a:schemeClr val="tx1"/>
                </a:solidFill>
              </a:rPr>
              <a:t>la qualità e la trasparenza dell’attività amministrativa </a:t>
            </a:r>
            <a:r>
              <a:rPr lang="it-IT" sz="2400" dirty="0" smtClean="0">
                <a:solidFill>
                  <a:schemeClr val="tx1"/>
                </a:solidFill>
              </a:rPr>
              <a:t>e </a:t>
            </a:r>
            <a:r>
              <a:rPr lang="it-IT" sz="2400" b="1" dirty="0" smtClean="0">
                <a:solidFill>
                  <a:schemeClr val="tx1"/>
                </a:solidFill>
              </a:rPr>
              <a:t>migliorare la qualità dei servizi ai cittadini e alle imprese </a:t>
            </a:r>
            <a:r>
              <a:rPr lang="it-IT" sz="2400" dirty="0" smtClean="0">
                <a:solidFill>
                  <a:schemeClr val="tx1"/>
                </a:solidFill>
              </a:rPr>
              <a:t>e </a:t>
            </a:r>
            <a:r>
              <a:rPr lang="it-IT" sz="2400" b="1" dirty="0" smtClean="0">
                <a:solidFill>
                  <a:schemeClr val="tx1"/>
                </a:solidFill>
              </a:rPr>
              <a:t>procedere alla costante e progressiva semplificazione e reingegnerizzazione dei processi </a:t>
            </a:r>
            <a:r>
              <a:rPr lang="it-IT" sz="2400" dirty="0" smtClean="0">
                <a:solidFill>
                  <a:schemeClr val="tx1"/>
                </a:solidFill>
              </a:rPr>
              <a:t>[…], le </a:t>
            </a:r>
            <a:r>
              <a:rPr lang="it-IT" sz="2400" b="1" dirty="0" smtClean="0">
                <a:solidFill>
                  <a:schemeClr val="tx1"/>
                </a:solidFill>
              </a:rPr>
              <a:t>pubbliche amministrazioni</a:t>
            </a:r>
            <a:r>
              <a:rPr lang="it-IT" sz="2400" dirty="0" smtClean="0">
                <a:solidFill>
                  <a:schemeClr val="tx1"/>
                </a:solidFill>
              </a:rPr>
              <a:t>… con </a:t>
            </a:r>
            <a:r>
              <a:rPr lang="it-IT" sz="2400" b="1" dirty="0" smtClean="0">
                <a:solidFill>
                  <a:schemeClr val="tx1"/>
                </a:solidFill>
              </a:rPr>
              <a:t>più di 50 dipendenti</a:t>
            </a:r>
            <a:r>
              <a:rPr lang="it-IT" sz="2400" dirty="0" smtClean="0">
                <a:solidFill>
                  <a:schemeClr val="tx1"/>
                </a:solidFill>
              </a:rPr>
              <a:t>, entro il 31 dicembre 2021 adottano </a:t>
            </a:r>
            <a:r>
              <a:rPr lang="it-IT" sz="2400" b="1" dirty="0" smtClean="0">
                <a:solidFill>
                  <a:schemeClr val="tx1"/>
                </a:solidFill>
              </a:rPr>
              <a:t>il Piano integrato di attività e organizzazione</a:t>
            </a:r>
            <a:r>
              <a:rPr lang="it-IT" sz="2400" dirty="0" smtClean="0">
                <a:solidFill>
                  <a:schemeClr val="tx1"/>
                </a:solidFill>
              </a:rPr>
              <a:t>, nel rispetto delle vigenti discipline di settore […].»</a:t>
            </a:r>
            <a:endParaRPr lang="it-IT" sz="2400"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Il Piano Integrato di Attività e Organizzazione (PIAO)</a:t>
            </a:r>
            <a:endParaRPr lang="it-IT" dirty="0"/>
          </a:p>
        </p:txBody>
      </p:sp>
    </p:spTree>
    <p:extLst>
      <p:ext uri="{BB962C8B-B14F-4D97-AF65-F5344CB8AC3E}">
        <p14:creationId xmlns:p14="http://schemas.microsoft.com/office/powerpoint/2010/main" val="1142687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12AC5-5B25-F21F-C262-04C17A223FC1}"/>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DFFFE0E3-B615-086B-97AF-0659D7282500}"/>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AA82149F-5C2A-1872-5322-1071E06A30D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6FEE534F-2406-D898-9049-E41DD708CD4E}"/>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43D2EECA-F423-0945-2C4A-7E2C01B85F97}"/>
              </a:ext>
            </a:extLst>
          </p:cNvPr>
          <p:cNvSpPr/>
          <p:nvPr/>
        </p:nvSpPr>
        <p:spPr>
          <a:xfrm>
            <a:off x="516572" y="172550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it-IT" sz="2400" dirty="0" smtClean="0">
                <a:solidFill>
                  <a:schemeClr val="tx1"/>
                </a:solidFill>
              </a:rPr>
              <a:t>L’evoluzione delle </a:t>
            </a:r>
            <a:r>
              <a:rPr lang="it-IT" sz="2400" b="1" dirty="0" smtClean="0">
                <a:solidFill>
                  <a:schemeClr val="tx1"/>
                </a:solidFill>
              </a:rPr>
              <a:t>norme sulla programmazione del personale </a:t>
            </a:r>
            <a:r>
              <a:rPr lang="it-IT" sz="2400" dirty="0" smtClean="0">
                <a:solidFill>
                  <a:schemeClr val="tx1"/>
                </a:solidFill>
              </a:rPr>
              <a:t>e la </a:t>
            </a:r>
            <a:r>
              <a:rPr lang="it-IT" sz="2400" b="1" dirty="0" smtClean="0">
                <a:solidFill>
                  <a:schemeClr val="tx1"/>
                </a:solidFill>
              </a:rPr>
              <a:t>filosofia che incarnavano</a:t>
            </a:r>
            <a:r>
              <a:rPr lang="it-IT" sz="2400" dirty="0" smtClean="0">
                <a:solidFill>
                  <a:schemeClr val="tx1"/>
                </a:solidFill>
              </a:rPr>
              <a:t>:</a:t>
            </a:r>
          </a:p>
          <a:p>
            <a:pPr algn="l"/>
            <a:endParaRPr lang="it-IT" sz="2400" dirty="0" smtClean="0">
              <a:solidFill>
                <a:schemeClr val="tx1"/>
              </a:solidFill>
            </a:endParaRPr>
          </a:p>
          <a:p>
            <a:pPr marL="457200" indent="-457200" algn="l">
              <a:buFont typeface="+mj-lt"/>
              <a:buAutoNum type="arabicPeriod"/>
            </a:pPr>
            <a:r>
              <a:rPr lang="it-IT" sz="2400" dirty="0" smtClean="0">
                <a:solidFill>
                  <a:schemeClr val="tx1"/>
                </a:solidFill>
              </a:rPr>
              <a:t>Il </a:t>
            </a:r>
            <a:r>
              <a:rPr lang="it-IT" sz="2400" b="1" dirty="0" smtClean="0">
                <a:solidFill>
                  <a:schemeClr val="tx1"/>
                </a:solidFill>
              </a:rPr>
              <a:t>DUP</a:t>
            </a:r>
            <a:r>
              <a:rPr lang="it-IT" sz="2400" dirty="0" smtClean="0">
                <a:solidFill>
                  <a:schemeClr val="tx1"/>
                </a:solidFill>
              </a:rPr>
              <a:t> e </a:t>
            </a:r>
            <a:r>
              <a:rPr lang="it-IT" sz="2400" b="1" dirty="0" smtClean="0">
                <a:solidFill>
                  <a:schemeClr val="tx1"/>
                </a:solidFill>
              </a:rPr>
              <a:t>il personale come costo</a:t>
            </a:r>
            <a:r>
              <a:rPr lang="it-IT" sz="2400" dirty="0" smtClean="0">
                <a:solidFill>
                  <a:schemeClr val="tx1"/>
                </a:solidFill>
              </a:rPr>
              <a:t> da rendere sostenibile;</a:t>
            </a:r>
            <a:endParaRPr lang="it-IT" sz="2400" dirty="0">
              <a:solidFill>
                <a:schemeClr val="tx1"/>
              </a:solidFill>
            </a:endParaRPr>
          </a:p>
          <a:p>
            <a:pPr marL="457200" indent="-457200" algn="l">
              <a:buFont typeface="+mj-lt"/>
              <a:buAutoNum type="arabicPeriod"/>
            </a:pPr>
            <a:r>
              <a:rPr lang="it-IT" sz="2400" dirty="0" smtClean="0">
                <a:solidFill>
                  <a:schemeClr val="tx1"/>
                </a:solidFill>
              </a:rPr>
              <a:t>Il </a:t>
            </a:r>
            <a:r>
              <a:rPr lang="it-IT" sz="2400" b="1" dirty="0" smtClean="0">
                <a:solidFill>
                  <a:schemeClr val="tx1"/>
                </a:solidFill>
              </a:rPr>
              <a:t>Piano triennale del fabbisogno</a:t>
            </a:r>
            <a:r>
              <a:rPr lang="it-IT" sz="2400" dirty="0" smtClean="0">
                <a:solidFill>
                  <a:schemeClr val="tx1"/>
                </a:solidFill>
              </a:rPr>
              <a:t>: dalla </a:t>
            </a:r>
            <a:r>
              <a:rPr lang="it-IT" sz="2400" b="1" dirty="0" smtClean="0">
                <a:solidFill>
                  <a:schemeClr val="tx1"/>
                </a:solidFill>
              </a:rPr>
              <a:t>dotazione organica </a:t>
            </a:r>
            <a:r>
              <a:rPr lang="it-IT" sz="2400" dirty="0" smtClean="0">
                <a:solidFill>
                  <a:schemeClr val="tx1"/>
                </a:solidFill>
              </a:rPr>
              <a:t>ai </a:t>
            </a:r>
            <a:r>
              <a:rPr lang="it-IT" sz="2400" b="1" dirty="0" smtClean="0">
                <a:solidFill>
                  <a:schemeClr val="tx1"/>
                </a:solidFill>
              </a:rPr>
              <a:t>fabbisogni</a:t>
            </a:r>
            <a:r>
              <a:rPr lang="it-IT" sz="2400" dirty="0" smtClean="0">
                <a:solidFill>
                  <a:schemeClr val="tx1"/>
                </a:solidFill>
              </a:rPr>
              <a:t>;</a:t>
            </a:r>
          </a:p>
          <a:p>
            <a:pPr marL="457200" indent="-457200" algn="l">
              <a:buFont typeface="+mj-lt"/>
              <a:buAutoNum type="arabicPeriod"/>
            </a:pPr>
            <a:r>
              <a:rPr lang="it-IT" sz="2400" dirty="0" smtClean="0">
                <a:solidFill>
                  <a:schemeClr val="tx1"/>
                </a:solidFill>
              </a:rPr>
              <a:t>Il </a:t>
            </a:r>
            <a:r>
              <a:rPr lang="it-IT" sz="2400" b="1" dirty="0" smtClean="0">
                <a:solidFill>
                  <a:schemeClr val="tx1"/>
                </a:solidFill>
              </a:rPr>
              <a:t>Piano Integrato di Attività e Organizzazione (PIAO) </a:t>
            </a:r>
            <a:r>
              <a:rPr lang="it-IT" sz="2400" dirty="0" smtClean="0">
                <a:solidFill>
                  <a:schemeClr val="tx1"/>
                </a:solidFill>
              </a:rPr>
              <a:t>e </a:t>
            </a:r>
            <a:r>
              <a:rPr lang="it-IT" sz="2400" b="1" dirty="0" smtClean="0">
                <a:solidFill>
                  <a:schemeClr val="tx1"/>
                </a:solidFill>
              </a:rPr>
              <a:t>i fabbisogni per il valore pubblico</a:t>
            </a:r>
            <a:r>
              <a:rPr lang="it-IT" sz="2400" dirty="0" smtClean="0">
                <a:solidFill>
                  <a:schemeClr val="tx1"/>
                </a:solidFill>
              </a:rPr>
              <a:t>.</a:t>
            </a:r>
          </a:p>
        </p:txBody>
      </p:sp>
      <p:pic>
        <p:nvPicPr>
          <p:cNvPr id="2" name="Immagine 1">
            <a:extLst>
              <a:ext uri="{FF2B5EF4-FFF2-40B4-BE49-F238E27FC236}">
                <a16:creationId xmlns:a16="http://schemas.microsoft.com/office/drawing/2014/main" id="{E925B714-B8F0-26C2-1C71-B6B1FE7109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D3CF0022-9C97-A26B-71AB-A6D32A730604}"/>
              </a:ext>
            </a:extLst>
          </p:cNvPr>
          <p:cNvSpPr>
            <a:spLocks noGrp="1"/>
          </p:cNvSpPr>
          <p:nvPr>
            <p:ph type="title"/>
          </p:nvPr>
        </p:nvSpPr>
        <p:spPr>
          <a:xfrm>
            <a:off x="594766" y="158876"/>
            <a:ext cx="10197465" cy="492443"/>
          </a:xfrm>
        </p:spPr>
        <p:txBody>
          <a:bodyPr/>
          <a:lstStyle/>
          <a:p>
            <a:r>
              <a:rPr lang="it-IT" dirty="0" smtClean="0"/>
              <a:t>Schema della lezione</a:t>
            </a:r>
            <a:endParaRPr lang="it-IT" dirty="0"/>
          </a:p>
        </p:txBody>
      </p:sp>
    </p:spTree>
    <p:extLst>
      <p:ext uri="{BB962C8B-B14F-4D97-AF65-F5344CB8AC3E}">
        <p14:creationId xmlns:p14="http://schemas.microsoft.com/office/powerpoint/2010/main" val="2676637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20</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243647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«2. Il Piano </a:t>
            </a:r>
            <a:r>
              <a:rPr lang="it-IT" sz="2000" b="1" dirty="0" smtClean="0">
                <a:solidFill>
                  <a:schemeClr val="tx1"/>
                </a:solidFill>
              </a:rPr>
              <a:t>ha durata triennale</a:t>
            </a:r>
            <a:r>
              <a:rPr lang="it-IT" sz="2000" dirty="0" smtClean="0">
                <a:solidFill>
                  <a:schemeClr val="tx1"/>
                </a:solidFill>
              </a:rPr>
              <a:t>, viene </a:t>
            </a:r>
            <a:r>
              <a:rPr lang="it-IT" sz="2000" b="1" dirty="0" smtClean="0">
                <a:solidFill>
                  <a:schemeClr val="tx1"/>
                </a:solidFill>
              </a:rPr>
              <a:t>aggiornato annualmente </a:t>
            </a:r>
            <a:r>
              <a:rPr lang="it-IT" sz="2000" dirty="0" smtClean="0">
                <a:solidFill>
                  <a:schemeClr val="tx1"/>
                </a:solidFill>
              </a:rPr>
              <a:t>e definisce:</a:t>
            </a:r>
          </a:p>
          <a:p>
            <a:pPr algn="just"/>
            <a:endParaRPr lang="it-IT" sz="2000" dirty="0" smtClean="0">
              <a:solidFill>
                <a:schemeClr val="tx1"/>
              </a:solidFill>
            </a:endParaRPr>
          </a:p>
          <a:p>
            <a:pPr marL="457200" indent="-457200" algn="just">
              <a:buAutoNum type="alphaLcParenR"/>
            </a:pPr>
            <a:r>
              <a:rPr lang="it-IT" sz="2000" dirty="0" smtClean="0">
                <a:solidFill>
                  <a:schemeClr val="tx1"/>
                </a:solidFill>
              </a:rPr>
              <a:t>gli </a:t>
            </a:r>
            <a:r>
              <a:rPr lang="it-IT" sz="2000" b="1" dirty="0" smtClean="0">
                <a:solidFill>
                  <a:schemeClr val="tx1"/>
                </a:solidFill>
              </a:rPr>
              <a:t>obiettivi programmatici e strategici della performance </a:t>
            </a:r>
            <a:r>
              <a:rPr lang="it-IT" sz="2000" dirty="0" smtClean="0">
                <a:solidFill>
                  <a:schemeClr val="tx1"/>
                </a:solidFill>
              </a:rPr>
              <a:t>[…] (in coordinamento con il DUP o Piano degli Obiettivi per gli Enti Locali, dunque);</a:t>
            </a:r>
          </a:p>
          <a:p>
            <a:pPr marL="457200" indent="-457200" algn="just">
              <a:buAutoNum type="alphaLcParenR"/>
            </a:pPr>
            <a:r>
              <a:rPr lang="it-IT" sz="2000" b="1" dirty="0" smtClean="0">
                <a:solidFill>
                  <a:schemeClr val="tx1"/>
                </a:solidFill>
              </a:rPr>
              <a:t>compatibilmente con le risorse finanziarie riconducibili al piano triennale dei fabbisogni di personale</a:t>
            </a:r>
            <a:r>
              <a:rPr lang="it-IT" sz="2000" dirty="0" smtClean="0">
                <a:solidFill>
                  <a:schemeClr val="tx1"/>
                </a:solidFill>
              </a:rPr>
              <a:t>, di cui all’art. 6 del decreto legislativo 30 marzo 2001, n. 165, </a:t>
            </a:r>
            <a:r>
              <a:rPr lang="it-IT" sz="2000" b="1" dirty="0" smtClean="0">
                <a:solidFill>
                  <a:schemeClr val="tx1"/>
                </a:solidFill>
              </a:rPr>
              <a:t>gli strumenti e gli obiettivi del reclutamento di nuove risorse e della valorizzazione delle risorse interne</a:t>
            </a:r>
            <a:r>
              <a:rPr lang="it-IT" sz="2000" dirty="0" smtClean="0">
                <a:solidFill>
                  <a:schemeClr val="tx1"/>
                </a:solidFill>
              </a:rPr>
              <a:t>, prevedendo, oltre alle forme di reclutamento ordinario, la </a:t>
            </a:r>
            <a:r>
              <a:rPr lang="it-IT" sz="2000" b="1" dirty="0" smtClean="0">
                <a:solidFill>
                  <a:schemeClr val="tx1"/>
                </a:solidFill>
              </a:rPr>
              <a:t>percentuale di posizioni disponibili nei limiti stabiliti dalla legge destinata alle progressioni di carriera del personale</a:t>
            </a:r>
            <a:r>
              <a:rPr lang="it-IT" sz="2000" dirty="0" smtClean="0">
                <a:solidFill>
                  <a:schemeClr val="tx1"/>
                </a:solidFill>
              </a:rPr>
              <a:t>, anche tra aree diverse, e le </a:t>
            </a:r>
            <a:r>
              <a:rPr lang="it-IT" sz="2000" b="1" dirty="0" smtClean="0">
                <a:solidFill>
                  <a:schemeClr val="tx1"/>
                </a:solidFill>
              </a:rPr>
              <a:t>modalità di valorizzazione a tal fine dell'esperienza professionale maturata e dell'accrescimento culturale </a:t>
            </a:r>
            <a:r>
              <a:rPr lang="it-IT" sz="2000" dirty="0" smtClean="0">
                <a:solidFill>
                  <a:schemeClr val="tx1"/>
                </a:solidFill>
              </a:rPr>
              <a:t>conseguito anche attraverso le attività poste in essere ai sensi della lettera b), assicurando adeguata informazione alle organizzazioni sindacali;»</a:t>
            </a:r>
            <a:endParaRPr lang="it-IT" sz="2000"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Il Piano Integrato di Attività e Organizzazione (PIAO)</a:t>
            </a:r>
            <a:endParaRPr lang="it-IT" dirty="0"/>
          </a:p>
        </p:txBody>
      </p:sp>
    </p:spTree>
    <p:extLst>
      <p:ext uri="{BB962C8B-B14F-4D97-AF65-F5344CB8AC3E}">
        <p14:creationId xmlns:p14="http://schemas.microsoft.com/office/powerpoint/2010/main" val="1435447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21</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243647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dirty="0" smtClean="0">
                <a:solidFill>
                  <a:schemeClr val="tx1"/>
                </a:solidFill>
              </a:rPr>
              <a:t>«3. Il Piano </a:t>
            </a:r>
            <a:r>
              <a:rPr lang="it-IT" sz="2000" b="1" dirty="0" smtClean="0">
                <a:solidFill>
                  <a:schemeClr val="tx1"/>
                </a:solidFill>
              </a:rPr>
              <a:t>definisce le modalità di monitoraggio degli esiti</a:t>
            </a:r>
            <a:r>
              <a:rPr lang="it-IT" sz="2000" dirty="0" smtClean="0">
                <a:solidFill>
                  <a:schemeClr val="tx1"/>
                </a:solidFill>
              </a:rPr>
              <a:t>, </a:t>
            </a:r>
            <a:r>
              <a:rPr lang="it-IT" sz="2000" b="1" dirty="0" smtClean="0">
                <a:solidFill>
                  <a:schemeClr val="tx1"/>
                </a:solidFill>
              </a:rPr>
              <a:t>con cadenza periodica</a:t>
            </a:r>
            <a:r>
              <a:rPr lang="it-IT" sz="2000" dirty="0" smtClean="0">
                <a:solidFill>
                  <a:schemeClr val="tx1"/>
                </a:solidFill>
              </a:rPr>
              <a:t>, inclusi gli impatti sugli utenti, anche attraverso rilevazioni della soddisfazione degli utenti stessi;</a:t>
            </a:r>
          </a:p>
          <a:p>
            <a:pPr algn="just"/>
            <a:r>
              <a:rPr lang="it-IT" sz="2000" dirty="0" smtClean="0">
                <a:solidFill>
                  <a:schemeClr val="tx1"/>
                </a:solidFill>
              </a:rPr>
              <a:t>5. Entro centoventi giorni dall’entrata in vigore del presente decreto, con </a:t>
            </a:r>
            <a:r>
              <a:rPr lang="it-IT" sz="2000" b="1" dirty="0" smtClean="0">
                <a:solidFill>
                  <a:schemeClr val="tx1"/>
                </a:solidFill>
              </a:rPr>
              <a:t>uno o più decreti del Presidente della Repubblica</a:t>
            </a:r>
            <a:r>
              <a:rPr lang="it-IT" sz="2000" dirty="0" smtClean="0">
                <a:solidFill>
                  <a:schemeClr val="tx1"/>
                </a:solidFill>
              </a:rPr>
              <a:t>, […], sono </a:t>
            </a:r>
            <a:r>
              <a:rPr lang="it-IT" sz="2000" b="1" dirty="0" smtClean="0">
                <a:solidFill>
                  <a:schemeClr val="tx1"/>
                </a:solidFill>
              </a:rPr>
              <a:t>individuati e abrogati gli adempimenti relativi ai piani assorbiti da quello di cui al presente articolo</a:t>
            </a:r>
            <a:r>
              <a:rPr lang="it-IT" sz="2000" dirty="0" smtClean="0">
                <a:solidFill>
                  <a:schemeClr val="tx1"/>
                </a:solidFill>
              </a:rPr>
              <a:t>.» </a:t>
            </a:r>
          </a:p>
          <a:p>
            <a:pPr algn="just"/>
            <a:endParaRPr lang="it-IT" sz="2000" dirty="0">
              <a:solidFill>
                <a:schemeClr val="tx1"/>
              </a:solidFill>
            </a:endParaRPr>
          </a:p>
          <a:p>
            <a:pPr algn="just"/>
            <a:r>
              <a:rPr lang="it-IT" sz="2000" b="1" dirty="0" smtClean="0">
                <a:solidFill>
                  <a:schemeClr val="tx1"/>
                </a:solidFill>
              </a:rPr>
              <a:t>DELEGIFICAZIONE</a:t>
            </a:r>
            <a:r>
              <a:rPr lang="it-IT" sz="2000" dirty="0" smtClean="0">
                <a:solidFill>
                  <a:schemeClr val="tx1"/>
                </a:solidFill>
              </a:rPr>
              <a:t>: Il </a:t>
            </a:r>
            <a:r>
              <a:rPr lang="it-IT" sz="2000" b="1" dirty="0" smtClean="0">
                <a:solidFill>
                  <a:schemeClr val="tx1"/>
                </a:solidFill>
              </a:rPr>
              <a:t>D.P.R. 24 giugno 2022, n. 81</a:t>
            </a:r>
            <a:r>
              <a:rPr lang="it-IT" sz="2000" dirty="0" smtClean="0">
                <a:solidFill>
                  <a:schemeClr val="tx1"/>
                </a:solidFill>
              </a:rPr>
              <a:t>, ha disposto (con l’art. 1, comma 1, lettera a)) che:</a:t>
            </a:r>
          </a:p>
          <a:p>
            <a:pPr algn="just"/>
            <a:r>
              <a:rPr lang="it-IT" sz="2000" dirty="0" smtClean="0">
                <a:solidFill>
                  <a:schemeClr val="tx1"/>
                </a:solidFill>
              </a:rPr>
              <a:t>«ai sensi di quanto previsto dall’articolo 6, comma 1, del decreto-legge 9 giugno 2021, n. 80, […], </a:t>
            </a:r>
            <a:r>
              <a:rPr lang="it-IT" sz="2000" b="1" dirty="0" smtClean="0">
                <a:solidFill>
                  <a:schemeClr val="tx1"/>
                </a:solidFill>
              </a:rPr>
              <a:t>per le amministrazioni pubbliche</a:t>
            </a:r>
            <a:r>
              <a:rPr lang="it-IT" sz="2000" dirty="0" smtClean="0">
                <a:solidFill>
                  <a:schemeClr val="tx1"/>
                </a:solidFill>
              </a:rPr>
              <a:t> […], </a:t>
            </a:r>
            <a:r>
              <a:rPr lang="it-IT" sz="2000" b="1" dirty="0" smtClean="0">
                <a:solidFill>
                  <a:schemeClr val="tx1"/>
                </a:solidFill>
              </a:rPr>
              <a:t>con più di 50 dipendenti, sono soppressi</a:t>
            </a:r>
            <a:r>
              <a:rPr lang="it-IT" sz="2000" dirty="0" smtClean="0">
                <a:solidFill>
                  <a:schemeClr val="tx1"/>
                </a:solidFill>
              </a:rPr>
              <a:t>, in quanto assorbiti nelle </a:t>
            </a:r>
            <a:r>
              <a:rPr lang="it-IT" sz="2000" b="1" dirty="0" smtClean="0">
                <a:solidFill>
                  <a:schemeClr val="tx1"/>
                </a:solidFill>
              </a:rPr>
              <a:t>apposite sezioni del Piano integrato di attività e organizzazione (PIAO)</a:t>
            </a:r>
            <a:r>
              <a:rPr lang="it-IT" sz="2000" dirty="0" smtClean="0">
                <a:solidFill>
                  <a:schemeClr val="tx1"/>
                </a:solidFill>
              </a:rPr>
              <a:t>, gli adempimenti inerenti ai piani di cui alle seguenti disposizioni:</a:t>
            </a:r>
          </a:p>
          <a:p>
            <a:pPr algn="just"/>
            <a:r>
              <a:rPr lang="it-IT" sz="2000" dirty="0" smtClean="0">
                <a:solidFill>
                  <a:schemeClr val="tx1"/>
                </a:solidFill>
              </a:rPr>
              <a:t>a) </a:t>
            </a:r>
            <a:r>
              <a:rPr lang="it-IT" sz="2000" b="1" dirty="0" smtClean="0">
                <a:solidFill>
                  <a:schemeClr val="tx1"/>
                </a:solidFill>
              </a:rPr>
              <a:t>articolo 6, commi 1, 4 (Piano dei fabbisogni)</a:t>
            </a:r>
            <a:r>
              <a:rPr lang="it-IT" sz="2000" dirty="0" smtClean="0">
                <a:solidFill>
                  <a:schemeClr val="tx1"/>
                </a:solidFill>
              </a:rPr>
              <a:t> e 6, [...] del decreto legislativo 30 marzo 2001, n. 165.»</a:t>
            </a:r>
          </a:p>
          <a:p>
            <a:pPr algn="just"/>
            <a:endParaRPr lang="it-IT" sz="2000"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Il Piano Integrato di Attività e Organizzazione (PIAO)</a:t>
            </a:r>
            <a:endParaRPr lang="it-IT" dirty="0"/>
          </a:p>
        </p:txBody>
      </p:sp>
    </p:spTree>
    <p:extLst>
      <p:ext uri="{BB962C8B-B14F-4D97-AF65-F5344CB8AC3E}">
        <p14:creationId xmlns:p14="http://schemas.microsoft.com/office/powerpoint/2010/main" val="848869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22</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243647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000" b="1" dirty="0" smtClean="0">
                <a:solidFill>
                  <a:schemeClr val="tx1"/>
                </a:solidFill>
              </a:rPr>
              <a:t>STANDARDIZZAZIONE</a:t>
            </a:r>
            <a:r>
              <a:rPr lang="it-IT" sz="2000" dirty="0" smtClean="0">
                <a:solidFill>
                  <a:schemeClr val="tx1"/>
                </a:solidFill>
              </a:rPr>
              <a:t>: </a:t>
            </a:r>
            <a:r>
              <a:rPr lang="it-IT" sz="2000" dirty="0" smtClean="0">
                <a:solidFill>
                  <a:schemeClr val="tx1"/>
                </a:solidFill>
              </a:rPr>
              <a:t>il Decreto del Ministro per la Pubblica Amministrazione 24 giugno 2022, contenente il </a:t>
            </a:r>
            <a:r>
              <a:rPr lang="it-IT" sz="2000" b="1" dirty="0" smtClean="0">
                <a:solidFill>
                  <a:schemeClr val="tx1"/>
                </a:solidFill>
              </a:rPr>
              <a:t>Piano tipo e le indicazioni per le amministrazioni con meno di 50 dipendenti</a:t>
            </a:r>
            <a:r>
              <a:rPr lang="it-IT" sz="2000" dirty="0" smtClean="0">
                <a:solidFill>
                  <a:schemeClr val="tx1"/>
                </a:solidFill>
              </a:rPr>
              <a:t>.​</a:t>
            </a:r>
          </a:p>
          <a:p>
            <a:pPr algn="just"/>
            <a:endParaRPr lang="it-IT" sz="2000" dirty="0" smtClean="0">
              <a:solidFill>
                <a:schemeClr val="tx1"/>
              </a:solidFill>
            </a:endParaRPr>
          </a:p>
          <a:p>
            <a:pPr algn="just"/>
            <a:r>
              <a:rPr lang="it-IT" sz="2000" dirty="0" smtClean="0">
                <a:solidFill>
                  <a:schemeClr val="tx1"/>
                </a:solidFill>
              </a:rPr>
              <a:t>La Nota/circolare 2 del 2022 del Dipartimento della Fun </a:t>
            </a:r>
            <a:r>
              <a:rPr lang="it-IT" sz="2000" dirty="0" err="1" smtClean="0">
                <a:solidFill>
                  <a:schemeClr val="tx1"/>
                </a:solidFill>
              </a:rPr>
              <a:t>Pubbl</a:t>
            </a:r>
            <a:r>
              <a:rPr lang="it-IT" sz="2000" dirty="0" smtClean="0">
                <a:solidFill>
                  <a:schemeClr val="tx1"/>
                </a:solidFill>
              </a:rPr>
              <a:t>​</a:t>
            </a:r>
            <a:r>
              <a:rPr lang="it-IT" sz="2000" dirty="0" err="1" smtClean="0">
                <a:solidFill>
                  <a:schemeClr val="tx1"/>
                </a:solidFill>
              </a:rPr>
              <a:t>ica</a:t>
            </a:r>
            <a:r>
              <a:rPr lang="it-IT" sz="2000" dirty="0" smtClean="0">
                <a:solidFill>
                  <a:schemeClr val="tx1"/>
                </a:solidFill>
              </a:rPr>
              <a:t> e le ultime </a:t>
            </a:r>
            <a:r>
              <a:rPr lang="it-IT" sz="2000" b="1" dirty="0" smtClean="0">
                <a:solidFill>
                  <a:schemeClr val="tx1"/>
                </a:solidFill>
              </a:rPr>
              <a:t>Linee guida 2025</a:t>
            </a:r>
          </a:p>
          <a:p>
            <a:pPr algn="just"/>
            <a:endParaRPr lang="it-IT" sz="2000" dirty="0" smtClean="0">
              <a:solidFill>
                <a:schemeClr val="tx1"/>
              </a:solidFill>
            </a:endParaRPr>
          </a:p>
          <a:p>
            <a:pPr algn="just"/>
            <a:r>
              <a:rPr lang="it-IT" sz="2000" b="1" dirty="0" smtClean="0">
                <a:solidFill>
                  <a:schemeClr val="tx1"/>
                </a:solidFill>
              </a:rPr>
              <a:t>PROMOZIONE</a:t>
            </a:r>
            <a:r>
              <a:rPr lang="it-IT" sz="2000" dirty="0" smtClean="0">
                <a:solidFill>
                  <a:schemeClr val="tx1"/>
                </a:solidFill>
              </a:rPr>
              <a:t>: Il DPCM 22 giugno 2023 Disciplina della composizione e del funzionamento dell'Osservatorio nazionale del lavoro pubblico (che supporta il Ministro per la Pubblica Amministrazione in accordo con il DFP per promuovere lo sviluppo strategico del Piano integrato di attività e organizzazione).</a:t>
            </a:r>
            <a:endParaRPr lang="it-IT" sz="2000"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Il Piano Integrato di Attività e Organizzazione (PIAO)</a:t>
            </a:r>
            <a:endParaRPr lang="it-IT" dirty="0"/>
          </a:p>
        </p:txBody>
      </p:sp>
    </p:spTree>
    <p:extLst>
      <p:ext uri="{BB962C8B-B14F-4D97-AF65-F5344CB8AC3E}">
        <p14:creationId xmlns:p14="http://schemas.microsoft.com/office/powerpoint/2010/main" val="3805802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39899" y="990600"/>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2" y="2436477"/>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900" dirty="0" smtClean="0">
                <a:solidFill>
                  <a:schemeClr val="tx1"/>
                </a:solidFill>
              </a:rPr>
              <a:t>«7. In caso di </a:t>
            </a:r>
            <a:r>
              <a:rPr lang="it-IT" sz="1900" b="1" dirty="0" smtClean="0">
                <a:solidFill>
                  <a:schemeClr val="tx1"/>
                </a:solidFill>
              </a:rPr>
              <a:t>mancata adozione del Piano</a:t>
            </a:r>
            <a:r>
              <a:rPr lang="it-IT" sz="1900" dirty="0" smtClean="0">
                <a:solidFill>
                  <a:schemeClr val="tx1"/>
                </a:solidFill>
              </a:rPr>
              <a:t> trovano applicazione </a:t>
            </a:r>
            <a:r>
              <a:rPr lang="it-IT" sz="1900" b="1" dirty="0" smtClean="0">
                <a:solidFill>
                  <a:schemeClr val="tx1"/>
                </a:solidFill>
              </a:rPr>
              <a:t>le sanzioni </a:t>
            </a:r>
            <a:r>
              <a:rPr lang="it-IT" sz="1900" dirty="0" smtClean="0">
                <a:solidFill>
                  <a:schemeClr val="tx1"/>
                </a:solidFill>
              </a:rPr>
              <a:t>di cui all’articolo 10, comma 5, del decreto legislativo 27 ottobre 2009, n. 150, ferme restando quelle previste dall’articolo 19, comma 5, lettera b), del decreto legge 24 giugno 2014, n. 90, convertito, con modificazioni, dalla legge 11 agosto 2014, n. 114», che sarebbero:</a:t>
            </a:r>
          </a:p>
          <a:p>
            <a:pPr algn="just"/>
            <a:endParaRPr lang="it-IT" sz="1900" dirty="0" smtClean="0">
              <a:solidFill>
                <a:schemeClr val="tx1"/>
              </a:solidFill>
            </a:endParaRPr>
          </a:p>
          <a:p>
            <a:pPr marL="285750" indent="-285750" algn="just">
              <a:buFont typeface="Arial" panose="020B0604020202020204" pitchFamily="34" charset="0"/>
              <a:buChar char="•"/>
            </a:pPr>
            <a:r>
              <a:rPr lang="it-IT" sz="1900" b="1" dirty="0" smtClean="0">
                <a:solidFill>
                  <a:schemeClr val="tx1"/>
                </a:solidFill>
              </a:rPr>
              <a:t>divieto di erogare la retribuzione di risultato ai dirigenti </a:t>
            </a:r>
            <a:r>
              <a:rPr lang="it-IT" sz="1900" dirty="0" smtClean="0">
                <a:solidFill>
                  <a:schemeClr val="tx1"/>
                </a:solidFill>
              </a:rPr>
              <a:t>che risultano avere concorso alla mancata adozione del Piano, per omissione o inerzia nell’adempimento dei propri compiti;</a:t>
            </a:r>
          </a:p>
          <a:p>
            <a:pPr marL="285750" indent="-285750" algn="just">
              <a:buFont typeface="Arial" panose="020B0604020202020204" pitchFamily="34" charset="0"/>
              <a:buChar char="•"/>
            </a:pPr>
            <a:r>
              <a:rPr lang="it-IT" sz="1900" b="1" dirty="0" smtClean="0">
                <a:solidFill>
                  <a:schemeClr val="tx1"/>
                </a:solidFill>
              </a:rPr>
              <a:t>divieto di assunzioni di personale o al conferimento di incarichi di consulenza o di collaborazione comunque denominati</a:t>
            </a:r>
            <a:r>
              <a:rPr lang="it-IT" sz="1900" dirty="0" smtClean="0">
                <a:solidFill>
                  <a:schemeClr val="tx1"/>
                </a:solidFill>
              </a:rPr>
              <a:t> (sino all’approvazione del PIAO);</a:t>
            </a:r>
          </a:p>
          <a:p>
            <a:pPr marL="285750" indent="-285750" algn="just">
              <a:buFont typeface="Arial" panose="020B0604020202020204" pitchFamily="34" charset="0"/>
              <a:buChar char="•"/>
            </a:pPr>
            <a:r>
              <a:rPr lang="it-IT" sz="1900" b="1" dirty="0" smtClean="0">
                <a:solidFill>
                  <a:schemeClr val="tx1"/>
                </a:solidFill>
              </a:rPr>
              <a:t>sanzione pecuniaria da parte dell’ANAC </a:t>
            </a:r>
            <a:r>
              <a:rPr lang="it-IT" sz="1900" dirty="0" smtClean="0">
                <a:solidFill>
                  <a:schemeClr val="tx1"/>
                </a:solidFill>
              </a:rPr>
              <a:t>da 1.000 a 10.000 euro, già prevista per la mancata approvazione del Piano Anticorruzione e Trasparenza.</a:t>
            </a:r>
            <a:endParaRPr lang="it-IT" sz="1900"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Il Piano Integrato di Attività e Organizzazione (PIAO)</a:t>
            </a:r>
            <a:endParaRPr lang="it-IT" dirty="0"/>
          </a:p>
        </p:txBody>
      </p:sp>
    </p:spTree>
    <p:extLst>
      <p:ext uri="{BB962C8B-B14F-4D97-AF65-F5344CB8AC3E}">
        <p14:creationId xmlns:p14="http://schemas.microsoft.com/office/powerpoint/2010/main" val="29358289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rapporto tra DUP e PIAO</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900" b="1" dirty="0" smtClean="0">
                <a:solidFill>
                  <a:schemeClr val="tx1"/>
                </a:solidFill>
              </a:rPr>
              <a:t>Allegato 4/1 (come modificato dal dm 29 agosto 2018 del Ministero dell’Economia e delle Finanze)</a:t>
            </a:r>
            <a:r>
              <a:rPr lang="it-IT" sz="1900" dirty="0" smtClean="0">
                <a:solidFill>
                  <a:schemeClr val="tx1"/>
                </a:solidFill>
              </a:rPr>
              <a:t>:</a:t>
            </a:r>
          </a:p>
          <a:p>
            <a:pPr algn="just"/>
            <a:endParaRPr lang="it-IT" sz="1900" dirty="0" smtClean="0">
              <a:solidFill>
                <a:schemeClr val="tx1"/>
              </a:solidFill>
            </a:endParaRPr>
          </a:p>
          <a:p>
            <a:pPr algn="just"/>
            <a:r>
              <a:rPr lang="it-IT" sz="1900" dirty="0" smtClean="0">
                <a:solidFill>
                  <a:schemeClr val="tx1"/>
                </a:solidFill>
              </a:rPr>
              <a:t>«La </a:t>
            </a:r>
            <a:r>
              <a:rPr lang="it-IT" sz="1900" b="1" dirty="0" smtClean="0">
                <a:solidFill>
                  <a:schemeClr val="tx1"/>
                </a:solidFill>
              </a:rPr>
              <a:t>programmazione delle risorse finanziarie </a:t>
            </a:r>
            <a:r>
              <a:rPr lang="it-IT" sz="1900" dirty="0" smtClean="0">
                <a:solidFill>
                  <a:schemeClr val="tx1"/>
                </a:solidFill>
              </a:rPr>
              <a:t>per </a:t>
            </a:r>
            <a:r>
              <a:rPr lang="it-IT" sz="1900" b="1" dirty="0" smtClean="0">
                <a:solidFill>
                  <a:schemeClr val="tx1"/>
                </a:solidFill>
              </a:rPr>
              <a:t>tutti gli anni previsti dal DUP</a:t>
            </a:r>
            <a:r>
              <a:rPr lang="it-IT" sz="1900" dirty="0" smtClean="0">
                <a:solidFill>
                  <a:schemeClr val="tx1"/>
                </a:solidFill>
              </a:rPr>
              <a:t>, da destinare </a:t>
            </a:r>
            <a:r>
              <a:rPr lang="it-IT" sz="1900" b="1" dirty="0" smtClean="0">
                <a:solidFill>
                  <a:schemeClr val="tx1"/>
                </a:solidFill>
              </a:rPr>
              <a:t>ai fabbisogni di personale</a:t>
            </a:r>
            <a:r>
              <a:rPr lang="it-IT" sz="1900" dirty="0" smtClean="0">
                <a:solidFill>
                  <a:schemeClr val="tx1"/>
                </a:solidFill>
              </a:rPr>
              <a:t> è </a:t>
            </a:r>
            <a:r>
              <a:rPr lang="it-IT" sz="1900" b="1" dirty="0" smtClean="0">
                <a:solidFill>
                  <a:schemeClr val="tx1"/>
                </a:solidFill>
              </a:rPr>
              <a:t>determinata</a:t>
            </a:r>
            <a:r>
              <a:rPr lang="it-IT" sz="1900" dirty="0" smtClean="0">
                <a:solidFill>
                  <a:schemeClr val="tx1"/>
                </a:solidFill>
              </a:rPr>
              <a:t> sulla base della </a:t>
            </a:r>
            <a:r>
              <a:rPr lang="it-IT" sz="1900" b="1" dirty="0" smtClean="0">
                <a:solidFill>
                  <a:schemeClr val="tx1"/>
                </a:solidFill>
              </a:rPr>
              <a:t>spesa per il personale in servizio </a:t>
            </a:r>
            <a:r>
              <a:rPr lang="it-IT" sz="1900" dirty="0" smtClean="0">
                <a:solidFill>
                  <a:schemeClr val="tx1"/>
                </a:solidFill>
              </a:rPr>
              <a:t>e </a:t>
            </a:r>
            <a:r>
              <a:rPr lang="it-IT" sz="1900" b="1" dirty="0" smtClean="0">
                <a:solidFill>
                  <a:schemeClr val="tx1"/>
                </a:solidFill>
              </a:rPr>
              <a:t>di quella connessa alle facoltà assunzionali previste a legislazione vigente</a:t>
            </a:r>
            <a:r>
              <a:rPr lang="it-IT" sz="1900" dirty="0" smtClean="0">
                <a:solidFill>
                  <a:schemeClr val="tx1"/>
                </a:solidFill>
              </a:rPr>
              <a:t>, tenendo conto delle </a:t>
            </a:r>
            <a:r>
              <a:rPr lang="it-IT" sz="1900" b="1" dirty="0" smtClean="0">
                <a:solidFill>
                  <a:schemeClr val="tx1"/>
                </a:solidFill>
              </a:rPr>
              <a:t>esigenze di funzionalità e di ottimizzazione delle risorse per il miglior funzionamento dei servizi</a:t>
            </a:r>
            <a:r>
              <a:rPr lang="it-IT" sz="1900" dirty="0" smtClean="0">
                <a:solidFill>
                  <a:schemeClr val="tx1"/>
                </a:solidFill>
              </a:rPr>
              <a:t>. La programmazione di tali risorse finanziarie costituisce il </a:t>
            </a:r>
            <a:r>
              <a:rPr lang="it-IT" sz="1900" b="1" dirty="0" smtClean="0">
                <a:solidFill>
                  <a:schemeClr val="tx1"/>
                </a:solidFill>
              </a:rPr>
              <a:t>presupposto necessario </a:t>
            </a:r>
            <a:r>
              <a:rPr lang="it-IT" sz="1900" dirty="0" smtClean="0">
                <a:solidFill>
                  <a:schemeClr val="tx1"/>
                </a:solidFill>
              </a:rPr>
              <a:t>per la formulazione delle </a:t>
            </a:r>
            <a:r>
              <a:rPr lang="it-IT" sz="1900" b="1" dirty="0" smtClean="0">
                <a:solidFill>
                  <a:schemeClr val="tx1"/>
                </a:solidFill>
              </a:rPr>
              <a:t>previsioni della spesa di personale del bilancio di previsione </a:t>
            </a:r>
            <a:r>
              <a:rPr lang="it-IT" sz="1900" dirty="0" smtClean="0">
                <a:solidFill>
                  <a:schemeClr val="tx1"/>
                </a:solidFill>
              </a:rPr>
              <a:t>e per la predisposizione e l’approvazione del </a:t>
            </a:r>
            <a:r>
              <a:rPr lang="it-IT" sz="1900" b="1" dirty="0" smtClean="0">
                <a:solidFill>
                  <a:schemeClr val="tx1"/>
                </a:solidFill>
              </a:rPr>
              <a:t>Piano triennale dei fabbisogni di personale </a:t>
            </a:r>
            <a:r>
              <a:rPr lang="it-IT" sz="1900" dirty="0" smtClean="0">
                <a:solidFill>
                  <a:schemeClr val="tx1"/>
                </a:solidFill>
              </a:rPr>
              <a:t>nell’ambito della </a:t>
            </a:r>
            <a:r>
              <a:rPr lang="it-IT" sz="1900" b="1" dirty="0" smtClean="0">
                <a:solidFill>
                  <a:schemeClr val="tx1"/>
                </a:solidFill>
              </a:rPr>
              <a:t>sezione Organizzazione e capitale umano</a:t>
            </a:r>
            <a:r>
              <a:rPr lang="it-IT" sz="1900" dirty="0" smtClean="0">
                <a:solidFill>
                  <a:schemeClr val="tx1"/>
                </a:solidFill>
              </a:rPr>
              <a:t> del </a:t>
            </a:r>
            <a:r>
              <a:rPr lang="it-IT" sz="1900" b="1" dirty="0" smtClean="0">
                <a:solidFill>
                  <a:schemeClr val="tx1"/>
                </a:solidFill>
              </a:rPr>
              <a:t>Piano integrato di attività e organizzazione (PIAO) </a:t>
            </a:r>
            <a:r>
              <a:rPr lang="it-IT" sz="1900" dirty="0" smtClean="0">
                <a:solidFill>
                  <a:schemeClr val="tx1"/>
                </a:solidFill>
              </a:rPr>
              <a:t>di cui all'art. 6 del decreto-legge 9 giugno 2021, n. 80, convertito, con modificazioni, dalla legge 6 agosto 2021, n. 113.»</a:t>
            </a: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4530612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16573" y="2245645"/>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400" dirty="0" smtClean="0">
                <a:solidFill>
                  <a:schemeClr val="tx1"/>
                </a:solidFill>
              </a:rPr>
              <a:t>Le </a:t>
            </a:r>
            <a:r>
              <a:rPr lang="it-IT" sz="2400" b="1" dirty="0" smtClean="0">
                <a:solidFill>
                  <a:schemeClr val="tx1"/>
                </a:solidFill>
              </a:rPr>
              <a:t>ragioni del PIAO</a:t>
            </a:r>
            <a:r>
              <a:rPr lang="it-IT" sz="2400" dirty="0" smtClean="0">
                <a:solidFill>
                  <a:schemeClr val="tx1"/>
                </a:solidFill>
              </a:rPr>
              <a:t>:</a:t>
            </a:r>
          </a:p>
          <a:p>
            <a:pPr marL="285750" indent="-285750" algn="just">
              <a:buFont typeface="Arial" panose="020B0604020202020204" pitchFamily="34" charset="0"/>
              <a:buChar char="•"/>
            </a:pPr>
            <a:r>
              <a:rPr lang="it-IT" sz="2400" b="1" dirty="0">
                <a:solidFill>
                  <a:schemeClr val="tx1"/>
                </a:solidFill>
              </a:rPr>
              <a:t>e</a:t>
            </a:r>
            <a:r>
              <a:rPr lang="it-IT" sz="2400" b="1" dirty="0" smtClean="0">
                <a:solidFill>
                  <a:schemeClr val="tx1"/>
                </a:solidFill>
              </a:rPr>
              <a:t>ndogene</a:t>
            </a:r>
            <a:r>
              <a:rPr lang="it-IT" sz="2400" dirty="0" smtClean="0">
                <a:solidFill>
                  <a:schemeClr val="tx1"/>
                </a:solidFill>
              </a:rPr>
              <a:t>: le amministrazioni si sentivano </a:t>
            </a:r>
            <a:r>
              <a:rPr lang="it-IT" sz="2400" b="1" dirty="0" smtClean="0">
                <a:solidFill>
                  <a:schemeClr val="tx1"/>
                </a:solidFill>
              </a:rPr>
              <a:t>oberate di adempimenti pianificatori </a:t>
            </a:r>
            <a:r>
              <a:rPr lang="it-IT" sz="2400" dirty="0" smtClean="0">
                <a:solidFill>
                  <a:schemeClr val="tx1"/>
                </a:solidFill>
              </a:rPr>
              <a:t>(</a:t>
            </a:r>
            <a:r>
              <a:rPr lang="it-IT" sz="2400" dirty="0" err="1" smtClean="0">
                <a:solidFill>
                  <a:schemeClr val="tx1"/>
                </a:solidFill>
              </a:rPr>
              <a:t>iperpianificazione</a:t>
            </a:r>
            <a:r>
              <a:rPr lang="it-IT" sz="2400" dirty="0" smtClean="0">
                <a:solidFill>
                  <a:schemeClr val="tx1"/>
                </a:solidFill>
              </a:rPr>
              <a:t>); la percezione dell’</a:t>
            </a:r>
            <a:r>
              <a:rPr lang="it-IT" sz="2400" b="1" dirty="0" smtClean="0">
                <a:solidFill>
                  <a:schemeClr val="tx1"/>
                </a:solidFill>
              </a:rPr>
              <a:t>importanza di un coordinamento dei piani</a:t>
            </a:r>
            <a:r>
              <a:rPr lang="it-IT" sz="2400" dirty="0" smtClean="0">
                <a:solidFill>
                  <a:schemeClr val="tx1"/>
                </a:solidFill>
              </a:rPr>
              <a:t>;</a:t>
            </a:r>
          </a:p>
          <a:p>
            <a:pPr marL="285750" indent="-285750" algn="just">
              <a:buFont typeface="Arial" panose="020B0604020202020204" pitchFamily="34" charset="0"/>
              <a:buChar char="•"/>
            </a:pPr>
            <a:r>
              <a:rPr lang="it-IT" sz="2400" b="1" dirty="0">
                <a:solidFill>
                  <a:schemeClr val="tx1"/>
                </a:solidFill>
              </a:rPr>
              <a:t>e</a:t>
            </a:r>
            <a:r>
              <a:rPr lang="it-IT" sz="2400" b="1" dirty="0" smtClean="0">
                <a:solidFill>
                  <a:schemeClr val="tx1"/>
                </a:solidFill>
              </a:rPr>
              <a:t>sogene</a:t>
            </a:r>
            <a:r>
              <a:rPr lang="it-IT" sz="2400" dirty="0" smtClean="0">
                <a:solidFill>
                  <a:schemeClr val="tx1"/>
                </a:solidFill>
              </a:rPr>
              <a:t>: la Commissione UE nei report periodici sui paesi dell’Unione segnala come punti di debolezza dell’Italia la giustizia (tempi e certezza) e la scarsa capacità di Programmazione Strategica.</a:t>
            </a:r>
          </a:p>
          <a:p>
            <a:pPr algn="just"/>
            <a:endParaRPr lang="it-IT" sz="2400" dirty="0">
              <a:solidFill>
                <a:schemeClr val="tx1"/>
              </a:solidFill>
            </a:endParaRPr>
          </a:p>
          <a:p>
            <a:pPr algn="just"/>
            <a:r>
              <a:rPr lang="it-IT" sz="2400" dirty="0" smtClean="0">
                <a:solidFill>
                  <a:schemeClr val="tx1"/>
                </a:solidFill>
              </a:rPr>
              <a:t>Il </a:t>
            </a:r>
            <a:r>
              <a:rPr lang="it-IT" sz="2400" b="1" dirty="0" smtClean="0">
                <a:solidFill>
                  <a:schemeClr val="tx1"/>
                </a:solidFill>
              </a:rPr>
              <a:t>paradigma dell’integrazione dei piani </a:t>
            </a:r>
            <a:r>
              <a:rPr lang="it-IT" sz="2400" dirty="0" smtClean="0">
                <a:solidFill>
                  <a:schemeClr val="tx1"/>
                </a:solidFill>
              </a:rPr>
              <a:t>con i suoi vantaggi e svantaggi</a:t>
            </a:r>
          </a:p>
          <a:p>
            <a:pPr algn="just"/>
            <a:endParaRPr lang="it-IT"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L’integrazione dei fabbisogni</a:t>
            </a:r>
            <a:endParaRPr lang="it-IT" dirty="0"/>
          </a:p>
        </p:txBody>
      </p:sp>
    </p:spTree>
    <p:extLst>
      <p:ext uri="{BB962C8B-B14F-4D97-AF65-F5344CB8AC3E}">
        <p14:creationId xmlns:p14="http://schemas.microsoft.com/office/powerpoint/2010/main" val="33189184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C0EAC-BA38-F1A8-334C-0FADC02946A5}"/>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63C14CAB-FB08-1AC2-70D4-DBFA19AE7A88}"/>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749C4635-F3B3-EBAA-DDCC-DD792F62FFE7}"/>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26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84316B3A-A69B-D7B9-8F28-7A53CB07C7D2}"/>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9F8A1FAC-F3AE-806B-EEC7-41BE937EEDCA}"/>
              </a:ext>
            </a:extLst>
          </p:cNvPr>
          <p:cNvSpPr/>
          <p:nvPr/>
        </p:nvSpPr>
        <p:spPr>
          <a:xfrm>
            <a:off x="525904" y="2938841"/>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dirty="0" smtClean="0">
                <a:solidFill>
                  <a:schemeClr val="tx1"/>
                </a:solidFill>
              </a:rPr>
              <a:t>L’art. 6 del </a:t>
            </a:r>
            <a:r>
              <a:rPr lang="it-IT" dirty="0" err="1" smtClean="0">
                <a:solidFill>
                  <a:schemeClr val="tx1"/>
                </a:solidFill>
              </a:rPr>
              <a:t>d.l.</a:t>
            </a:r>
            <a:r>
              <a:rPr lang="it-IT" dirty="0" smtClean="0">
                <a:solidFill>
                  <a:schemeClr val="tx1"/>
                </a:solidFill>
              </a:rPr>
              <a:t> 9 giugno 2021, n. 80, ha introdotto il Piano integrato di attività e organizzazione (PIAO), quale strumento unico di coordinamento che </a:t>
            </a:r>
            <a:r>
              <a:rPr lang="it-IT" b="1" dirty="0" smtClean="0">
                <a:solidFill>
                  <a:schemeClr val="tx1"/>
                </a:solidFill>
              </a:rPr>
              <a:t>mette in correlazione la programmazione dei fabbisogni di risorse umane </a:t>
            </a:r>
            <a:r>
              <a:rPr lang="it-IT" dirty="0" smtClean="0">
                <a:solidFill>
                  <a:schemeClr val="tx1"/>
                </a:solidFill>
              </a:rPr>
              <a:t>– espressa </a:t>
            </a:r>
            <a:r>
              <a:rPr lang="it-IT" b="1" dirty="0" smtClean="0">
                <a:solidFill>
                  <a:schemeClr val="tx1"/>
                </a:solidFill>
              </a:rPr>
              <a:t>in termini di profili professionali e competenze </a:t>
            </a:r>
            <a:r>
              <a:rPr lang="it-IT" dirty="0" smtClean="0">
                <a:solidFill>
                  <a:schemeClr val="tx1"/>
                </a:solidFill>
              </a:rPr>
              <a:t>– alla </a:t>
            </a:r>
            <a:r>
              <a:rPr lang="it-IT" b="1" dirty="0" smtClean="0">
                <a:solidFill>
                  <a:schemeClr val="tx1"/>
                </a:solidFill>
              </a:rPr>
              <a:t>programmazione strategica dell’ente e alle strategie di valorizzazione degli obiettivi di interesse pubblico</a:t>
            </a:r>
            <a:r>
              <a:rPr lang="it-IT" dirty="0" smtClean="0">
                <a:solidFill>
                  <a:schemeClr val="tx1"/>
                </a:solidFill>
              </a:rPr>
              <a:t>.</a:t>
            </a:r>
          </a:p>
          <a:p>
            <a:pPr algn="just"/>
            <a:endParaRPr lang="it-IT" dirty="0">
              <a:solidFill>
                <a:schemeClr val="tx1"/>
              </a:solidFill>
            </a:endParaRPr>
          </a:p>
          <a:p>
            <a:pPr algn="just"/>
            <a:r>
              <a:rPr lang="it-IT" dirty="0" smtClean="0">
                <a:solidFill>
                  <a:schemeClr val="tx1"/>
                </a:solidFill>
              </a:rPr>
              <a:t>Il </a:t>
            </a:r>
            <a:r>
              <a:rPr lang="it-IT" b="1" dirty="0" smtClean="0">
                <a:solidFill>
                  <a:schemeClr val="tx1"/>
                </a:solidFill>
              </a:rPr>
              <a:t>valore pubblico</a:t>
            </a:r>
            <a:r>
              <a:rPr lang="it-IT" dirty="0" smtClean="0">
                <a:solidFill>
                  <a:schemeClr val="tx1"/>
                </a:solidFill>
              </a:rPr>
              <a:t>: «</a:t>
            </a:r>
            <a:r>
              <a:rPr lang="it-IT" b="1" dirty="0" smtClean="0">
                <a:solidFill>
                  <a:schemeClr val="tx1"/>
                </a:solidFill>
              </a:rPr>
              <a:t>miglioramento del livello di benessere dei destinatari delle politiche e dei servizi</a:t>
            </a:r>
            <a:r>
              <a:rPr lang="it-IT" dirty="0" smtClean="0">
                <a:solidFill>
                  <a:schemeClr val="tx1"/>
                </a:solidFill>
              </a:rPr>
              <a:t>» (Linee Guida sulla performance del ministeri DFP 2017)​</a:t>
            </a:r>
          </a:p>
          <a:p>
            <a:pPr algn="just"/>
            <a:r>
              <a:rPr lang="it-IT" dirty="0" smtClean="0">
                <a:solidFill>
                  <a:schemeClr val="tx1"/>
                </a:solidFill>
              </a:rPr>
              <a:t>«L’amministrazione crea valore pubblico quando </a:t>
            </a:r>
            <a:r>
              <a:rPr lang="it-IT" b="1" dirty="0" smtClean="0">
                <a:solidFill>
                  <a:schemeClr val="tx1"/>
                </a:solidFill>
              </a:rPr>
              <a:t>persegue (e consegue) un miglioramento congiunto ed equilibrato degli impatti esterni ed interni delle diverse categorie di utenti e stakeholder</a:t>
            </a:r>
            <a:r>
              <a:rPr lang="it-IT" dirty="0" smtClean="0">
                <a:solidFill>
                  <a:schemeClr val="tx1"/>
                </a:solidFill>
              </a:rPr>
              <a:t>: per generare valore pubblico sui cittadini e sugli utenti, favorendo la possibilità di generarlo anche a favore di quelli futuri» (Linee Guida sulla performance del ministeri DFP 2017)</a:t>
            </a:r>
          </a:p>
          <a:p>
            <a:pPr algn="just"/>
            <a:endParaRPr lang="it-IT" dirty="0" smtClean="0">
              <a:solidFill>
                <a:schemeClr val="tx1"/>
              </a:solidFill>
            </a:endParaRPr>
          </a:p>
          <a:p>
            <a:pPr algn="just"/>
            <a:r>
              <a:rPr lang="it-IT" dirty="0" smtClean="0">
                <a:solidFill>
                  <a:schemeClr val="tx1"/>
                </a:solidFill>
              </a:rPr>
              <a:t>Il </a:t>
            </a:r>
            <a:r>
              <a:rPr lang="it-IT" b="1" dirty="0" smtClean="0">
                <a:solidFill>
                  <a:schemeClr val="tx1"/>
                </a:solidFill>
              </a:rPr>
              <a:t>VALORE PUBBLICO</a:t>
            </a:r>
            <a:r>
              <a:rPr lang="it-IT" dirty="0" smtClean="0">
                <a:solidFill>
                  <a:schemeClr val="tx1"/>
                </a:solidFill>
              </a:rPr>
              <a:t>: Una occasione per  rendere </a:t>
            </a:r>
            <a:r>
              <a:rPr lang="it-IT" b="1" dirty="0" smtClean="0">
                <a:solidFill>
                  <a:schemeClr val="tx1"/>
                </a:solidFill>
              </a:rPr>
              <a:t>l’amministrazione «più costituzionale»</a:t>
            </a:r>
          </a:p>
          <a:p>
            <a:pPr algn="just"/>
            <a:endParaRPr lang="it-IT" sz="2400" b="1" dirty="0" smtClean="0">
              <a:solidFill>
                <a:schemeClr val="tx1"/>
              </a:solidFill>
            </a:endParaRPr>
          </a:p>
          <a:p>
            <a:pPr algn="just"/>
            <a:endParaRPr lang="it-IT" dirty="0" smtClean="0">
              <a:solidFill>
                <a:schemeClr val="tx1"/>
              </a:solidFill>
            </a:endParaRPr>
          </a:p>
          <a:p>
            <a:pPr algn="just"/>
            <a:endParaRPr lang="it-IT" dirty="0">
              <a:solidFill>
                <a:schemeClr val="tx1"/>
              </a:solidFill>
            </a:endParaRPr>
          </a:p>
        </p:txBody>
      </p:sp>
      <p:pic>
        <p:nvPicPr>
          <p:cNvPr id="2" name="Immagine 1">
            <a:extLst>
              <a:ext uri="{FF2B5EF4-FFF2-40B4-BE49-F238E27FC236}">
                <a16:creationId xmlns:a16="http://schemas.microsoft.com/office/drawing/2014/main" id="{3FC57299-B929-DCAA-CAEC-B16C2304B54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24AAD07B-85DB-FC45-B04D-1C3778F59C8E}"/>
              </a:ext>
            </a:extLst>
          </p:cNvPr>
          <p:cNvSpPr>
            <a:spLocks noGrp="1"/>
          </p:cNvSpPr>
          <p:nvPr>
            <p:ph type="title"/>
          </p:nvPr>
        </p:nvSpPr>
        <p:spPr>
          <a:xfrm>
            <a:off x="594766" y="158876"/>
            <a:ext cx="10197465" cy="492443"/>
          </a:xfrm>
        </p:spPr>
        <p:txBody>
          <a:bodyPr/>
          <a:lstStyle/>
          <a:p>
            <a:r>
              <a:rPr lang="it-IT" dirty="0" smtClean="0"/>
              <a:t>I fabbisogni al servizio del valore pubblico</a:t>
            </a:r>
            <a:endParaRPr lang="it-IT" dirty="0"/>
          </a:p>
        </p:txBody>
      </p:sp>
    </p:spTree>
    <p:extLst>
      <p:ext uri="{BB962C8B-B14F-4D97-AF65-F5344CB8AC3E}">
        <p14:creationId xmlns:p14="http://schemas.microsoft.com/office/powerpoint/2010/main" val="3703180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98802-1B46-D7D1-6898-4DFF8424C291}"/>
            </a:ext>
          </a:extLst>
        </p:cNvPr>
        <p:cNvGrpSpPr/>
        <p:nvPr/>
      </p:nvGrpSpPr>
      <p:grpSpPr>
        <a:xfrm>
          <a:off x="0" y="0"/>
          <a:ext cx="0" cy="0"/>
          <a:chOff x="0" y="0"/>
          <a:chExt cx="0" cy="0"/>
        </a:xfrm>
      </p:grpSpPr>
      <p:sp>
        <p:nvSpPr>
          <p:cNvPr id="46" name="object 46">
            <a:extLst>
              <a:ext uri="{FF2B5EF4-FFF2-40B4-BE49-F238E27FC236}">
                <a16:creationId xmlns:a16="http://schemas.microsoft.com/office/drawing/2014/main" id="{299FE471-F4AB-DF99-5A91-D63DC180E905}"/>
              </a:ext>
            </a:extLst>
          </p:cNvPr>
          <p:cNvSpPr txBox="1">
            <a:spLocks noGrp="1"/>
          </p:cNvSpPr>
          <p:nvPr>
            <p:ph type="sldNum" sz="quarter" idx="7"/>
          </p:nvPr>
        </p:nvSpPr>
        <p:spPr>
          <a:prstGeom prst="rect">
            <a:avLst/>
          </a:prstGeom>
        </p:spPr>
        <p:txBody>
          <a:bodyPr vert="horz" wrap="square" lIns="0" tIns="36830" rIns="0" bIns="0" rtlCol="0">
            <a:spAutoFit/>
          </a:bodyPr>
          <a:lstStyle/>
          <a:p>
            <a:pPr marL="38100">
              <a:lnSpc>
                <a:spcPct val="100000"/>
              </a:lnSpc>
              <a:spcBef>
                <a:spcPts val="290"/>
              </a:spcBef>
            </a:pPr>
            <a:fld id="{81D60167-4931-47E6-BA6A-407CBD079E47}" type="slidenum">
              <a:rPr spc="-25" dirty="0">
                <a:solidFill>
                  <a:srgbClr val="FFFFFF"/>
                </a:solidFill>
              </a:rPr>
              <a:t>27</a:t>
            </a:fld>
            <a:endParaRPr spc="-25" dirty="0">
              <a:solidFill>
                <a:srgbClr val="FFFFFF"/>
              </a:solidFill>
            </a:endParaRPr>
          </a:p>
        </p:txBody>
      </p:sp>
      <p:sp>
        <p:nvSpPr>
          <p:cNvPr id="55" name="Rettangolo 54">
            <a:extLst>
              <a:ext uri="{FF2B5EF4-FFF2-40B4-BE49-F238E27FC236}">
                <a16:creationId xmlns:a16="http://schemas.microsoft.com/office/drawing/2014/main" id="{5E11FA3C-037F-7DAD-2E79-17667245DAC2}"/>
              </a:ext>
            </a:extLst>
          </p:cNvPr>
          <p:cNvSpPr/>
          <p:nvPr/>
        </p:nvSpPr>
        <p:spPr>
          <a:xfrm>
            <a:off x="0" y="5843697"/>
            <a:ext cx="12192000" cy="1014303"/>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59" name="Rettangolo 58">
            <a:extLst>
              <a:ext uri="{FF2B5EF4-FFF2-40B4-BE49-F238E27FC236}">
                <a16:creationId xmlns:a16="http://schemas.microsoft.com/office/drawing/2014/main" id="{CA5DD093-B8DE-BEF0-24FF-BD43D5192DB5}"/>
              </a:ext>
            </a:extLst>
          </p:cNvPr>
          <p:cNvSpPr/>
          <p:nvPr/>
        </p:nvSpPr>
        <p:spPr>
          <a:xfrm>
            <a:off x="304800" y="228600"/>
            <a:ext cx="11582400" cy="5339502"/>
          </a:xfrm>
          <a:prstGeom prst="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endParaRPr lang="it-IT" sz="1400" b="1" spc="-110" dirty="0">
              <a:solidFill>
                <a:srgbClr val="FFFFFF"/>
              </a:solidFill>
              <a:latin typeface="Trebuchet MS"/>
              <a:cs typeface="Trebuchet MS"/>
            </a:endParaRPr>
          </a:p>
          <a:p>
            <a:pPr marL="12700" algn="ctr">
              <a:lnSpc>
                <a:spcPct val="100000"/>
              </a:lnSpc>
              <a:spcBef>
                <a:spcPts val="100"/>
              </a:spcBef>
            </a:pPr>
            <a:r>
              <a:rPr lang="it-IT" sz="1400" b="1" spc="-110" dirty="0">
                <a:solidFill>
                  <a:srgbClr val="FFFFFF"/>
                </a:solidFill>
                <a:latin typeface="Trebuchet MS"/>
                <a:cs typeface="Trebuchet MS"/>
              </a:rPr>
              <a:t>Per</a:t>
            </a:r>
            <a:r>
              <a:rPr lang="it-IT" sz="1400" b="1" spc="-140" dirty="0">
                <a:solidFill>
                  <a:srgbClr val="FFFFFF"/>
                </a:solidFill>
                <a:latin typeface="Trebuchet MS"/>
                <a:cs typeface="Trebuchet MS"/>
              </a:rPr>
              <a:t> </a:t>
            </a:r>
            <a:r>
              <a:rPr lang="it-IT" sz="1400" b="1" spc="-65" dirty="0">
                <a:solidFill>
                  <a:srgbClr val="FFFFFF"/>
                </a:solidFill>
                <a:latin typeface="Trebuchet MS"/>
                <a:cs typeface="Trebuchet MS"/>
              </a:rPr>
              <a:t>maggiori</a:t>
            </a:r>
            <a:r>
              <a:rPr lang="it-IT" sz="1400" b="1" spc="-160" dirty="0">
                <a:solidFill>
                  <a:srgbClr val="FFFFFF"/>
                </a:solidFill>
                <a:latin typeface="Trebuchet MS"/>
                <a:cs typeface="Trebuchet MS"/>
              </a:rPr>
              <a:t> </a:t>
            </a:r>
            <a:r>
              <a:rPr lang="it-IT" sz="1400" b="1" spc="-10" dirty="0">
                <a:solidFill>
                  <a:srgbClr val="FFFFFF"/>
                </a:solidFill>
                <a:latin typeface="Trebuchet MS"/>
                <a:cs typeface="Trebuchet MS"/>
              </a:rPr>
              <a:t>informazioni</a:t>
            </a:r>
            <a:br>
              <a:rPr lang="it-IT" sz="1400" b="1" spc="-10" dirty="0">
                <a:solidFill>
                  <a:srgbClr val="FFFFFF"/>
                </a:solidFill>
                <a:latin typeface="Trebuchet MS"/>
                <a:cs typeface="Trebuchet MS"/>
              </a:rPr>
            </a:br>
            <a:r>
              <a:rPr lang="it-IT" sz="1400" b="1" u="sng" spc="-60" dirty="0">
                <a:solidFill>
                  <a:srgbClr val="FFFFFF"/>
                </a:solidFill>
                <a:uFill>
                  <a:solidFill>
                    <a:srgbClr val="FFFFFF"/>
                  </a:solidFill>
                </a:uFill>
                <a:latin typeface="Trebuchet MS"/>
                <a:cs typeface="Trebuchet MS"/>
                <a:hlinkClick r:id="rId2"/>
              </a:rPr>
              <a:t>www.pi-</a:t>
            </a:r>
            <a:r>
              <a:rPr lang="it-IT" sz="1400" b="1" u="sng" spc="-10" dirty="0">
                <a:solidFill>
                  <a:srgbClr val="FFFFFF"/>
                </a:solidFill>
                <a:uFill>
                  <a:solidFill>
                    <a:srgbClr val="FFFFFF"/>
                  </a:solidFill>
                </a:uFill>
                <a:latin typeface="Trebuchet MS"/>
                <a:cs typeface="Trebuchet MS"/>
                <a:hlinkClick r:id="rId2"/>
              </a:rPr>
              <a:t>co.eu</a:t>
            </a:r>
            <a:r>
              <a:rPr lang="it-IT" sz="1400" b="1" spc="-10" dirty="0">
                <a:solidFill>
                  <a:srgbClr val="FFFFFF"/>
                </a:solidFill>
                <a:latin typeface="Trebuchet MS"/>
                <a:cs typeface="Trebuchet MS"/>
              </a:rPr>
              <a:t> </a:t>
            </a:r>
            <a:r>
              <a:rPr lang="it-IT" sz="1400" b="1" u="sng" spc="-95" dirty="0">
                <a:solidFill>
                  <a:srgbClr val="FFFFFF"/>
                </a:solidFill>
                <a:uFill>
                  <a:solidFill>
                    <a:srgbClr val="FFFFFF"/>
                  </a:solidFill>
                </a:uFill>
                <a:latin typeface="Trebuchet MS"/>
                <a:cs typeface="Trebuchet MS"/>
                <a:hlinkClick r:id="rId3"/>
              </a:rPr>
              <a:t>www.provincecomuni.eu</a:t>
            </a:r>
            <a:r>
              <a:rPr lang="it-IT" sz="1400" b="1" spc="-95" dirty="0">
                <a:solidFill>
                  <a:srgbClr val="FFFFFF"/>
                </a:solidFill>
                <a:latin typeface="Trebuchet MS"/>
                <a:cs typeface="Trebuchet MS"/>
              </a:rPr>
              <a:t> </a:t>
            </a:r>
            <a:r>
              <a:rPr lang="it-IT" sz="1400" b="1" u="sng" spc="-50" dirty="0">
                <a:solidFill>
                  <a:srgbClr val="FFFFFF"/>
                </a:solidFill>
                <a:uFill>
                  <a:solidFill>
                    <a:srgbClr val="FFFFFF"/>
                  </a:solidFill>
                </a:uFill>
                <a:latin typeface="Trebuchet MS"/>
                <a:cs typeface="Trebuchet MS"/>
                <a:hlinkClick r:id="rId4"/>
              </a:rPr>
              <a:t>www.provinceditalia.it</a:t>
            </a:r>
            <a:endParaRPr lang="it-IT" sz="1400" dirty="0">
              <a:latin typeface="Trebuchet MS"/>
              <a:cs typeface="Trebuchet MS"/>
            </a:endParaRPr>
          </a:p>
        </p:txBody>
      </p:sp>
      <p:pic>
        <p:nvPicPr>
          <p:cNvPr id="63" name="Immagine 62" descr="Immagine che contiene schizzo, Elementi grafici, clipart, simbolo&#10;&#10;Descrizione generata automaticamente">
            <a:extLst>
              <a:ext uri="{FF2B5EF4-FFF2-40B4-BE49-F238E27FC236}">
                <a16:creationId xmlns:a16="http://schemas.microsoft.com/office/drawing/2014/main" id="{4F3F3FEA-93D8-B119-0584-B2061388C6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5040" y="198269"/>
            <a:ext cx="2367711" cy="1325732"/>
          </a:xfrm>
          <a:prstGeom prst="rect">
            <a:avLst/>
          </a:prstGeom>
        </p:spPr>
      </p:pic>
      <p:pic>
        <p:nvPicPr>
          <p:cNvPr id="66" name="Immagine 65" descr="Immagine che contiene testo, Carattere, corona, logo&#10;&#10;Descrizione generata automaticamente">
            <a:extLst>
              <a:ext uri="{FF2B5EF4-FFF2-40B4-BE49-F238E27FC236}">
                <a16:creationId xmlns:a16="http://schemas.microsoft.com/office/drawing/2014/main" id="{5638E1DF-8257-54A5-0AF8-F2DED35DFF0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09249" y="558587"/>
            <a:ext cx="2362200" cy="731311"/>
          </a:xfrm>
          <a:prstGeom prst="rect">
            <a:avLst/>
          </a:prstGeom>
        </p:spPr>
      </p:pic>
      <p:pic>
        <p:nvPicPr>
          <p:cNvPr id="2" name="Immagine 1">
            <a:extLst>
              <a:ext uri="{FF2B5EF4-FFF2-40B4-BE49-F238E27FC236}">
                <a16:creationId xmlns:a16="http://schemas.microsoft.com/office/drawing/2014/main" id="{25558456-7BBF-73CC-49EA-168C0E84BC0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729" y="5885317"/>
            <a:ext cx="12119987" cy="1030966"/>
          </a:xfrm>
          <a:prstGeom prst="rect">
            <a:avLst/>
          </a:prstGeom>
        </p:spPr>
      </p:pic>
      <p:pic>
        <p:nvPicPr>
          <p:cNvPr id="4" name="Immagine 3" descr="Immagine che contiene Carattere, Elementi grafici, schermata, grafica&#10;&#10;Il contenuto generato dall'IA potrebbe non essere corretto.">
            <a:extLst>
              <a:ext uri="{FF2B5EF4-FFF2-40B4-BE49-F238E27FC236}">
                <a16:creationId xmlns:a16="http://schemas.microsoft.com/office/drawing/2014/main" id="{75B7B984-CD54-2441-ACB0-D7BDCAD79E60}"/>
              </a:ext>
            </a:extLst>
          </p:cNvPr>
          <p:cNvPicPr>
            <a:picLocks noChangeAspect="1"/>
          </p:cNvPicPr>
          <p:nvPr/>
        </p:nvPicPr>
        <p:blipFill>
          <a:blip r:embed="rId8" cstate="print">
            <a:lum bright="70000" contrast="-70000"/>
            <a:extLst>
              <a:ext uri="{28A0092B-C50C-407E-A947-70E740481C1C}">
                <a14:useLocalDpi xmlns:a14="http://schemas.microsoft.com/office/drawing/2010/main" val="0"/>
              </a:ext>
            </a:extLst>
          </a:blip>
          <a:stretch>
            <a:fillRect/>
          </a:stretch>
        </p:blipFill>
        <p:spPr>
          <a:xfrm>
            <a:off x="4431202" y="558948"/>
            <a:ext cx="3329596" cy="730950"/>
          </a:xfrm>
          <a:prstGeom prst="rect">
            <a:avLst/>
          </a:prstGeom>
        </p:spPr>
      </p:pic>
      <p:sp>
        <p:nvSpPr>
          <p:cNvPr id="8" name="CasellaDiTesto 7">
            <a:extLst>
              <a:ext uri="{FF2B5EF4-FFF2-40B4-BE49-F238E27FC236}">
                <a16:creationId xmlns:a16="http://schemas.microsoft.com/office/drawing/2014/main" id="{984ECE5F-0CC9-C00B-095E-0B9A4D1EA6DD}"/>
              </a:ext>
            </a:extLst>
          </p:cNvPr>
          <p:cNvSpPr txBox="1"/>
          <p:nvPr/>
        </p:nvSpPr>
        <p:spPr>
          <a:xfrm>
            <a:off x="972378" y="1799596"/>
            <a:ext cx="10173502" cy="782843"/>
          </a:xfrm>
          <a:prstGeom prst="rect">
            <a:avLst/>
          </a:prstGeom>
          <a:noFill/>
        </p:spPr>
        <p:txBody>
          <a:bodyPr wrap="square">
            <a:spAutoFit/>
          </a:bodyPr>
          <a:lstStyle/>
          <a:p>
            <a:pPr algn="ctr">
              <a:lnSpc>
                <a:spcPct val="107000"/>
              </a:lnSpc>
              <a:spcAft>
                <a:spcPts val="800"/>
              </a:spcAft>
              <a:buNone/>
            </a:pPr>
            <a:r>
              <a:rPr lang="it-IT" sz="1800" b="1" dirty="0">
                <a:solidFill>
                  <a:schemeClr val="bg1"/>
                </a:solidFill>
                <a:latin typeface="Aharoni" panose="020F0502020204030204" pitchFamily="2" charset="-79"/>
                <a:cs typeface="Aharoni" panose="020F0502020204030204" pitchFamily="2" charset="-79"/>
              </a:rPr>
              <a:t>Progetto «PROVINCE &amp; COMUNI»</a:t>
            </a:r>
          </a:p>
          <a:p>
            <a:pPr algn="ctr">
              <a:lnSpc>
                <a:spcPct val="107000"/>
              </a:lnSpc>
              <a:spcAft>
                <a:spcPts val="800"/>
              </a:spcAft>
              <a:buNone/>
            </a:pPr>
            <a:r>
              <a:rPr lang="it-IT" sz="1800" b="1" i="1" dirty="0">
                <a:solidFill>
                  <a:schemeClr val="bg1"/>
                </a:solidFill>
                <a:latin typeface="Aharoni" panose="020F0502020204030204" pitchFamily="2" charset="-79"/>
                <a:cs typeface="Aharoni" panose="020F0502020204030204" pitchFamily="2" charset="-79"/>
              </a:rPr>
              <a:t>Il rafforzamento delle politiche del personale delle Province a supporto dei Comuni</a:t>
            </a:r>
            <a:endParaRPr lang="it-IT" sz="1800" b="1" dirty="0">
              <a:solidFill>
                <a:schemeClr val="bg1"/>
              </a:solidFill>
              <a:latin typeface="Aharoni" panose="020F0502020204030204" pitchFamily="2" charset="-79"/>
              <a:cs typeface="Aharoni" panose="020F0502020204030204" pitchFamily="2" charset="-79"/>
            </a:endParaRPr>
          </a:p>
        </p:txBody>
      </p:sp>
      <p:sp>
        <p:nvSpPr>
          <p:cNvPr id="9" name="CasellaDiTesto 8">
            <a:extLst>
              <a:ext uri="{FF2B5EF4-FFF2-40B4-BE49-F238E27FC236}">
                <a16:creationId xmlns:a16="http://schemas.microsoft.com/office/drawing/2014/main" id="{2CE49FE5-4ED8-18D2-21D0-67835F420A05}"/>
              </a:ext>
            </a:extLst>
          </p:cNvPr>
          <p:cNvSpPr txBox="1"/>
          <p:nvPr/>
        </p:nvSpPr>
        <p:spPr>
          <a:xfrm>
            <a:off x="838200" y="3092137"/>
            <a:ext cx="10173502" cy="610680"/>
          </a:xfrm>
          <a:prstGeom prst="rect">
            <a:avLst/>
          </a:prstGeom>
          <a:noFill/>
        </p:spPr>
        <p:txBody>
          <a:bodyPr wrap="square">
            <a:spAutoFit/>
          </a:bodyPr>
          <a:lstStyle/>
          <a:p>
            <a:pPr algn="ctr">
              <a:lnSpc>
                <a:spcPct val="107000"/>
              </a:lnSpc>
              <a:spcAft>
                <a:spcPts val="800"/>
              </a:spcAft>
              <a:buNone/>
            </a:pPr>
            <a:r>
              <a:rPr lang="it-IT" sz="3200" b="1" dirty="0">
                <a:solidFill>
                  <a:schemeClr val="bg1"/>
                </a:solidFill>
                <a:latin typeface="Aharoni" panose="020F0502020204030204" pitchFamily="2" charset="-79"/>
                <a:cs typeface="Aharoni" panose="020F0502020204030204" pitchFamily="2" charset="-79"/>
              </a:rPr>
              <a:t>GRAZIE PER L’ATTENZIONE</a:t>
            </a:r>
          </a:p>
        </p:txBody>
      </p:sp>
    </p:spTree>
    <p:extLst>
      <p:ext uri="{BB962C8B-B14F-4D97-AF65-F5344CB8AC3E}">
        <p14:creationId xmlns:p14="http://schemas.microsoft.com/office/powerpoint/2010/main" val="886352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3</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476651"/>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200" dirty="0" smtClean="0">
                <a:solidFill>
                  <a:schemeClr val="tx1"/>
                </a:solidFill>
              </a:rPr>
              <a:t>Il </a:t>
            </a:r>
            <a:r>
              <a:rPr lang="it-IT" sz="2200" b="1" dirty="0" smtClean="0">
                <a:solidFill>
                  <a:schemeClr val="tx1"/>
                </a:solidFill>
              </a:rPr>
              <a:t>DUP (Documento Unico di Programmazione) </a:t>
            </a:r>
            <a:r>
              <a:rPr lang="it-IT" sz="2200" dirty="0" smtClean="0">
                <a:solidFill>
                  <a:schemeClr val="tx1"/>
                </a:solidFill>
              </a:rPr>
              <a:t>è lo </a:t>
            </a:r>
            <a:r>
              <a:rPr lang="it-IT" sz="2200" b="1" dirty="0" smtClean="0">
                <a:solidFill>
                  <a:schemeClr val="tx1"/>
                </a:solidFill>
              </a:rPr>
              <a:t>strumento principale per la guida strategica e operativa delle amministrazioni locali</a:t>
            </a:r>
            <a:r>
              <a:rPr lang="it-IT" sz="2200" dirty="0" smtClean="0">
                <a:solidFill>
                  <a:schemeClr val="tx1"/>
                </a:solidFill>
              </a:rPr>
              <a:t>. Previsto nell’art. 170 del TUEL, così come modificato dal </a:t>
            </a:r>
            <a:r>
              <a:rPr lang="it-IT" sz="2200" dirty="0" err="1" smtClean="0">
                <a:solidFill>
                  <a:schemeClr val="tx1"/>
                </a:solidFill>
              </a:rPr>
              <a:t>d.lgs</a:t>
            </a:r>
            <a:r>
              <a:rPr lang="it-IT" sz="2200" dirty="0" smtClean="0">
                <a:solidFill>
                  <a:schemeClr val="tx1"/>
                </a:solidFill>
              </a:rPr>
              <a:t> 23 giugno 2011, n. 118, deve essere </a:t>
            </a:r>
            <a:r>
              <a:rPr lang="it-IT" sz="2200" b="1" dirty="0" smtClean="0">
                <a:solidFill>
                  <a:schemeClr val="tx1"/>
                </a:solidFill>
              </a:rPr>
              <a:t>approvato dal Consiglio comunale/provinciale entro il 31 luglio</a:t>
            </a:r>
            <a:r>
              <a:rPr lang="it-IT" sz="2200" dirty="0" smtClean="0">
                <a:solidFill>
                  <a:schemeClr val="tx1"/>
                </a:solidFill>
              </a:rPr>
              <a:t>. È il </a:t>
            </a:r>
            <a:r>
              <a:rPr lang="it-IT" sz="2200" b="1" dirty="0" smtClean="0">
                <a:solidFill>
                  <a:schemeClr val="tx1"/>
                </a:solidFill>
              </a:rPr>
              <a:t>presupposto indispensabile </a:t>
            </a:r>
            <a:r>
              <a:rPr lang="it-IT" sz="2200" dirty="0" smtClean="0">
                <a:solidFill>
                  <a:schemeClr val="tx1"/>
                </a:solidFill>
              </a:rPr>
              <a:t>per </a:t>
            </a:r>
            <a:r>
              <a:rPr lang="it-IT" sz="2200" b="1" dirty="0" smtClean="0">
                <a:solidFill>
                  <a:schemeClr val="tx1"/>
                </a:solidFill>
              </a:rPr>
              <a:t>l’approvazione del bilancio di previsione. </a:t>
            </a:r>
          </a:p>
          <a:p>
            <a:pPr algn="just"/>
            <a:endParaRPr lang="it-IT" sz="2200" dirty="0" smtClean="0">
              <a:solidFill>
                <a:schemeClr val="tx1"/>
              </a:solidFill>
            </a:endParaRPr>
          </a:p>
          <a:p>
            <a:pPr algn="just"/>
            <a:r>
              <a:rPr lang="it-IT" sz="2200" dirty="0" smtClean="0">
                <a:solidFill>
                  <a:schemeClr val="tx1"/>
                </a:solidFill>
              </a:rPr>
              <a:t>Il termine per la presentazione della </a:t>
            </a:r>
            <a:r>
              <a:rPr lang="it-IT" sz="2200" b="1" dirty="0" smtClean="0">
                <a:solidFill>
                  <a:schemeClr val="tx1"/>
                </a:solidFill>
              </a:rPr>
              <a:t>nota di aggiornamento del DUP</a:t>
            </a:r>
            <a:r>
              <a:rPr lang="it-IT" sz="2200" dirty="0" smtClean="0">
                <a:solidFill>
                  <a:schemeClr val="tx1"/>
                </a:solidFill>
              </a:rPr>
              <a:t>, salvo proroghe, è fissato al </a:t>
            </a:r>
            <a:r>
              <a:rPr lang="it-IT" sz="2200" b="1" dirty="0" smtClean="0">
                <a:solidFill>
                  <a:schemeClr val="tx1"/>
                </a:solidFill>
              </a:rPr>
              <a:t>15 novembre di ogni anno</a:t>
            </a:r>
            <a:r>
              <a:rPr lang="it-IT" sz="2200" dirty="0" smtClean="0">
                <a:solidFill>
                  <a:schemeClr val="tx1"/>
                </a:solidFill>
              </a:rPr>
              <a:t>, in coerenza con il </a:t>
            </a:r>
            <a:r>
              <a:rPr lang="it-IT" sz="2200" b="1" dirty="0" smtClean="0">
                <a:solidFill>
                  <a:schemeClr val="tx1"/>
                </a:solidFill>
              </a:rPr>
              <a:t>calendario della programmazione finanziaria</a:t>
            </a:r>
            <a:r>
              <a:rPr lang="it-IT" sz="2200" dirty="0" smtClean="0">
                <a:solidFill>
                  <a:schemeClr val="tx1"/>
                </a:solidFill>
              </a:rPr>
              <a:t>.</a:t>
            </a:r>
          </a:p>
          <a:p>
            <a:pPr algn="just"/>
            <a:endParaRPr lang="it-IT" sz="2200" dirty="0">
              <a:solidFill>
                <a:schemeClr val="tx1"/>
              </a:solidFill>
            </a:endParaRPr>
          </a:p>
          <a:p>
            <a:pPr algn="just"/>
            <a:r>
              <a:rPr lang="it-IT" sz="2200" dirty="0" smtClean="0">
                <a:solidFill>
                  <a:schemeClr val="tx1"/>
                </a:solidFill>
              </a:rPr>
              <a:t>«4. Il documento unico di programmazione è predisposto </a:t>
            </a:r>
            <a:r>
              <a:rPr lang="it-IT" sz="2200" b="1" dirty="0" smtClean="0">
                <a:solidFill>
                  <a:schemeClr val="tx1"/>
                </a:solidFill>
              </a:rPr>
              <a:t>nel rispetto </a:t>
            </a:r>
            <a:r>
              <a:rPr lang="it-IT" sz="2200" dirty="0" smtClean="0">
                <a:solidFill>
                  <a:schemeClr val="tx1"/>
                </a:solidFill>
              </a:rPr>
              <a:t>di quanto previsto dal </a:t>
            </a:r>
            <a:r>
              <a:rPr lang="it-IT" sz="2200" b="1" dirty="0" smtClean="0">
                <a:solidFill>
                  <a:schemeClr val="tx1"/>
                </a:solidFill>
              </a:rPr>
              <a:t>principio applicato della programmazione</a:t>
            </a:r>
            <a:r>
              <a:rPr lang="it-IT" sz="2200" dirty="0" smtClean="0">
                <a:solidFill>
                  <a:schemeClr val="tx1"/>
                </a:solidFill>
              </a:rPr>
              <a:t> di cui all’</a:t>
            </a:r>
            <a:r>
              <a:rPr lang="it-IT" sz="2200" b="1" dirty="0" smtClean="0">
                <a:solidFill>
                  <a:schemeClr val="tx1"/>
                </a:solidFill>
              </a:rPr>
              <a:t>allegato n. 4/1 </a:t>
            </a:r>
            <a:r>
              <a:rPr lang="it-IT" sz="2200" dirty="0" smtClean="0">
                <a:solidFill>
                  <a:schemeClr val="tx1"/>
                </a:solidFill>
              </a:rPr>
              <a:t>del d.lgs. 23 giugno 2011, n. 118, e successive modificazioni.»</a:t>
            </a:r>
          </a:p>
          <a:p>
            <a:pPr algn="just"/>
            <a:endParaRPr lang="it-IT" dirty="0" smtClean="0">
              <a:solidFill>
                <a:schemeClr val="tx1"/>
              </a:solidFill>
            </a:endParaRPr>
          </a:p>
          <a:p>
            <a:pPr algn="just"/>
            <a:endParaRPr lang="it-IT" dirty="0" smtClean="0">
              <a:solidFill>
                <a:schemeClr val="tx1"/>
              </a:solidFill>
            </a:endParaRPr>
          </a:p>
          <a:p>
            <a:pPr algn="just"/>
            <a:endParaRPr lang="it-IT" dirty="0" smtClean="0">
              <a:solidFill>
                <a:schemeClr val="tx1"/>
              </a:solidFill>
            </a:endParaRP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586587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D7E4F-0CF0-55B6-0B21-D67166C3990A}"/>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E70BC10-1991-D4AD-0FDC-76E94FDD4832}"/>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6" name="object 46">
            <a:extLst>
              <a:ext uri="{FF2B5EF4-FFF2-40B4-BE49-F238E27FC236}">
                <a16:creationId xmlns:a16="http://schemas.microsoft.com/office/drawing/2014/main" id="{88B41118-737B-2585-0330-7A9898CAC0B0}"/>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4</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F9056635-437E-ECFB-0629-CD22657AEEC0}"/>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78128C3A-D508-50B3-34D6-A247350CB0EF}"/>
              </a:ext>
            </a:extLst>
          </p:cNvPr>
          <p:cNvSpPr/>
          <p:nvPr/>
        </p:nvSpPr>
        <p:spPr>
          <a:xfrm>
            <a:off x="594766" y="2257781"/>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2100" dirty="0" smtClean="0">
                <a:solidFill>
                  <a:schemeClr val="tx1"/>
                </a:solidFill>
              </a:rPr>
              <a:t>Nell’</a:t>
            </a:r>
            <a:r>
              <a:rPr lang="it-IT" sz="2100" b="1" dirty="0" smtClean="0">
                <a:solidFill>
                  <a:schemeClr val="tx1"/>
                </a:solidFill>
              </a:rPr>
              <a:t>Allegato </a:t>
            </a:r>
            <a:r>
              <a:rPr lang="it-IT" sz="2100" b="1" dirty="0" smtClean="0">
                <a:solidFill>
                  <a:schemeClr val="tx1"/>
                </a:solidFill>
              </a:rPr>
              <a:t>4/1 (come modificato dal dm 29 agosto 2018 del Ministero dell’Economia e delle Finanze) </a:t>
            </a:r>
            <a:r>
              <a:rPr lang="it-IT" sz="2100" b="1" dirty="0" smtClean="0">
                <a:solidFill>
                  <a:schemeClr val="tx1"/>
                </a:solidFill>
              </a:rPr>
              <a:t>il principio viene definito </a:t>
            </a:r>
            <a:r>
              <a:rPr lang="it-IT" sz="2100" dirty="0" smtClean="0">
                <a:solidFill>
                  <a:schemeClr val="tx1"/>
                </a:solidFill>
              </a:rPr>
              <a:t>come:</a:t>
            </a:r>
          </a:p>
          <a:p>
            <a:pPr algn="just"/>
            <a:endParaRPr lang="it-IT" sz="2100" dirty="0" smtClean="0">
              <a:solidFill>
                <a:schemeClr val="tx1"/>
              </a:solidFill>
            </a:endParaRPr>
          </a:p>
          <a:p>
            <a:pPr algn="just"/>
            <a:r>
              <a:rPr lang="it-IT" sz="2100" dirty="0" smtClean="0">
                <a:solidFill>
                  <a:schemeClr val="tx1"/>
                </a:solidFill>
              </a:rPr>
              <a:t>«La </a:t>
            </a:r>
            <a:r>
              <a:rPr lang="it-IT" sz="2100" b="1" dirty="0" smtClean="0">
                <a:solidFill>
                  <a:schemeClr val="tx1"/>
                </a:solidFill>
              </a:rPr>
              <a:t>programmazione</a:t>
            </a:r>
            <a:r>
              <a:rPr lang="it-IT" sz="2100" dirty="0" smtClean="0">
                <a:solidFill>
                  <a:schemeClr val="tx1"/>
                </a:solidFill>
              </a:rPr>
              <a:t> è il </a:t>
            </a:r>
            <a:r>
              <a:rPr lang="it-IT" sz="2100" b="1" dirty="0" smtClean="0">
                <a:solidFill>
                  <a:schemeClr val="tx1"/>
                </a:solidFill>
              </a:rPr>
              <a:t>processo di analisi e valutazione</a:t>
            </a:r>
            <a:r>
              <a:rPr lang="it-IT" sz="2100" dirty="0" smtClean="0">
                <a:solidFill>
                  <a:schemeClr val="tx1"/>
                </a:solidFill>
              </a:rPr>
              <a:t> che, comparando e ordinando coerentemente tra loro le politiche e i piani per il governo del territorio, </a:t>
            </a:r>
            <a:r>
              <a:rPr lang="it-IT" sz="2100" b="1" dirty="0" smtClean="0">
                <a:solidFill>
                  <a:schemeClr val="tx1"/>
                </a:solidFill>
              </a:rPr>
              <a:t>consente di organizzare</a:t>
            </a:r>
            <a:r>
              <a:rPr lang="it-IT" sz="2100" dirty="0" smtClean="0">
                <a:solidFill>
                  <a:schemeClr val="tx1"/>
                </a:solidFill>
              </a:rPr>
              <a:t>, in una </a:t>
            </a:r>
            <a:r>
              <a:rPr lang="it-IT" sz="2100" b="1" dirty="0" smtClean="0">
                <a:solidFill>
                  <a:schemeClr val="tx1"/>
                </a:solidFill>
              </a:rPr>
              <a:t>dimensione temporale predefinita</a:t>
            </a:r>
            <a:r>
              <a:rPr lang="it-IT" sz="2100" dirty="0" smtClean="0">
                <a:solidFill>
                  <a:schemeClr val="tx1"/>
                </a:solidFill>
              </a:rPr>
              <a:t>, </a:t>
            </a:r>
            <a:r>
              <a:rPr lang="it-IT" sz="2100" b="1" dirty="0" smtClean="0">
                <a:solidFill>
                  <a:schemeClr val="tx1"/>
                </a:solidFill>
              </a:rPr>
              <a:t>le attività e le risorse necessarie per la realizzazione di fini sociali e la promozione dello sviluppo economico e civile delle comunità di riferimento</a:t>
            </a:r>
            <a:r>
              <a:rPr lang="it-IT" sz="2100" dirty="0" smtClean="0">
                <a:solidFill>
                  <a:schemeClr val="tx1"/>
                </a:solidFill>
              </a:rPr>
              <a:t>.</a:t>
            </a:r>
          </a:p>
          <a:p>
            <a:pPr algn="just"/>
            <a:endParaRPr lang="it-IT" sz="2100" dirty="0" smtClean="0">
              <a:solidFill>
                <a:schemeClr val="tx1"/>
              </a:solidFill>
            </a:endParaRPr>
          </a:p>
          <a:p>
            <a:pPr algn="just"/>
            <a:r>
              <a:rPr lang="it-IT" sz="2100" dirty="0" smtClean="0">
                <a:solidFill>
                  <a:schemeClr val="tx1"/>
                </a:solidFill>
              </a:rPr>
              <a:t>Attraverso l’attività di programmazione, le amministrazioni </a:t>
            </a:r>
            <a:r>
              <a:rPr lang="it-IT" sz="2100" b="1" dirty="0" smtClean="0">
                <a:solidFill>
                  <a:schemeClr val="tx1"/>
                </a:solidFill>
              </a:rPr>
              <a:t>concorrono al perseguimento degli obiettivi di finanza pubblica definiti in ambito nazionale</a:t>
            </a:r>
            <a:r>
              <a:rPr lang="it-IT" sz="2100" dirty="0" smtClean="0">
                <a:solidFill>
                  <a:schemeClr val="tx1"/>
                </a:solidFill>
              </a:rPr>
              <a:t>, in coerenza </a:t>
            </a:r>
            <a:r>
              <a:rPr lang="it-IT" sz="2100" b="1" dirty="0" smtClean="0">
                <a:solidFill>
                  <a:schemeClr val="tx1"/>
                </a:solidFill>
              </a:rPr>
              <a:t>con i principi fondamentali di coordinamento della finanza pubblica emanati in attuazione degli articoli 117, terzo comma, e 119, secondo comma, della Costituzione </a:t>
            </a:r>
            <a:r>
              <a:rPr lang="it-IT" sz="2100" dirty="0" smtClean="0">
                <a:solidFill>
                  <a:schemeClr val="tx1"/>
                </a:solidFill>
              </a:rPr>
              <a:t>e ne condividono le conseguenti responsabilità</a:t>
            </a:r>
            <a:r>
              <a:rPr lang="it-IT" sz="2100" dirty="0" smtClean="0">
                <a:solidFill>
                  <a:schemeClr val="tx1"/>
                </a:solidFill>
              </a:rPr>
              <a:t>.»</a:t>
            </a:r>
            <a:endParaRPr lang="it-IT" sz="2100" dirty="0">
              <a:solidFill>
                <a:schemeClr val="tx1"/>
              </a:solidFill>
            </a:endParaRPr>
          </a:p>
        </p:txBody>
      </p:sp>
      <p:pic>
        <p:nvPicPr>
          <p:cNvPr id="2" name="Immagine 1">
            <a:extLst>
              <a:ext uri="{FF2B5EF4-FFF2-40B4-BE49-F238E27FC236}">
                <a16:creationId xmlns:a16="http://schemas.microsoft.com/office/drawing/2014/main" id="{5E220599-078A-567A-9BCD-91F9A821E6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
        <p:nvSpPr>
          <p:cNvPr id="4" name="Titolo 3">
            <a:extLst>
              <a:ext uri="{FF2B5EF4-FFF2-40B4-BE49-F238E27FC236}">
                <a16:creationId xmlns:a16="http://schemas.microsoft.com/office/drawing/2014/main" id="{CA54D85E-E38B-909C-B03D-46BD44B4120D}"/>
              </a:ext>
            </a:extLst>
          </p:cNvPr>
          <p:cNvSpPr>
            <a:spLocks noGrp="1"/>
          </p:cNvSpPr>
          <p:nvPr>
            <p:ph type="title"/>
          </p:nvPr>
        </p:nvSpPr>
        <p:spPr>
          <a:xfrm>
            <a:off x="594766" y="158876"/>
            <a:ext cx="10197465" cy="492443"/>
          </a:xfrm>
        </p:spPr>
        <p:txBody>
          <a:bodyPr/>
          <a:lstStyle/>
          <a:p>
            <a:r>
              <a:rPr lang="it-IT" dirty="0" smtClean="0"/>
              <a:t>Il DUP e il principio della programmazione di bilancio</a:t>
            </a:r>
            <a:endParaRPr lang="it-IT" dirty="0"/>
          </a:p>
        </p:txBody>
      </p:sp>
    </p:spTree>
    <p:extLst>
      <p:ext uri="{BB962C8B-B14F-4D97-AF65-F5344CB8AC3E}">
        <p14:creationId xmlns:p14="http://schemas.microsoft.com/office/powerpoint/2010/main" val="960189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5</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dirty="0" smtClean="0">
                <a:solidFill>
                  <a:schemeClr val="tx1"/>
                </a:solidFill>
              </a:rPr>
              <a:t>Il </a:t>
            </a:r>
            <a:r>
              <a:rPr lang="it-IT" b="1" dirty="0" smtClean="0">
                <a:solidFill>
                  <a:schemeClr val="tx1"/>
                </a:solidFill>
              </a:rPr>
              <a:t>DUP si articola </a:t>
            </a:r>
            <a:r>
              <a:rPr lang="it-IT" dirty="0" smtClean="0">
                <a:solidFill>
                  <a:schemeClr val="tx1"/>
                </a:solidFill>
              </a:rPr>
              <a:t>in una:</a:t>
            </a:r>
          </a:p>
          <a:p>
            <a:pPr algn="just"/>
            <a:endParaRPr lang="it-IT" dirty="0" smtClean="0">
              <a:solidFill>
                <a:schemeClr val="tx1"/>
              </a:solidFill>
            </a:endParaRPr>
          </a:p>
          <a:p>
            <a:pPr algn="just"/>
            <a:r>
              <a:rPr lang="it-IT" b="1" dirty="0" smtClean="0">
                <a:solidFill>
                  <a:schemeClr val="tx1"/>
                </a:solidFill>
              </a:rPr>
              <a:t>Sezione strategica (</a:t>
            </a:r>
            <a:r>
              <a:rPr lang="it-IT" b="1" dirty="0" err="1" smtClean="0">
                <a:solidFill>
                  <a:schemeClr val="tx1"/>
                </a:solidFill>
              </a:rPr>
              <a:t>SeS</a:t>
            </a:r>
            <a:r>
              <a:rPr lang="it-IT" b="1" dirty="0" smtClean="0">
                <a:solidFill>
                  <a:schemeClr val="tx1"/>
                </a:solidFill>
              </a:rPr>
              <a:t>)</a:t>
            </a:r>
            <a:r>
              <a:rPr lang="it-IT" dirty="0" smtClean="0">
                <a:solidFill>
                  <a:schemeClr val="tx1"/>
                </a:solidFill>
              </a:rPr>
              <a:t> in cui </a:t>
            </a:r>
            <a:r>
              <a:rPr lang="it-IT" b="1" dirty="0" smtClean="0">
                <a:solidFill>
                  <a:schemeClr val="tx1"/>
                </a:solidFill>
              </a:rPr>
              <a:t>l’amministrazione locale «individua</a:t>
            </a:r>
            <a:r>
              <a:rPr lang="it-IT" dirty="0" smtClean="0">
                <a:solidFill>
                  <a:schemeClr val="tx1"/>
                </a:solidFill>
              </a:rPr>
              <a:t>, </a:t>
            </a:r>
            <a:r>
              <a:rPr lang="it-IT" b="1" dirty="0" smtClean="0">
                <a:solidFill>
                  <a:schemeClr val="tx1"/>
                </a:solidFill>
              </a:rPr>
              <a:t>in coerenza </a:t>
            </a:r>
            <a:r>
              <a:rPr lang="it-IT" dirty="0" smtClean="0">
                <a:solidFill>
                  <a:schemeClr val="tx1"/>
                </a:solidFill>
              </a:rPr>
              <a:t>con il quadro normativo di riferimento e </a:t>
            </a:r>
            <a:r>
              <a:rPr lang="it-IT" b="1" dirty="0" smtClean="0">
                <a:solidFill>
                  <a:schemeClr val="tx1"/>
                </a:solidFill>
              </a:rPr>
              <a:t>con gli obiettivi generali di finanza pubblica</a:t>
            </a:r>
            <a:r>
              <a:rPr lang="it-IT" dirty="0" smtClean="0">
                <a:solidFill>
                  <a:schemeClr val="tx1"/>
                </a:solidFill>
              </a:rPr>
              <a:t>, le </a:t>
            </a:r>
            <a:r>
              <a:rPr lang="it-IT" b="1" dirty="0" smtClean="0">
                <a:solidFill>
                  <a:schemeClr val="tx1"/>
                </a:solidFill>
              </a:rPr>
              <a:t>principali scelte </a:t>
            </a:r>
            <a:r>
              <a:rPr lang="it-IT" dirty="0" smtClean="0">
                <a:solidFill>
                  <a:schemeClr val="tx1"/>
                </a:solidFill>
              </a:rPr>
              <a:t>che caratterizzano </a:t>
            </a:r>
            <a:r>
              <a:rPr lang="it-IT" b="1" dirty="0" smtClean="0">
                <a:solidFill>
                  <a:schemeClr val="tx1"/>
                </a:solidFill>
              </a:rPr>
              <a:t>il programma dell’amministrazione da realizzare nel corso del mandato amministrativo </a:t>
            </a:r>
            <a:r>
              <a:rPr lang="it-IT" dirty="0" smtClean="0">
                <a:solidFill>
                  <a:schemeClr val="tx1"/>
                </a:solidFill>
              </a:rPr>
              <a:t>e che possono avere un impatto di medio e lungo periodo, le </a:t>
            </a:r>
            <a:r>
              <a:rPr lang="it-IT" b="1" dirty="0" smtClean="0">
                <a:solidFill>
                  <a:schemeClr val="tx1"/>
                </a:solidFill>
              </a:rPr>
              <a:t>politiche di mandato che l’ente vuole sviluppare nel raggiungimento delle proprie finalità istituzionali</a:t>
            </a:r>
            <a:r>
              <a:rPr lang="it-IT" dirty="0" smtClean="0">
                <a:solidFill>
                  <a:schemeClr val="tx1"/>
                </a:solidFill>
              </a:rPr>
              <a:t> e </a:t>
            </a:r>
            <a:r>
              <a:rPr lang="it-IT" b="1" dirty="0" smtClean="0">
                <a:solidFill>
                  <a:schemeClr val="tx1"/>
                </a:solidFill>
              </a:rPr>
              <a:t>nel governo delle proprie funzioni fondamentali </a:t>
            </a:r>
            <a:r>
              <a:rPr lang="it-IT" dirty="0" smtClean="0">
                <a:solidFill>
                  <a:schemeClr val="tx1"/>
                </a:solidFill>
              </a:rPr>
              <a:t>e </a:t>
            </a:r>
            <a:r>
              <a:rPr lang="it-IT" b="1" dirty="0" smtClean="0">
                <a:solidFill>
                  <a:schemeClr val="tx1"/>
                </a:solidFill>
              </a:rPr>
              <a:t>gli indirizzi generali di programmazione riferiti al periodo di mandato</a:t>
            </a:r>
            <a:r>
              <a:rPr lang="it-IT" dirty="0" smtClean="0">
                <a:solidFill>
                  <a:schemeClr val="tx1"/>
                </a:solidFill>
              </a:rPr>
              <a:t>.</a:t>
            </a:r>
          </a:p>
          <a:p>
            <a:pPr algn="just"/>
            <a:endParaRPr lang="it-IT" dirty="0" smtClean="0">
              <a:solidFill>
                <a:schemeClr val="tx1"/>
              </a:solidFill>
            </a:endParaRPr>
          </a:p>
          <a:p>
            <a:pPr algn="just"/>
            <a:r>
              <a:rPr lang="it-IT" dirty="0" smtClean="0">
                <a:solidFill>
                  <a:schemeClr val="tx1"/>
                </a:solidFill>
              </a:rPr>
              <a:t>«Con riferimento alle </a:t>
            </a:r>
            <a:r>
              <a:rPr lang="it-IT" b="1" dirty="0" smtClean="0">
                <a:solidFill>
                  <a:schemeClr val="tx1"/>
                </a:solidFill>
              </a:rPr>
              <a:t>condizioni interne</a:t>
            </a:r>
            <a:r>
              <a:rPr lang="it-IT" dirty="0" smtClean="0">
                <a:solidFill>
                  <a:schemeClr val="tx1"/>
                </a:solidFill>
              </a:rPr>
              <a:t>, </a:t>
            </a:r>
            <a:r>
              <a:rPr lang="it-IT" b="1" dirty="0" smtClean="0">
                <a:solidFill>
                  <a:schemeClr val="tx1"/>
                </a:solidFill>
              </a:rPr>
              <a:t>l’analisi strategica</a:t>
            </a:r>
            <a:r>
              <a:rPr lang="it-IT" dirty="0" smtClean="0">
                <a:solidFill>
                  <a:schemeClr val="tx1"/>
                </a:solidFill>
              </a:rPr>
              <a:t> richiede, almeno, </a:t>
            </a:r>
            <a:r>
              <a:rPr lang="it-IT" b="1" dirty="0" smtClean="0">
                <a:solidFill>
                  <a:schemeClr val="tx1"/>
                </a:solidFill>
              </a:rPr>
              <a:t>l’approfondimento dei seguenti profili </a:t>
            </a:r>
            <a:r>
              <a:rPr lang="it-IT" dirty="0" smtClean="0">
                <a:solidFill>
                  <a:schemeClr val="tx1"/>
                </a:solidFill>
              </a:rPr>
              <a:t>e </a:t>
            </a:r>
            <a:r>
              <a:rPr lang="it-IT" b="1" dirty="0" smtClean="0">
                <a:solidFill>
                  <a:schemeClr val="tx1"/>
                </a:solidFill>
              </a:rPr>
              <a:t>la definizione dei seguenti principali contenuti della programmazione strategica </a:t>
            </a:r>
            <a:r>
              <a:rPr lang="it-IT" dirty="0" smtClean="0">
                <a:solidFill>
                  <a:schemeClr val="tx1"/>
                </a:solidFill>
              </a:rPr>
              <a:t>e dei relativi indirizzi generali con riferimento al periodo di mandato:</a:t>
            </a:r>
          </a:p>
          <a:p>
            <a:pPr algn="just"/>
            <a:r>
              <a:rPr lang="it-IT" dirty="0" smtClean="0">
                <a:solidFill>
                  <a:schemeClr val="tx1"/>
                </a:solidFill>
              </a:rPr>
              <a:t>[…] 3. </a:t>
            </a:r>
            <a:r>
              <a:rPr lang="it-IT" b="1" dirty="0" smtClean="0">
                <a:solidFill>
                  <a:schemeClr val="tx1"/>
                </a:solidFill>
              </a:rPr>
              <a:t>Disponibilità e gestione delle risorse umane </a:t>
            </a:r>
            <a:r>
              <a:rPr lang="it-IT" dirty="0" smtClean="0">
                <a:solidFill>
                  <a:schemeClr val="tx1"/>
                </a:solidFill>
              </a:rPr>
              <a:t>con riferimento alla struttura organizzativa dell'ente in tutte le sue articolazioni e </a:t>
            </a:r>
            <a:r>
              <a:rPr lang="it-IT" b="1" dirty="0" smtClean="0">
                <a:solidFill>
                  <a:schemeClr val="tx1"/>
                </a:solidFill>
              </a:rPr>
              <a:t>alla sua evoluzione nel tempo anche in termini di spesa</a:t>
            </a:r>
            <a:r>
              <a:rPr lang="it-IT" dirty="0" smtClean="0">
                <a:solidFill>
                  <a:schemeClr val="tx1"/>
                </a:solidFill>
              </a:rPr>
              <a:t>.»</a:t>
            </a: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2809708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6</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endParaRPr lang="it-IT" dirty="0" smtClean="0">
              <a:solidFill>
                <a:schemeClr val="tx1"/>
              </a:solidFill>
            </a:endParaRPr>
          </a:p>
          <a:p>
            <a:pPr algn="just"/>
            <a:r>
              <a:rPr lang="it-IT" b="1" dirty="0" smtClean="0">
                <a:solidFill>
                  <a:schemeClr val="tx1"/>
                </a:solidFill>
              </a:rPr>
              <a:t>Sezione operativa (</a:t>
            </a:r>
            <a:r>
              <a:rPr lang="it-IT" b="1" dirty="0" err="1" smtClean="0">
                <a:solidFill>
                  <a:schemeClr val="tx1"/>
                </a:solidFill>
              </a:rPr>
              <a:t>SeO</a:t>
            </a:r>
            <a:r>
              <a:rPr lang="it-IT" b="1" dirty="0" smtClean="0">
                <a:solidFill>
                  <a:schemeClr val="tx1"/>
                </a:solidFill>
              </a:rPr>
              <a:t>)</a:t>
            </a:r>
            <a:r>
              <a:rPr lang="it-IT" dirty="0" smtClean="0">
                <a:solidFill>
                  <a:schemeClr val="tx1"/>
                </a:solidFill>
              </a:rPr>
              <a:t> dove </a:t>
            </a:r>
            <a:r>
              <a:rPr lang="it-IT" b="1" dirty="0" smtClean="0">
                <a:solidFill>
                  <a:schemeClr val="tx1"/>
                </a:solidFill>
              </a:rPr>
              <a:t>le amministrazioni locali </a:t>
            </a:r>
            <a:r>
              <a:rPr lang="it-IT" dirty="0" smtClean="0">
                <a:solidFill>
                  <a:schemeClr val="tx1"/>
                </a:solidFill>
              </a:rPr>
              <a:t>devono «individuare, per ciascuna missione, </a:t>
            </a:r>
            <a:r>
              <a:rPr lang="it-IT" b="1" dirty="0" smtClean="0">
                <a:solidFill>
                  <a:schemeClr val="tx1"/>
                </a:solidFill>
              </a:rPr>
              <a:t>i programmi che l’ente intende attuare per il raggiungimento degli obiettivi strategici</a:t>
            </a:r>
            <a:r>
              <a:rPr lang="it-IT" dirty="0" smtClean="0">
                <a:solidFill>
                  <a:schemeClr val="tx1"/>
                </a:solidFill>
              </a:rPr>
              <a:t>. Per </a:t>
            </a:r>
            <a:r>
              <a:rPr lang="it-IT" b="1" dirty="0" smtClean="0">
                <a:solidFill>
                  <a:schemeClr val="tx1"/>
                </a:solidFill>
              </a:rPr>
              <a:t>ogni programma sono specificati</a:t>
            </a:r>
            <a:r>
              <a:rPr lang="it-IT" dirty="0" smtClean="0">
                <a:solidFill>
                  <a:schemeClr val="tx1"/>
                </a:solidFill>
              </a:rPr>
              <a:t>:</a:t>
            </a:r>
          </a:p>
          <a:p>
            <a:pPr marL="285750" indent="-285750" algn="just">
              <a:buFont typeface="Arial" panose="020B0604020202020204" pitchFamily="34" charset="0"/>
              <a:buChar char="•"/>
            </a:pPr>
            <a:endParaRPr lang="it-IT" dirty="0" smtClean="0">
              <a:solidFill>
                <a:schemeClr val="tx1"/>
              </a:solidFill>
            </a:endParaRPr>
          </a:p>
          <a:p>
            <a:pPr marL="285750" indent="-285750" algn="just">
              <a:buFont typeface="Arial" panose="020B0604020202020204" pitchFamily="34" charset="0"/>
              <a:buChar char="•"/>
            </a:pPr>
            <a:r>
              <a:rPr lang="it-IT" dirty="0" smtClean="0">
                <a:solidFill>
                  <a:schemeClr val="tx1"/>
                </a:solidFill>
              </a:rPr>
              <a:t>Gli </a:t>
            </a:r>
            <a:r>
              <a:rPr lang="it-IT" b="1" dirty="0" smtClean="0">
                <a:solidFill>
                  <a:schemeClr val="tx1"/>
                </a:solidFill>
              </a:rPr>
              <a:t>obiettivi operativi annuali e pluriennali</a:t>
            </a:r>
            <a:r>
              <a:rPr lang="it-IT" dirty="0" smtClean="0">
                <a:solidFill>
                  <a:schemeClr val="tx1"/>
                </a:solidFill>
              </a:rPr>
              <a:t>.</a:t>
            </a:r>
          </a:p>
          <a:p>
            <a:pPr marL="285750" indent="-285750" algn="just">
              <a:buFont typeface="Arial" panose="020B0604020202020204" pitchFamily="34" charset="0"/>
              <a:buChar char="•"/>
            </a:pPr>
            <a:r>
              <a:rPr lang="it-IT" dirty="0" smtClean="0">
                <a:solidFill>
                  <a:schemeClr val="tx1"/>
                </a:solidFill>
              </a:rPr>
              <a:t>Le </a:t>
            </a:r>
            <a:r>
              <a:rPr lang="it-IT" b="1" dirty="0" smtClean="0">
                <a:solidFill>
                  <a:schemeClr val="tx1"/>
                </a:solidFill>
              </a:rPr>
              <a:t>risorse finanziarie e strumentali </a:t>
            </a:r>
            <a:r>
              <a:rPr lang="it-IT" dirty="0" smtClean="0">
                <a:solidFill>
                  <a:schemeClr val="tx1"/>
                </a:solidFill>
              </a:rPr>
              <a:t>necessarie.</a:t>
            </a:r>
          </a:p>
          <a:p>
            <a:pPr marL="285750" indent="-285750" algn="just">
              <a:buFont typeface="Arial" panose="020B0604020202020204" pitchFamily="34" charset="0"/>
              <a:buChar char="•"/>
            </a:pPr>
            <a:r>
              <a:rPr lang="it-IT" dirty="0" smtClean="0">
                <a:solidFill>
                  <a:schemeClr val="tx1"/>
                </a:solidFill>
              </a:rPr>
              <a:t>Le </a:t>
            </a:r>
            <a:r>
              <a:rPr lang="it-IT" b="1" dirty="0" smtClean="0">
                <a:solidFill>
                  <a:schemeClr val="tx1"/>
                </a:solidFill>
              </a:rPr>
              <a:t>modalità di attuazione</a:t>
            </a:r>
            <a:r>
              <a:rPr lang="it-IT" dirty="0" smtClean="0">
                <a:solidFill>
                  <a:schemeClr val="tx1"/>
                </a:solidFill>
              </a:rPr>
              <a:t>.</a:t>
            </a:r>
          </a:p>
          <a:p>
            <a:pPr marL="285750" indent="-285750" algn="just">
              <a:buFont typeface="Arial" panose="020B0604020202020204" pitchFamily="34" charset="0"/>
              <a:buChar char="•"/>
            </a:pPr>
            <a:r>
              <a:rPr lang="it-IT" dirty="0" smtClean="0">
                <a:solidFill>
                  <a:schemeClr val="tx1"/>
                </a:solidFill>
              </a:rPr>
              <a:t>Gli elementi utili alla </a:t>
            </a:r>
            <a:r>
              <a:rPr lang="it-IT" b="1" dirty="0" smtClean="0">
                <a:solidFill>
                  <a:schemeClr val="tx1"/>
                </a:solidFill>
              </a:rPr>
              <a:t>verifica dei risultati</a:t>
            </a:r>
            <a:r>
              <a:rPr lang="it-IT" dirty="0" smtClean="0">
                <a:solidFill>
                  <a:schemeClr val="tx1"/>
                </a:solidFill>
              </a:rPr>
              <a:t>.</a:t>
            </a:r>
          </a:p>
          <a:p>
            <a:pPr algn="just"/>
            <a:endParaRPr lang="it-IT" dirty="0" smtClean="0">
              <a:solidFill>
                <a:schemeClr val="tx1"/>
              </a:solidFill>
            </a:endParaRPr>
          </a:p>
          <a:p>
            <a:pPr algn="just"/>
            <a:r>
              <a:rPr lang="it-IT" dirty="0" smtClean="0">
                <a:solidFill>
                  <a:schemeClr val="tx1"/>
                </a:solidFill>
              </a:rPr>
              <a:t>Inoltre, la </a:t>
            </a:r>
            <a:r>
              <a:rPr lang="it-IT" dirty="0" err="1" smtClean="0">
                <a:solidFill>
                  <a:schemeClr val="tx1"/>
                </a:solidFill>
              </a:rPr>
              <a:t>SeO</a:t>
            </a:r>
            <a:r>
              <a:rPr lang="it-IT" dirty="0" smtClean="0">
                <a:solidFill>
                  <a:schemeClr val="tx1"/>
                </a:solidFill>
              </a:rPr>
              <a:t> contiene </a:t>
            </a:r>
            <a:r>
              <a:rPr lang="it-IT" b="1" dirty="0" smtClean="0">
                <a:solidFill>
                  <a:schemeClr val="tx1"/>
                </a:solidFill>
              </a:rPr>
              <a:t>una parte dedicata alla programmazione settoriale</a:t>
            </a:r>
            <a:r>
              <a:rPr lang="it-IT" dirty="0" smtClean="0">
                <a:solidFill>
                  <a:schemeClr val="tx1"/>
                </a:solidFill>
              </a:rPr>
              <a:t> (lavori pubblici, acquisizione di beni e servizi, </a:t>
            </a:r>
            <a:r>
              <a:rPr lang="it-IT" b="1" dirty="0" smtClean="0">
                <a:solidFill>
                  <a:schemeClr val="tx1"/>
                </a:solidFill>
              </a:rPr>
              <a:t>fabbisogno di personale </a:t>
            </a:r>
            <a:r>
              <a:rPr lang="it-IT" dirty="0" smtClean="0">
                <a:solidFill>
                  <a:schemeClr val="tx1"/>
                </a:solidFill>
              </a:rPr>
              <a:t>e valorizzazione del patrimonio).</a:t>
            </a:r>
            <a:r>
              <a:rPr lang="it-IT" dirty="0">
                <a:solidFill>
                  <a:schemeClr val="tx1"/>
                </a:solidFill>
              </a:rPr>
              <a:t> </a:t>
            </a:r>
            <a:r>
              <a:rPr lang="it-IT" dirty="0" smtClean="0">
                <a:solidFill>
                  <a:schemeClr val="tx1"/>
                </a:solidFill>
              </a:rPr>
              <a:t>Questi </a:t>
            </a:r>
            <a:r>
              <a:rPr lang="it-IT" b="1" dirty="0" smtClean="0">
                <a:solidFill>
                  <a:schemeClr val="tx1"/>
                </a:solidFill>
              </a:rPr>
              <a:t>elementi sono fondamentali per assicurare coerenza tra programmazione e gestione</a:t>
            </a:r>
            <a:r>
              <a:rPr lang="it-IT" dirty="0" smtClean="0">
                <a:solidFill>
                  <a:schemeClr val="tx1"/>
                </a:solidFill>
              </a:rPr>
              <a:t>, e per costruire </a:t>
            </a:r>
            <a:r>
              <a:rPr lang="it-IT" b="1" dirty="0" smtClean="0">
                <a:solidFill>
                  <a:schemeClr val="tx1"/>
                </a:solidFill>
              </a:rPr>
              <a:t>un bilancio attendibile e allineato agli obiettivi dell’ente locale</a:t>
            </a:r>
            <a:r>
              <a:rPr lang="it-IT" dirty="0" smtClean="0">
                <a:solidFill>
                  <a:schemeClr val="tx1"/>
                </a:solidFill>
              </a:rPr>
              <a:t>.»</a:t>
            </a:r>
          </a:p>
          <a:p>
            <a:pPr algn="just"/>
            <a:endParaRPr lang="it-IT" dirty="0" smtClean="0">
              <a:solidFill>
                <a:schemeClr val="tx1"/>
              </a:solidFill>
            </a:endParaRP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574419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7</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900" dirty="0" smtClean="0">
                <a:solidFill>
                  <a:schemeClr val="tx1"/>
                </a:solidFill>
              </a:rPr>
              <a:t>Tra i </a:t>
            </a:r>
            <a:r>
              <a:rPr lang="it-IT" sz="1900" b="1" dirty="0" smtClean="0">
                <a:solidFill>
                  <a:schemeClr val="tx1"/>
                </a:solidFill>
              </a:rPr>
              <a:t>contenuti minimi del </a:t>
            </a:r>
            <a:r>
              <a:rPr lang="it-IT" sz="1900" b="1" dirty="0" err="1" smtClean="0">
                <a:solidFill>
                  <a:schemeClr val="tx1"/>
                </a:solidFill>
              </a:rPr>
              <a:t>SeO</a:t>
            </a:r>
            <a:r>
              <a:rPr lang="it-IT" sz="1900" b="1" dirty="0" smtClean="0">
                <a:solidFill>
                  <a:schemeClr val="tx1"/>
                </a:solidFill>
              </a:rPr>
              <a:t> </a:t>
            </a:r>
            <a:r>
              <a:rPr lang="it-IT" sz="1900" dirty="0" smtClean="0">
                <a:solidFill>
                  <a:schemeClr val="tx1"/>
                </a:solidFill>
              </a:rPr>
              <a:t>c’è:</a:t>
            </a:r>
          </a:p>
          <a:p>
            <a:pPr algn="just"/>
            <a:r>
              <a:rPr lang="it-IT" sz="1900" dirty="0" smtClean="0">
                <a:solidFill>
                  <a:schemeClr val="tx1"/>
                </a:solidFill>
              </a:rPr>
              <a:t>«j) […] la </a:t>
            </a:r>
            <a:r>
              <a:rPr lang="it-IT" sz="1900" b="1" dirty="0" smtClean="0">
                <a:solidFill>
                  <a:schemeClr val="tx1"/>
                </a:solidFill>
              </a:rPr>
              <a:t>programmazione delle risorse finanziarie da destinare ai fabbisogni di personale a livello triennale e annuale entro i limiti di spesa e della capacità </a:t>
            </a:r>
            <a:r>
              <a:rPr lang="it-IT" sz="1900" b="1" dirty="0" err="1" smtClean="0">
                <a:solidFill>
                  <a:schemeClr val="tx1"/>
                </a:solidFill>
              </a:rPr>
              <a:t>assunzionale</a:t>
            </a:r>
            <a:r>
              <a:rPr lang="it-IT" sz="1900" b="1" dirty="0" smtClean="0">
                <a:solidFill>
                  <a:schemeClr val="tx1"/>
                </a:solidFill>
              </a:rPr>
              <a:t> dell’ente in base alla normativa vigente</a:t>
            </a:r>
            <a:r>
              <a:rPr lang="it-IT" sz="1900" dirty="0" smtClean="0">
                <a:solidFill>
                  <a:schemeClr val="tx1"/>
                </a:solidFill>
              </a:rPr>
              <a:t>»</a:t>
            </a:r>
          </a:p>
          <a:p>
            <a:pPr algn="just"/>
            <a:endParaRPr lang="it-IT" sz="1900" dirty="0" smtClean="0">
              <a:solidFill>
                <a:schemeClr val="tx1"/>
              </a:solidFill>
            </a:endParaRPr>
          </a:p>
          <a:p>
            <a:pPr algn="just"/>
            <a:r>
              <a:rPr lang="it-IT" sz="1900" dirty="0" smtClean="0">
                <a:solidFill>
                  <a:schemeClr val="tx1"/>
                </a:solidFill>
              </a:rPr>
              <a:t>«La </a:t>
            </a:r>
            <a:r>
              <a:rPr lang="it-IT" sz="1900" b="1" dirty="0" smtClean="0">
                <a:solidFill>
                  <a:schemeClr val="tx1"/>
                </a:solidFill>
              </a:rPr>
              <a:t>programmazione delle risorse finanziarie </a:t>
            </a:r>
            <a:r>
              <a:rPr lang="it-IT" sz="1900" dirty="0" smtClean="0">
                <a:solidFill>
                  <a:schemeClr val="tx1"/>
                </a:solidFill>
              </a:rPr>
              <a:t>per </a:t>
            </a:r>
            <a:r>
              <a:rPr lang="it-IT" sz="1900" b="1" dirty="0" smtClean="0">
                <a:solidFill>
                  <a:schemeClr val="tx1"/>
                </a:solidFill>
              </a:rPr>
              <a:t>tutti gli anni previsti dal DUP</a:t>
            </a:r>
            <a:r>
              <a:rPr lang="it-IT" sz="1900" dirty="0" smtClean="0">
                <a:solidFill>
                  <a:schemeClr val="tx1"/>
                </a:solidFill>
              </a:rPr>
              <a:t>, da destinare </a:t>
            </a:r>
            <a:r>
              <a:rPr lang="it-IT" sz="1900" b="1" dirty="0" smtClean="0">
                <a:solidFill>
                  <a:schemeClr val="tx1"/>
                </a:solidFill>
              </a:rPr>
              <a:t>ai fabbisogni di personale</a:t>
            </a:r>
            <a:r>
              <a:rPr lang="it-IT" sz="1900" dirty="0" smtClean="0">
                <a:solidFill>
                  <a:schemeClr val="tx1"/>
                </a:solidFill>
              </a:rPr>
              <a:t> è </a:t>
            </a:r>
            <a:r>
              <a:rPr lang="it-IT" sz="1900" b="1" dirty="0" smtClean="0">
                <a:solidFill>
                  <a:schemeClr val="tx1"/>
                </a:solidFill>
              </a:rPr>
              <a:t>determinata</a:t>
            </a:r>
            <a:r>
              <a:rPr lang="it-IT" sz="1900" dirty="0" smtClean="0">
                <a:solidFill>
                  <a:schemeClr val="tx1"/>
                </a:solidFill>
              </a:rPr>
              <a:t> sulla base della </a:t>
            </a:r>
            <a:r>
              <a:rPr lang="it-IT" sz="1900" b="1" dirty="0" smtClean="0">
                <a:solidFill>
                  <a:schemeClr val="tx1"/>
                </a:solidFill>
              </a:rPr>
              <a:t>spesa per il personale in servizio </a:t>
            </a:r>
            <a:r>
              <a:rPr lang="it-IT" sz="1900" dirty="0" smtClean="0">
                <a:solidFill>
                  <a:schemeClr val="tx1"/>
                </a:solidFill>
              </a:rPr>
              <a:t>e </a:t>
            </a:r>
            <a:r>
              <a:rPr lang="it-IT" sz="1900" b="1" dirty="0" smtClean="0">
                <a:solidFill>
                  <a:schemeClr val="tx1"/>
                </a:solidFill>
              </a:rPr>
              <a:t>di quella connessa alle facoltà </a:t>
            </a:r>
            <a:r>
              <a:rPr lang="it-IT" sz="1900" b="1" dirty="0" err="1" smtClean="0">
                <a:solidFill>
                  <a:schemeClr val="tx1"/>
                </a:solidFill>
              </a:rPr>
              <a:t>assunzionali</a:t>
            </a:r>
            <a:r>
              <a:rPr lang="it-IT" sz="1900" b="1" dirty="0" smtClean="0">
                <a:solidFill>
                  <a:schemeClr val="tx1"/>
                </a:solidFill>
              </a:rPr>
              <a:t> previste a legislazione vigente</a:t>
            </a:r>
            <a:r>
              <a:rPr lang="it-IT" sz="1900" dirty="0" smtClean="0">
                <a:solidFill>
                  <a:schemeClr val="tx1"/>
                </a:solidFill>
              </a:rPr>
              <a:t>, tenendo conto delle </a:t>
            </a:r>
            <a:r>
              <a:rPr lang="it-IT" sz="1900" b="1" dirty="0" smtClean="0">
                <a:solidFill>
                  <a:schemeClr val="tx1"/>
                </a:solidFill>
              </a:rPr>
              <a:t>esigenze di funzionalità e di ottimizzazione delle risorse per il miglior funzionamento dei servizi</a:t>
            </a:r>
            <a:r>
              <a:rPr lang="it-IT" sz="1900" dirty="0" smtClean="0">
                <a:solidFill>
                  <a:schemeClr val="tx1"/>
                </a:solidFill>
              </a:rPr>
              <a:t>. La programmazione di tali risorse finanziarie costituisce il </a:t>
            </a:r>
            <a:r>
              <a:rPr lang="it-IT" sz="1900" b="1" dirty="0" smtClean="0">
                <a:solidFill>
                  <a:schemeClr val="tx1"/>
                </a:solidFill>
              </a:rPr>
              <a:t>presupposto necessario </a:t>
            </a:r>
            <a:r>
              <a:rPr lang="it-IT" sz="1900" dirty="0" smtClean="0">
                <a:solidFill>
                  <a:schemeClr val="tx1"/>
                </a:solidFill>
              </a:rPr>
              <a:t>per la formulazione delle </a:t>
            </a:r>
            <a:r>
              <a:rPr lang="it-IT" sz="1900" b="1" dirty="0" smtClean="0">
                <a:solidFill>
                  <a:schemeClr val="tx1"/>
                </a:solidFill>
              </a:rPr>
              <a:t>previsioni della spesa di personale del bilancio di previsione </a:t>
            </a:r>
            <a:r>
              <a:rPr lang="it-IT" sz="1900" dirty="0" smtClean="0">
                <a:solidFill>
                  <a:schemeClr val="tx1"/>
                </a:solidFill>
              </a:rPr>
              <a:t>e per la predisposizione e l’approvazione del </a:t>
            </a:r>
            <a:r>
              <a:rPr lang="it-IT" sz="1900" b="1" dirty="0" smtClean="0">
                <a:solidFill>
                  <a:schemeClr val="tx1"/>
                </a:solidFill>
              </a:rPr>
              <a:t>Piano triennale dei fabbisogni di personale </a:t>
            </a:r>
            <a:r>
              <a:rPr lang="it-IT" sz="1900" dirty="0" smtClean="0">
                <a:solidFill>
                  <a:schemeClr val="tx1"/>
                </a:solidFill>
              </a:rPr>
              <a:t>nell’ambito della </a:t>
            </a:r>
            <a:r>
              <a:rPr lang="it-IT" sz="1900" b="1" dirty="0" smtClean="0">
                <a:solidFill>
                  <a:schemeClr val="tx1"/>
                </a:solidFill>
              </a:rPr>
              <a:t>sezione Organizzazione e capitale umano</a:t>
            </a:r>
            <a:r>
              <a:rPr lang="it-IT" sz="1900" dirty="0" smtClean="0">
                <a:solidFill>
                  <a:schemeClr val="tx1"/>
                </a:solidFill>
              </a:rPr>
              <a:t> del </a:t>
            </a:r>
            <a:r>
              <a:rPr lang="it-IT" sz="1900" b="1" dirty="0" smtClean="0">
                <a:solidFill>
                  <a:schemeClr val="tx1"/>
                </a:solidFill>
              </a:rPr>
              <a:t>Piano integrato di attività e organizzazione (PIAO) </a:t>
            </a:r>
            <a:r>
              <a:rPr lang="it-IT" sz="1900" dirty="0" smtClean="0">
                <a:solidFill>
                  <a:schemeClr val="tx1"/>
                </a:solidFill>
              </a:rPr>
              <a:t>di cui all'art. 6 del decreto-legge 9 giugno 2021, n. 80, convertito, con modificazioni, dalla legge 6 agosto 2021, n. 113.»</a:t>
            </a: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1195038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8</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900" b="1" dirty="0" smtClean="0">
                <a:solidFill>
                  <a:schemeClr val="tx1"/>
                </a:solidFill>
              </a:rPr>
              <a:t>DUP Super-semplificato </a:t>
            </a:r>
            <a:r>
              <a:rPr lang="it-IT" sz="1900" dirty="0" smtClean="0">
                <a:solidFill>
                  <a:schemeClr val="tx1"/>
                </a:solidFill>
              </a:rPr>
              <a:t>(enti locali con popolazione inferiore a 2.000 abitanti): il documento garantisce </a:t>
            </a:r>
            <a:r>
              <a:rPr lang="it-IT" sz="1900" b="1" dirty="0" smtClean="0">
                <a:solidFill>
                  <a:schemeClr val="tx1"/>
                </a:solidFill>
              </a:rPr>
              <a:t>una programmazione snella</a:t>
            </a:r>
            <a:r>
              <a:rPr lang="it-IT" sz="1900" dirty="0" smtClean="0">
                <a:solidFill>
                  <a:schemeClr val="tx1"/>
                </a:solidFill>
              </a:rPr>
              <a:t>, che non appesantisce la gestione delle piccole amministrazioni. Si concentrerà sugli </a:t>
            </a:r>
            <a:r>
              <a:rPr lang="it-IT" sz="1900" b="1" dirty="0" smtClean="0">
                <a:solidFill>
                  <a:schemeClr val="tx1"/>
                </a:solidFill>
              </a:rPr>
              <a:t>obiettivi principali e sulle risorse necessarie per il loro raggiungimento</a:t>
            </a:r>
            <a:r>
              <a:rPr lang="it-IT" sz="1900" dirty="0" smtClean="0">
                <a:solidFill>
                  <a:schemeClr val="tx1"/>
                </a:solidFill>
              </a:rPr>
              <a:t>, senza entrare troppo nel dettaglio delle singole missioni e dei progetti specifici.</a:t>
            </a:r>
          </a:p>
          <a:p>
            <a:pPr algn="just"/>
            <a:endParaRPr lang="it-IT" sz="1900" dirty="0" smtClean="0">
              <a:solidFill>
                <a:schemeClr val="tx1"/>
              </a:solidFill>
            </a:endParaRPr>
          </a:p>
          <a:p>
            <a:pPr algn="just"/>
            <a:r>
              <a:rPr lang="it-IT" sz="1900" b="1" dirty="0" smtClean="0">
                <a:solidFill>
                  <a:schemeClr val="tx1"/>
                </a:solidFill>
              </a:rPr>
              <a:t>DUP Semplificato </a:t>
            </a:r>
            <a:r>
              <a:rPr lang="it-IT" sz="1900" dirty="0" smtClean="0">
                <a:solidFill>
                  <a:schemeClr val="tx1"/>
                </a:solidFill>
              </a:rPr>
              <a:t>(enti locali con popolazione compresa tra i 2.000 e i 5.000 abitanti): rispetto al DUP super-semplificato, questa versione prevede </a:t>
            </a:r>
            <a:r>
              <a:rPr lang="it-IT" sz="1900" b="1" dirty="0" smtClean="0">
                <a:solidFill>
                  <a:schemeClr val="tx1"/>
                </a:solidFill>
              </a:rPr>
              <a:t>una maggiore strutturazione e un’analisi più approfondita delle politiche e degli obiettivi dell’ente</a:t>
            </a:r>
            <a:r>
              <a:rPr lang="it-IT" sz="1900" dirty="0" smtClean="0">
                <a:solidFill>
                  <a:schemeClr val="tx1"/>
                </a:solidFill>
              </a:rPr>
              <a:t>. Tuttavia, mantiene </a:t>
            </a:r>
            <a:r>
              <a:rPr lang="it-IT" sz="1900" b="1" dirty="0" smtClean="0">
                <a:solidFill>
                  <a:schemeClr val="tx1"/>
                </a:solidFill>
              </a:rPr>
              <a:t>ancora una forma semplificata rispetto al DUP ordinario</a:t>
            </a:r>
            <a:r>
              <a:rPr lang="it-IT" sz="1900" dirty="0" smtClean="0">
                <a:solidFill>
                  <a:schemeClr val="tx1"/>
                </a:solidFill>
              </a:rPr>
              <a:t>.</a:t>
            </a:r>
          </a:p>
          <a:p>
            <a:pPr algn="just"/>
            <a:endParaRPr lang="it-IT" sz="1900" dirty="0" smtClean="0">
              <a:solidFill>
                <a:schemeClr val="tx1"/>
              </a:solidFill>
            </a:endParaRPr>
          </a:p>
          <a:p>
            <a:pPr algn="just"/>
            <a:r>
              <a:rPr lang="it-IT" sz="1900" b="1" dirty="0" smtClean="0">
                <a:solidFill>
                  <a:schemeClr val="tx1"/>
                </a:solidFill>
              </a:rPr>
              <a:t>DUP Ordinario </a:t>
            </a:r>
            <a:r>
              <a:rPr lang="it-IT" sz="1900" dirty="0" smtClean="0">
                <a:solidFill>
                  <a:schemeClr val="tx1"/>
                </a:solidFill>
              </a:rPr>
              <a:t>(enti locali con popolazione superiore ai 5.000 abitanti): il documento comprende </a:t>
            </a:r>
            <a:r>
              <a:rPr lang="it-IT" sz="1900" b="1" dirty="0" smtClean="0">
                <a:solidFill>
                  <a:schemeClr val="tx1"/>
                </a:solidFill>
              </a:rPr>
              <a:t>sia la Sezione Strategica (</a:t>
            </a:r>
            <a:r>
              <a:rPr lang="it-IT" sz="1900" b="1" dirty="0" err="1" smtClean="0">
                <a:solidFill>
                  <a:schemeClr val="tx1"/>
                </a:solidFill>
              </a:rPr>
              <a:t>SeS</a:t>
            </a:r>
            <a:r>
              <a:rPr lang="it-IT" sz="1900" b="1" dirty="0" smtClean="0">
                <a:solidFill>
                  <a:schemeClr val="tx1"/>
                </a:solidFill>
              </a:rPr>
              <a:t>) che la Sezione Operativa (</a:t>
            </a:r>
            <a:r>
              <a:rPr lang="it-IT" sz="1900" b="1" dirty="0" err="1" smtClean="0">
                <a:solidFill>
                  <a:schemeClr val="tx1"/>
                </a:solidFill>
              </a:rPr>
              <a:t>SeO</a:t>
            </a:r>
            <a:r>
              <a:rPr lang="it-IT" sz="1900" b="1" dirty="0" smtClean="0">
                <a:solidFill>
                  <a:schemeClr val="tx1"/>
                </a:solidFill>
              </a:rPr>
              <a:t>)</a:t>
            </a:r>
            <a:r>
              <a:rPr lang="it-IT" sz="1900" dirty="0" smtClean="0">
                <a:solidFill>
                  <a:schemeClr val="tx1"/>
                </a:solidFill>
              </a:rPr>
              <a:t>, con una </a:t>
            </a:r>
            <a:r>
              <a:rPr lang="it-IT" sz="1900" b="1" dirty="0" smtClean="0">
                <a:solidFill>
                  <a:schemeClr val="tx1"/>
                </a:solidFill>
              </a:rPr>
              <a:t>descrizione approfondita delle politiche, dei programmi, degli obiettivi e delle risorse necessarie</a:t>
            </a:r>
            <a:r>
              <a:rPr lang="it-IT" sz="1900" dirty="0" smtClean="0">
                <a:solidFill>
                  <a:schemeClr val="tx1"/>
                </a:solidFill>
              </a:rPr>
              <a:t>. Include anche </a:t>
            </a:r>
            <a:r>
              <a:rPr lang="it-IT" sz="1900" b="1" dirty="0" smtClean="0">
                <a:solidFill>
                  <a:schemeClr val="tx1"/>
                </a:solidFill>
              </a:rPr>
              <a:t>un’analisi più dettagliata dei fabbisogni e delle risorse economiche</a:t>
            </a:r>
            <a:r>
              <a:rPr lang="it-IT" sz="1900" dirty="0" smtClean="0">
                <a:solidFill>
                  <a:schemeClr val="tx1"/>
                </a:solidFill>
              </a:rPr>
              <a:t>, permettendo una pianificazione più complessa e a lungo termine, fondamentale per amministrazioni di maggiore dimensione.</a:t>
            </a:r>
            <a:endParaRPr lang="it-IT" sz="1900" dirty="0" smtClean="0">
              <a:solidFill>
                <a:schemeClr val="tx1"/>
              </a:solidFill>
            </a:endParaRP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4070002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2CE92-A514-9500-418E-400DBD547DA2}"/>
            </a:ext>
          </a:extLst>
        </p:cNvPr>
        <p:cNvGrpSpPr/>
        <p:nvPr/>
      </p:nvGrpSpPr>
      <p:grpSpPr>
        <a:xfrm>
          <a:off x="0" y="0"/>
          <a:ext cx="0" cy="0"/>
          <a:chOff x="0" y="0"/>
          <a:chExt cx="0" cy="0"/>
        </a:xfrm>
      </p:grpSpPr>
      <p:sp>
        <p:nvSpPr>
          <p:cNvPr id="11" name="object 11">
            <a:extLst>
              <a:ext uri="{FF2B5EF4-FFF2-40B4-BE49-F238E27FC236}">
                <a16:creationId xmlns:a16="http://schemas.microsoft.com/office/drawing/2014/main" id="{40BA8727-2246-FDB7-348C-1312396A5DA9}"/>
              </a:ext>
            </a:extLst>
          </p:cNvPr>
          <p:cNvSpPr txBox="1"/>
          <p:nvPr/>
        </p:nvSpPr>
        <p:spPr>
          <a:xfrm>
            <a:off x="516572" y="989196"/>
            <a:ext cx="11158855" cy="473848"/>
          </a:xfrm>
          <a:prstGeom prst="rect">
            <a:avLst/>
          </a:prstGeom>
          <a:solidFill>
            <a:srgbClr val="00449E">
              <a:alpha val="19999"/>
            </a:srgbClr>
          </a:solidFill>
        </p:spPr>
        <p:txBody>
          <a:bodyPr vert="horz" wrap="square" lIns="0" tIns="103505" rIns="0" bIns="0" rtlCol="0">
            <a:spAutoFit/>
          </a:bodyPr>
          <a:lstStyle/>
          <a:p>
            <a:pPr marL="1270" marR="0" lvl="0" indent="0" algn="ctr" defTabSz="914400" eaLnBrk="1" fontAlgn="auto" latinLnBrk="0" hangingPunct="1">
              <a:lnSpc>
                <a:spcPct val="100000"/>
              </a:lnSpc>
              <a:spcBef>
                <a:spcPts val="815"/>
              </a:spcBef>
              <a:spcAft>
                <a:spcPts val="0"/>
              </a:spcAft>
              <a:buClrTx/>
              <a:buSzTx/>
              <a:buFontTx/>
              <a:buNone/>
              <a:tabLst/>
              <a:defRPr/>
            </a:pPr>
            <a:endParaRPr kumimoji="0" lang="it-IT" sz="2400" b="1" i="0" u="none" strike="noStrike" kern="0" cap="none" spc="0" normalizeH="0" baseline="0" noProof="0" dirty="0">
              <a:ln>
                <a:noFill/>
              </a:ln>
              <a:solidFill>
                <a:srgbClr val="002060"/>
              </a:solidFill>
              <a:effectLst/>
              <a:uLnTx/>
              <a:uFillTx/>
              <a:latin typeface="Trebuchet MS"/>
              <a:cs typeface="Trebuchet MS"/>
            </a:endParaRPr>
          </a:p>
        </p:txBody>
      </p:sp>
      <p:sp>
        <p:nvSpPr>
          <p:cNvPr id="4" name="Titolo 3">
            <a:extLst>
              <a:ext uri="{FF2B5EF4-FFF2-40B4-BE49-F238E27FC236}">
                <a16:creationId xmlns:a16="http://schemas.microsoft.com/office/drawing/2014/main" id="{120900C2-F577-97A8-A3B0-6661ED116273}"/>
              </a:ext>
            </a:extLst>
          </p:cNvPr>
          <p:cNvSpPr>
            <a:spLocks noGrp="1"/>
          </p:cNvSpPr>
          <p:nvPr>
            <p:ph type="title"/>
          </p:nvPr>
        </p:nvSpPr>
        <p:spPr>
          <a:xfrm>
            <a:off x="594766" y="158876"/>
            <a:ext cx="10197465" cy="492443"/>
          </a:xfrm>
        </p:spPr>
        <p:txBody>
          <a:bodyPr/>
          <a:lstStyle/>
          <a:p>
            <a:r>
              <a:rPr lang="it-IT" dirty="0" smtClean="0"/>
              <a:t>Il Documento </a:t>
            </a:r>
            <a:r>
              <a:rPr lang="it-IT" dirty="0"/>
              <a:t>Unico di Programmazione (</a:t>
            </a:r>
            <a:r>
              <a:rPr lang="it-IT" dirty="0" smtClean="0"/>
              <a:t>DUP)</a:t>
            </a:r>
            <a:endParaRPr lang="it-IT" dirty="0"/>
          </a:p>
        </p:txBody>
      </p:sp>
      <p:sp>
        <p:nvSpPr>
          <p:cNvPr id="46" name="object 46">
            <a:extLst>
              <a:ext uri="{FF2B5EF4-FFF2-40B4-BE49-F238E27FC236}">
                <a16:creationId xmlns:a16="http://schemas.microsoft.com/office/drawing/2014/main" id="{A342339D-73DD-442D-B878-C24269584CA2}"/>
              </a:ext>
            </a:extLst>
          </p:cNvPr>
          <p:cNvSpPr txBox="1">
            <a:spLocks noGrp="1"/>
          </p:cNvSpPr>
          <p:nvPr>
            <p:ph type="sldNum" sz="quarter" idx="7"/>
          </p:nvPr>
        </p:nvSpPr>
        <p:spPr>
          <a:prstGeom prst="rect">
            <a:avLst/>
          </a:prstGeom>
        </p:spPr>
        <p:txBody>
          <a:bodyPr vert="horz" wrap="square" lIns="0" tIns="36830" rIns="0" bIns="0" rtlCol="0">
            <a:spAutoFit/>
          </a:bodyPr>
          <a:lstStyle/>
          <a:p>
            <a:pPr marL="38100" marR="0" lvl="0" indent="0" defTabSz="914400" eaLnBrk="1" fontAlgn="auto" latinLnBrk="0" hangingPunct="1">
              <a:lnSpc>
                <a:spcPct val="100000"/>
              </a:lnSpc>
              <a:spcBef>
                <a:spcPts val="290"/>
              </a:spcBef>
              <a:spcAft>
                <a:spcPts val="0"/>
              </a:spcAft>
              <a:buClrTx/>
              <a:buSzTx/>
              <a:buFontTx/>
              <a:buNone/>
              <a:tabLst/>
              <a:defRPr/>
            </a:pPr>
            <a:fld id="{81D60167-4931-47E6-BA6A-407CBD079E47}" type="slidenum">
              <a:rPr kumimoji="0" sz="1400" b="1" i="0" u="none" strike="noStrike" kern="0" cap="none" spc="-25" normalizeH="0" baseline="0" noProof="0" dirty="0">
                <a:ln>
                  <a:noFill/>
                </a:ln>
                <a:solidFill>
                  <a:srgbClr val="FFFFFF"/>
                </a:solidFill>
                <a:effectLst/>
                <a:uLnTx/>
                <a:uFillTx/>
                <a:latin typeface="Trebuchet MS"/>
              </a:rPr>
              <a:pPr marL="38100" marR="0" lvl="0" indent="0" defTabSz="914400" eaLnBrk="1" fontAlgn="auto" latinLnBrk="0" hangingPunct="1">
                <a:lnSpc>
                  <a:spcPct val="100000"/>
                </a:lnSpc>
                <a:spcBef>
                  <a:spcPts val="290"/>
                </a:spcBef>
                <a:spcAft>
                  <a:spcPts val="0"/>
                </a:spcAft>
                <a:buClrTx/>
                <a:buSzTx/>
                <a:buFontTx/>
                <a:buNone/>
                <a:tabLst/>
                <a:defRPr/>
              </a:pPr>
              <a:t>9</a:t>
            </a:fld>
            <a:endParaRPr kumimoji="0" sz="1400" b="1" i="0" u="none" strike="noStrike" kern="0" cap="none" spc="-25" normalizeH="0" baseline="0" noProof="0" dirty="0">
              <a:ln>
                <a:noFill/>
              </a:ln>
              <a:solidFill>
                <a:srgbClr val="FFFFFF"/>
              </a:solidFill>
              <a:effectLst/>
              <a:uLnTx/>
              <a:uFillTx/>
              <a:latin typeface="Trebuchet MS"/>
            </a:endParaRPr>
          </a:p>
        </p:txBody>
      </p:sp>
      <p:sp>
        <p:nvSpPr>
          <p:cNvPr id="50" name="object 10">
            <a:extLst>
              <a:ext uri="{FF2B5EF4-FFF2-40B4-BE49-F238E27FC236}">
                <a16:creationId xmlns:a16="http://schemas.microsoft.com/office/drawing/2014/main" id="{DE9733C0-EA21-A1FA-9804-E15409D024EF}"/>
              </a:ext>
            </a:extLst>
          </p:cNvPr>
          <p:cNvSpPr/>
          <p:nvPr/>
        </p:nvSpPr>
        <p:spPr>
          <a:xfrm>
            <a:off x="0" y="5943599"/>
            <a:ext cx="12192000" cy="914400"/>
          </a:xfrm>
          <a:custGeom>
            <a:avLst/>
            <a:gdLst/>
            <a:ahLst/>
            <a:cxnLst/>
            <a:rect l="l" t="t" r="r" b="b"/>
            <a:pathLst>
              <a:path w="12192000" h="914400">
                <a:moveTo>
                  <a:pt x="12192000" y="0"/>
                </a:moveTo>
                <a:lnTo>
                  <a:pt x="0" y="0"/>
                </a:lnTo>
                <a:lnTo>
                  <a:pt x="0" y="914399"/>
                </a:lnTo>
                <a:lnTo>
                  <a:pt x="12192000" y="914399"/>
                </a:lnTo>
                <a:lnTo>
                  <a:pt x="12192000" y="0"/>
                </a:lnTo>
                <a:close/>
              </a:path>
            </a:pathLst>
          </a:custGeom>
          <a:solidFill>
            <a:srgbClr val="FFFFFF"/>
          </a:solidFill>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endParaRPr>
          </a:p>
        </p:txBody>
      </p:sp>
      <p:sp>
        <p:nvSpPr>
          <p:cNvPr id="7" name="Rettangolo 6">
            <a:extLst>
              <a:ext uri="{FF2B5EF4-FFF2-40B4-BE49-F238E27FC236}">
                <a16:creationId xmlns:a16="http://schemas.microsoft.com/office/drawing/2014/main" id="{299DF2D3-CC28-F1DC-27B8-DAB19E5906A0}"/>
              </a:ext>
            </a:extLst>
          </p:cNvPr>
          <p:cNvSpPr/>
          <p:nvPr/>
        </p:nvSpPr>
        <p:spPr>
          <a:xfrm>
            <a:off x="516572" y="2133600"/>
            <a:ext cx="11158854" cy="315129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it-IT" sz="1900" dirty="0" smtClean="0">
                <a:solidFill>
                  <a:schemeClr val="tx1"/>
                </a:solidFill>
              </a:rPr>
              <a:t>La </a:t>
            </a:r>
            <a:r>
              <a:rPr lang="it-IT" sz="1900" b="1" dirty="0" smtClean="0">
                <a:solidFill>
                  <a:schemeClr val="tx1"/>
                </a:solidFill>
              </a:rPr>
              <a:t>previsione</a:t>
            </a:r>
            <a:r>
              <a:rPr lang="it-IT" sz="1900" dirty="0" smtClean="0">
                <a:solidFill>
                  <a:schemeClr val="tx1"/>
                </a:solidFill>
              </a:rPr>
              <a:t> (</a:t>
            </a:r>
            <a:r>
              <a:rPr lang="it-IT" sz="1900" dirty="0" smtClean="0">
                <a:solidFill>
                  <a:schemeClr val="tx1"/>
                </a:solidFill>
              </a:rPr>
              <a:t>fondamentale </a:t>
            </a:r>
            <a:r>
              <a:rPr lang="it-IT" sz="1900" dirty="0" smtClean="0">
                <a:solidFill>
                  <a:schemeClr val="tx1"/>
                </a:solidFill>
              </a:rPr>
              <a:t>nell’ottica </a:t>
            </a:r>
            <a:r>
              <a:rPr lang="it-IT" sz="1900" b="1" dirty="0" smtClean="0">
                <a:solidFill>
                  <a:schemeClr val="tx1"/>
                </a:solidFill>
              </a:rPr>
              <a:t>evolutiva verso il PIAO</a:t>
            </a:r>
            <a:r>
              <a:rPr lang="it-IT" sz="1900" dirty="0" smtClean="0">
                <a:solidFill>
                  <a:schemeClr val="tx1"/>
                </a:solidFill>
              </a:rPr>
              <a:t>) del </a:t>
            </a:r>
            <a:r>
              <a:rPr lang="it-IT" sz="1900" b="1" dirty="0" smtClean="0">
                <a:solidFill>
                  <a:schemeClr val="tx1"/>
                </a:solidFill>
              </a:rPr>
              <a:t>controllo strategico </a:t>
            </a:r>
            <a:r>
              <a:rPr lang="it-IT" sz="1900" dirty="0" smtClean="0">
                <a:solidFill>
                  <a:schemeClr val="tx1"/>
                </a:solidFill>
              </a:rPr>
              <a:t>(art. 147-ter, comma 1 del d.lgs. </a:t>
            </a:r>
            <a:r>
              <a:rPr lang="pt-BR" sz="1900" dirty="0" smtClean="0">
                <a:solidFill>
                  <a:schemeClr val="tx1"/>
                </a:solidFill>
              </a:rPr>
              <a:t>18 agosto 2000, n. 267, introdotto con il d.l. </a:t>
            </a:r>
            <a:r>
              <a:rPr lang="it-IT" sz="1900" dirty="0" smtClean="0">
                <a:solidFill>
                  <a:schemeClr val="tx1"/>
                </a:solidFill>
              </a:rPr>
              <a:t>10 ottobre 2012, n. 174</a:t>
            </a:r>
            <a:r>
              <a:rPr lang="pt-BR" sz="1900" dirty="0" smtClean="0">
                <a:solidFill>
                  <a:schemeClr val="tx1"/>
                </a:solidFill>
              </a:rPr>
              <a:t>)</a:t>
            </a:r>
            <a:r>
              <a:rPr lang="it-IT" sz="1900" dirty="0" smtClean="0">
                <a:solidFill>
                  <a:schemeClr val="tx1"/>
                </a:solidFill>
              </a:rPr>
              <a:t>:</a:t>
            </a:r>
          </a:p>
          <a:p>
            <a:pPr algn="just"/>
            <a:endParaRPr lang="it-IT" sz="1900" dirty="0" smtClean="0">
              <a:solidFill>
                <a:schemeClr val="tx1"/>
              </a:solidFill>
            </a:endParaRPr>
          </a:p>
          <a:p>
            <a:pPr algn="just"/>
            <a:r>
              <a:rPr lang="it-IT" sz="1900" dirty="0" smtClean="0">
                <a:solidFill>
                  <a:schemeClr val="tx1"/>
                </a:solidFill>
              </a:rPr>
              <a:t>«Per </a:t>
            </a:r>
            <a:r>
              <a:rPr lang="it-IT" sz="1900" b="1" dirty="0" smtClean="0">
                <a:solidFill>
                  <a:schemeClr val="tx1"/>
                </a:solidFill>
              </a:rPr>
              <a:t>verificare lo stato di attuazione dei programmi </a:t>
            </a:r>
            <a:r>
              <a:rPr lang="it-IT" sz="1900" dirty="0" smtClean="0">
                <a:solidFill>
                  <a:schemeClr val="tx1"/>
                </a:solidFill>
              </a:rPr>
              <a:t>secondo le linee approvate dal Consiglio, </a:t>
            </a:r>
            <a:r>
              <a:rPr lang="it-IT" sz="1900" b="1" dirty="0" smtClean="0">
                <a:solidFill>
                  <a:schemeClr val="tx1"/>
                </a:solidFill>
              </a:rPr>
              <a:t>l’ente locale </a:t>
            </a:r>
            <a:r>
              <a:rPr lang="it-IT" sz="1900" dirty="0" smtClean="0">
                <a:solidFill>
                  <a:schemeClr val="tx1"/>
                </a:solidFill>
              </a:rPr>
              <a:t>con popolazione superiore a 100.000 abitanti in fase di prima applicazione, a 50.000 abitanti per il 2014 e a 15.000 abitanti a decorrere dal 2015 </a:t>
            </a:r>
            <a:r>
              <a:rPr lang="it-IT" sz="1900" b="1" dirty="0" smtClean="0">
                <a:solidFill>
                  <a:schemeClr val="tx1"/>
                </a:solidFill>
              </a:rPr>
              <a:t>definisce</a:t>
            </a:r>
            <a:r>
              <a:rPr lang="it-IT" sz="1900" dirty="0" smtClean="0">
                <a:solidFill>
                  <a:schemeClr val="tx1"/>
                </a:solidFill>
              </a:rPr>
              <a:t>, secondo la propria autonomia organizzativa, </a:t>
            </a:r>
            <a:r>
              <a:rPr lang="it-IT" sz="1900" b="1" dirty="0" smtClean="0">
                <a:solidFill>
                  <a:schemeClr val="tx1"/>
                </a:solidFill>
              </a:rPr>
              <a:t>metodologie di controllo strategico finalizzate alla rilevazione dei risultati conseguiti rispetto agli obiettivi predefiniti</a:t>
            </a:r>
            <a:r>
              <a:rPr lang="it-IT" sz="1900" dirty="0" smtClean="0">
                <a:solidFill>
                  <a:schemeClr val="tx1"/>
                </a:solidFill>
              </a:rPr>
              <a:t>, </a:t>
            </a:r>
            <a:r>
              <a:rPr lang="it-IT" sz="1900" b="1" dirty="0" smtClean="0">
                <a:solidFill>
                  <a:schemeClr val="tx1"/>
                </a:solidFill>
              </a:rPr>
              <a:t>degli aspetti economico-finanziari connessi ai risultati ottenuti</a:t>
            </a:r>
            <a:r>
              <a:rPr lang="it-IT" sz="1900" dirty="0" smtClean="0">
                <a:solidFill>
                  <a:schemeClr val="tx1"/>
                </a:solidFill>
              </a:rPr>
              <a:t>, </a:t>
            </a:r>
            <a:r>
              <a:rPr lang="it-IT" sz="1900" b="1" dirty="0" smtClean="0">
                <a:solidFill>
                  <a:schemeClr val="tx1"/>
                </a:solidFill>
              </a:rPr>
              <a:t>dei tempi di realizzazione rispetto alle previsioni</a:t>
            </a:r>
            <a:r>
              <a:rPr lang="it-IT" sz="1900" dirty="0" smtClean="0">
                <a:solidFill>
                  <a:schemeClr val="tx1"/>
                </a:solidFill>
              </a:rPr>
              <a:t>, </a:t>
            </a:r>
            <a:r>
              <a:rPr lang="it-IT" sz="1900" b="1" dirty="0" smtClean="0">
                <a:solidFill>
                  <a:schemeClr val="tx1"/>
                </a:solidFill>
              </a:rPr>
              <a:t>delle procedure operative attuate confrontate con i progetti elaborati</a:t>
            </a:r>
            <a:r>
              <a:rPr lang="it-IT" sz="1900" dirty="0" smtClean="0">
                <a:solidFill>
                  <a:schemeClr val="tx1"/>
                </a:solidFill>
              </a:rPr>
              <a:t>, </a:t>
            </a:r>
            <a:r>
              <a:rPr lang="it-IT" sz="1900" b="1" dirty="0" smtClean="0">
                <a:solidFill>
                  <a:schemeClr val="tx1"/>
                </a:solidFill>
              </a:rPr>
              <a:t>della qualità dei servizi erogati </a:t>
            </a:r>
            <a:r>
              <a:rPr lang="it-IT" sz="1900" dirty="0" smtClean="0">
                <a:solidFill>
                  <a:schemeClr val="tx1"/>
                </a:solidFill>
              </a:rPr>
              <a:t>e </a:t>
            </a:r>
            <a:r>
              <a:rPr lang="it-IT" sz="1900" b="1" dirty="0" smtClean="0">
                <a:solidFill>
                  <a:schemeClr val="tx1"/>
                </a:solidFill>
              </a:rPr>
              <a:t>del grado di soddisfazione della domanda espressa, degli aspetti socio-economici</a:t>
            </a:r>
            <a:r>
              <a:rPr lang="it-IT" sz="1900" dirty="0" smtClean="0">
                <a:solidFill>
                  <a:schemeClr val="tx1"/>
                </a:solidFill>
              </a:rPr>
              <a:t>. L'ente locale con popolazione superiore a 100.000 abitanti in fase di prima applicazione, a 50.000 abitanti per il 2014 e a 15.000 abitanti a decorrere dal 2015 può esercitare </a:t>
            </a:r>
            <a:r>
              <a:rPr lang="it-IT" sz="1900" b="1" dirty="0" smtClean="0">
                <a:solidFill>
                  <a:schemeClr val="tx1"/>
                </a:solidFill>
              </a:rPr>
              <a:t>in forma associata la funzione di controllo strategico</a:t>
            </a:r>
            <a:r>
              <a:rPr lang="it-IT" sz="1900" dirty="0" smtClean="0">
                <a:solidFill>
                  <a:schemeClr val="tx1"/>
                </a:solidFill>
              </a:rPr>
              <a:t>.</a:t>
            </a:r>
            <a:endParaRPr lang="it-IT" sz="1900" dirty="0" smtClean="0">
              <a:solidFill>
                <a:schemeClr val="tx1"/>
              </a:solidFill>
            </a:endParaRPr>
          </a:p>
        </p:txBody>
      </p:sp>
      <p:pic>
        <p:nvPicPr>
          <p:cNvPr id="2" name="Immagine 1">
            <a:extLst>
              <a:ext uri="{FF2B5EF4-FFF2-40B4-BE49-F238E27FC236}">
                <a16:creationId xmlns:a16="http://schemas.microsoft.com/office/drawing/2014/main" id="{D2C79DA8-6728-19C6-CF24-5D581EC6B04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903425"/>
            <a:ext cx="12119987" cy="1030966"/>
          </a:xfrm>
          <a:prstGeom prst="rect">
            <a:avLst/>
          </a:prstGeom>
        </p:spPr>
      </p:pic>
    </p:spTree>
    <p:extLst>
      <p:ext uri="{BB962C8B-B14F-4D97-AF65-F5344CB8AC3E}">
        <p14:creationId xmlns:p14="http://schemas.microsoft.com/office/powerpoint/2010/main" val="2955648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492</TotalTime>
  <Words>3714</Words>
  <Application>Microsoft Office PowerPoint</Application>
  <PresentationFormat>Widescreen</PresentationFormat>
  <Paragraphs>203</Paragraphs>
  <Slides>27</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27</vt:i4>
      </vt:variant>
    </vt:vector>
  </HeadingPairs>
  <TitlesOfParts>
    <vt:vector size="34" baseType="lpstr">
      <vt:lpstr>Aharoni</vt:lpstr>
      <vt:lpstr>Aptos</vt:lpstr>
      <vt:lpstr>Arial</vt:lpstr>
      <vt:lpstr>Calibri</vt:lpstr>
      <vt:lpstr>Lucida Sans Unicode</vt:lpstr>
      <vt:lpstr>Trebuchet MS</vt:lpstr>
      <vt:lpstr>Office Theme</vt:lpstr>
      <vt:lpstr>Presentazione standard di PowerPoint</vt:lpstr>
      <vt:lpstr>Schema della lezione</vt:lpstr>
      <vt:lpstr>Il Documento Unico di Programmazione (DUP)</vt:lpstr>
      <vt:lpstr>Il DUP e il principio della programmazione di bilancio</vt:lpstr>
      <vt:lpstr>Il Documento Unico di Programmazione (DUP)</vt:lpstr>
      <vt:lpstr>Il Documento Unico di Programmazione (DUP)</vt:lpstr>
      <vt:lpstr>Il Documento Unico di Programmazione (DUP)</vt:lpstr>
      <vt:lpstr>Il Documento Unico di Programmazione (DUP)</vt:lpstr>
      <vt:lpstr>Il Documento Unico di Programmazione (DUP)</vt:lpstr>
      <vt:lpstr>Dal DUP al Piano triennale del fabbisogno</vt:lpstr>
      <vt:lpstr>Dal DUP al Piano triennale del fabbisogno</vt:lpstr>
      <vt:lpstr>Dal DUP al Piano triennale del fabbisogno</vt:lpstr>
      <vt:lpstr>il Piano triennale dei fabbisogni di personale</vt:lpstr>
      <vt:lpstr>il Piano triennale dei fabbisogni di personale</vt:lpstr>
      <vt:lpstr>il Piano triennale dei fabbisogni di personale</vt:lpstr>
      <vt:lpstr>il Piano triennale dei fabbisogni di personale</vt:lpstr>
      <vt:lpstr>Le Linee guida e i documenti </vt:lpstr>
      <vt:lpstr>Dalla dotazione organica ai fabbisogni di amministrazione</vt:lpstr>
      <vt:lpstr>Il Piano Integrato di Attività e Organizzazione (PIAO)</vt:lpstr>
      <vt:lpstr>Il Piano Integrato di Attività e Organizzazione (PIAO)</vt:lpstr>
      <vt:lpstr>Il Piano Integrato di Attività e Organizzazione (PIAO)</vt:lpstr>
      <vt:lpstr>Il Piano Integrato di Attività e Organizzazione (PIAO)</vt:lpstr>
      <vt:lpstr>Il Piano Integrato di Attività e Organizzazione (PIAO)</vt:lpstr>
      <vt:lpstr>Il rapporto tra DUP e PIAO</vt:lpstr>
      <vt:lpstr>L’integrazione dei fabbisogni</vt:lpstr>
      <vt:lpstr>I fabbisogni al servizio del valore pubblico</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Francesco Gardenal</dc:creator>
  <cp:lastModifiedBy>Matteo</cp:lastModifiedBy>
  <cp:revision>76</cp:revision>
  <cp:lastPrinted>2024-09-17T10:16:35Z</cp:lastPrinted>
  <dcterms:created xsi:type="dcterms:W3CDTF">2024-04-15T08:33:22Z</dcterms:created>
  <dcterms:modified xsi:type="dcterms:W3CDTF">2026-03-03T09:31:22Z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Creator">
    <vt:lpwstr>Microsoft® PowerPoint® per Microsoft 365</vt:lpwstr>
  </property>
  <property fmtid="{D5CDD505-2E9C-101B-9397-08002B2CF9AE}" pid="4" name="LastSaved">
    <vt:filetime>2024-04-15T00:00:00Z</vt:filetime>
  </property>
  <property fmtid="{D5CDD505-2E9C-101B-9397-08002B2CF9AE}" pid="5" name="Producer">
    <vt:lpwstr>Microsoft® PowerPoint® per Microsoft 365</vt:lpwstr>
  </property>
</Properties>
</file>