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sldIdLst>
    <p:sldId id="258" r:id="rId2"/>
    <p:sldId id="422" r:id="rId3"/>
    <p:sldId id="421" r:id="rId4"/>
    <p:sldId id="426" r:id="rId5"/>
    <p:sldId id="409" r:id="rId6"/>
    <p:sldId id="428" r:id="rId7"/>
    <p:sldId id="427" r:id="rId8"/>
    <p:sldId id="424" r:id="rId9"/>
    <p:sldId id="408" r:id="rId10"/>
  </p:sldIdLst>
  <p:sldSz cx="12192000" cy="6858000"/>
  <p:notesSz cx="9944100" cy="68056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973"/>
  </p:normalViewPr>
  <p:slideViewPr>
    <p:cSldViewPr>
      <p:cViewPr>
        <p:scale>
          <a:sx n="66" d="100"/>
          <a:sy n="66" d="100"/>
        </p:scale>
        <p:origin x="1029" y="13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32450" y="0"/>
            <a:ext cx="4310063" cy="341313"/>
          </a:xfrm>
          <a:prstGeom prst="rect">
            <a:avLst/>
          </a:prstGeom>
        </p:spPr>
        <p:txBody>
          <a:bodyPr vert="horz" lIns="91440" tIns="45720" rIns="91440" bIns="45720" rtlCol="0"/>
          <a:lstStyle>
            <a:lvl1pPr algn="r">
              <a:defRPr sz="1200"/>
            </a:lvl1pPr>
          </a:lstStyle>
          <a:p>
            <a:fld id="{E2115C7E-F564-4988-A665-DBC936908B31}" type="datetimeFigureOut">
              <a:rPr lang="it-IT" smtClean="0"/>
              <a:t>11/04/2026</a:t>
            </a:fld>
            <a:endParaRPr lang="it-IT"/>
          </a:p>
        </p:txBody>
      </p:sp>
      <p:sp>
        <p:nvSpPr>
          <p:cNvPr id="4" name="Segnaposto immagine diapositiva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3775" y="3275013"/>
            <a:ext cx="7956550" cy="26797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64300"/>
            <a:ext cx="4308475" cy="34131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32450" y="6464300"/>
            <a:ext cx="4310063" cy="341313"/>
          </a:xfrm>
          <a:prstGeom prst="rect">
            <a:avLst/>
          </a:prstGeom>
        </p:spPr>
        <p:txBody>
          <a:bodyPr vert="horz" lIns="91440" tIns="45720" rIns="91440" bIns="45720" rtlCol="0" anchor="b"/>
          <a:lstStyle>
            <a:lvl1pPr algn="r">
              <a:defRPr sz="1200"/>
            </a:lvl1pPr>
          </a:lstStyle>
          <a:p>
            <a:fld id="{10FF650D-4325-43C0-BEE8-C7E38566C35D}" type="slidenum">
              <a:rPr lang="it-IT" smtClean="0"/>
              <a:t>‹N›</a:t>
            </a:fld>
            <a:endParaRPr lang="it-IT"/>
          </a:p>
        </p:txBody>
      </p:sp>
    </p:spTree>
    <p:extLst>
      <p:ext uri="{BB962C8B-B14F-4D97-AF65-F5344CB8AC3E}">
        <p14:creationId xmlns:p14="http://schemas.microsoft.com/office/powerpoint/2010/main" val="54410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0FF650D-4325-43C0-BEE8-C7E38566C35D}" type="slidenum">
              <a:rPr lang="it-IT" smtClean="0"/>
              <a:t>2</a:t>
            </a:fld>
            <a:endParaRPr lang="it-IT"/>
          </a:p>
        </p:txBody>
      </p:sp>
    </p:spTree>
    <p:extLst>
      <p:ext uri="{BB962C8B-B14F-4D97-AF65-F5344CB8AC3E}">
        <p14:creationId xmlns:p14="http://schemas.microsoft.com/office/powerpoint/2010/main" val="352397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273CC-51FD-F3BE-C80D-87583C9D3B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60DB983-E69F-B5A2-DBED-9AA1772BC95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A79309F-4CB3-5009-240D-37D00E2E02A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1188631-B74F-D4E7-8D07-AFC17A0923B8}"/>
              </a:ext>
            </a:extLst>
          </p:cNvPr>
          <p:cNvSpPr>
            <a:spLocks noGrp="1"/>
          </p:cNvSpPr>
          <p:nvPr>
            <p:ph type="sldNum" sz="quarter" idx="5"/>
          </p:nvPr>
        </p:nvSpPr>
        <p:spPr/>
        <p:txBody>
          <a:bodyPr/>
          <a:lstStyle/>
          <a:p>
            <a:fld id="{10FF650D-4325-43C0-BEE8-C7E38566C35D}" type="slidenum">
              <a:rPr lang="it-IT" smtClean="0"/>
              <a:t>3</a:t>
            </a:fld>
            <a:endParaRPr lang="it-IT"/>
          </a:p>
        </p:txBody>
      </p:sp>
    </p:spTree>
    <p:extLst>
      <p:ext uri="{BB962C8B-B14F-4D97-AF65-F5344CB8AC3E}">
        <p14:creationId xmlns:p14="http://schemas.microsoft.com/office/powerpoint/2010/main" val="9992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633D-434C-5E92-87D6-ACFB9CC4F73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62D9109-F2E1-C690-F8AD-D691E7E1CD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48424BB-8CFD-FFA7-940C-4E16FD55D2F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E044877-E158-E395-B5D7-7C9D6275EAD4}"/>
              </a:ext>
            </a:extLst>
          </p:cNvPr>
          <p:cNvSpPr>
            <a:spLocks noGrp="1"/>
          </p:cNvSpPr>
          <p:nvPr>
            <p:ph type="sldNum" sz="quarter" idx="5"/>
          </p:nvPr>
        </p:nvSpPr>
        <p:spPr/>
        <p:txBody>
          <a:bodyPr/>
          <a:lstStyle/>
          <a:p>
            <a:fld id="{10FF650D-4325-43C0-BEE8-C7E38566C35D}" type="slidenum">
              <a:rPr lang="it-IT" smtClean="0"/>
              <a:t>4</a:t>
            </a:fld>
            <a:endParaRPr lang="it-IT"/>
          </a:p>
        </p:txBody>
      </p:sp>
    </p:spTree>
    <p:extLst>
      <p:ext uri="{BB962C8B-B14F-4D97-AF65-F5344CB8AC3E}">
        <p14:creationId xmlns:p14="http://schemas.microsoft.com/office/powerpoint/2010/main" val="297265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0FF650D-4325-43C0-BEE8-C7E38566C35D}" type="slidenum">
              <a:rPr lang="it-IT" smtClean="0"/>
              <a:t>5</a:t>
            </a:fld>
            <a:endParaRPr lang="it-IT"/>
          </a:p>
        </p:txBody>
      </p:sp>
    </p:spTree>
    <p:extLst>
      <p:ext uri="{BB962C8B-B14F-4D97-AF65-F5344CB8AC3E}">
        <p14:creationId xmlns:p14="http://schemas.microsoft.com/office/powerpoint/2010/main" val="254421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6D5D5-C8BF-9D09-2392-529E5C7A74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9E8B28-5F71-82D3-C0F4-919C7C966D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994458-EF76-E83B-8C24-8203D2E86E7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7833C2F-1021-DCF9-D56A-AF61F146C988}"/>
              </a:ext>
            </a:extLst>
          </p:cNvPr>
          <p:cNvSpPr>
            <a:spLocks noGrp="1"/>
          </p:cNvSpPr>
          <p:nvPr>
            <p:ph type="sldNum" sz="quarter" idx="5"/>
          </p:nvPr>
        </p:nvSpPr>
        <p:spPr/>
        <p:txBody>
          <a:bodyPr/>
          <a:lstStyle/>
          <a:p>
            <a:fld id="{10FF650D-4325-43C0-BEE8-C7E38566C35D}" type="slidenum">
              <a:rPr lang="it-IT" smtClean="0"/>
              <a:t>6</a:t>
            </a:fld>
            <a:endParaRPr lang="it-IT"/>
          </a:p>
        </p:txBody>
      </p:sp>
    </p:spTree>
    <p:extLst>
      <p:ext uri="{BB962C8B-B14F-4D97-AF65-F5344CB8AC3E}">
        <p14:creationId xmlns:p14="http://schemas.microsoft.com/office/powerpoint/2010/main" val="189839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DEB3-6F4E-99C1-2268-3D60B0029A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E2B524C-0DE5-0273-15AE-D093794F5B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9C62521-F11E-AC53-E265-201E47F2958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F699E92-8474-0A49-042C-3AF4B770F54C}"/>
              </a:ext>
            </a:extLst>
          </p:cNvPr>
          <p:cNvSpPr>
            <a:spLocks noGrp="1"/>
          </p:cNvSpPr>
          <p:nvPr>
            <p:ph type="sldNum" sz="quarter" idx="5"/>
          </p:nvPr>
        </p:nvSpPr>
        <p:spPr/>
        <p:txBody>
          <a:bodyPr/>
          <a:lstStyle/>
          <a:p>
            <a:fld id="{10FF650D-4325-43C0-BEE8-C7E38566C35D}" type="slidenum">
              <a:rPr lang="it-IT" smtClean="0"/>
              <a:t>7</a:t>
            </a:fld>
            <a:endParaRPr lang="it-IT"/>
          </a:p>
        </p:txBody>
      </p:sp>
    </p:spTree>
    <p:extLst>
      <p:ext uri="{BB962C8B-B14F-4D97-AF65-F5344CB8AC3E}">
        <p14:creationId xmlns:p14="http://schemas.microsoft.com/office/powerpoint/2010/main" val="405152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E6EB6-E082-C099-19F8-AD09BA880B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9DD6EAF-2A11-1D57-CD58-7BD8608E00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57E8DA2-9193-9DE1-4819-605CDEE0ED1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EB7C3CA-522F-A71F-ACAB-9B738F2803C1}"/>
              </a:ext>
            </a:extLst>
          </p:cNvPr>
          <p:cNvSpPr>
            <a:spLocks noGrp="1"/>
          </p:cNvSpPr>
          <p:nvPr>
            <p:ph type="sldNum" sz="quarter" idx="5"/>
          </p:nvPr>
        </p:nvSpPr>
        <p:spPr/>
        <p:txBody>
          <a:bodyPr/>
          <a:lstStyle/>
          <a:p>
            <a:fld id="{10FF650D-4325-43C0-BEE8-C7E38566C35D}" type="slidenum">
              <a:rPr lang="it-IT" smtClean="0"/>
              <a:t>8</a:t>
            </a:fld>
            <a:endParaRPr lang="it-IT"/>
          </a:p>
        </p:txBody>
      </p:sp>
    </p:spTree>
    <p:extLst>
      <p:ext uri="{BB962C8B-B14F-4D97-AF65-F5344CB8AC3E}">
        <p14:creationId xmlns:p14="http://schemas.microsoft.com/office/powerpoint/2010/main" val="52784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68B42D-1323-458B-A9C7-F369FEF9D5E5}" type="datetime1">
              <a:rPr lang="en-US" smtClean="0"/>
              <a:t>4/11/2026</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5972CBF-EB14-43E1-89F1-8C9B0CA2F64B}" type="datetime1">
              <a:rPr lang="en-US" smtClean="0"/>
              <a:t>4/11/2026</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558900" y="6297427"/>
            <a:ext cx="961723" cy="369569"/>
          </a:xfrm>
          <a:prstGeom prst="rect">
            <a:avLst/>
          </a:prstGeom>
        </p:spPr>
      </p:pic>
      <p:pic>
        <p:nvPicPr>
          <p:cNvPr id="17" name="bg object 17"/>
          <p:cNvPicPr/>
          <p:nvPr/>
        </p:nvPicPr>
        <p:blipFill>
          <a:blip r:embed="rId3" cstate="print"/>
          <a:stretch>
            <a:fillRect/>
          </a:stretch>
        </p:blipFill>
        <p:spPr>
          <a:xfrm>
            <a:off x="4630010" y="6277935"/>
            <a:ext cx="585444" cy="383452"/>
          </a:xfrm>
          <a:prstGeom prst="rect">
            <a:avLst/>
          </a:prstGeom>
        </p:spPr>
      </p:pic>
      <p:sp>
        <p:nvSpPr>
          <p:cNvPr id="18" name="bg object 18"/>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1298448" y="6318669"/>
            <a:ext cx="181356" cy="226910"/>
          </a:xfrm>
          <a:prstGeom prst="rect">
            <a:avLst/>
          </a:prstGeom>
        </p:spPr>
      </p:pic>
      <p:pic>
        <p:nvPicPr>
          <p:cNvPr id="20" name="bg object 20"/>
          <p:cNvPicPr/>
          <p:nvPr/>
        </p:nvPicPr>
        <p:blipFill>
          <a:blip r:embed="rId5" cstate="print"/>
          <a:stretch>
            <a:fillRect/>
          </a:stretch>
        </p:blipFill>
        <p:spPr>
          <a:xfrm>
            <a:off x="803148" y="6318681"/>
            <a:ext cx="181355" cy="226898"/>
          </a:xfrm>
          <a:prstGeom prst="rect">
            <a:avLst/>
          </a:prstGeom>
        </p:spPr>
      </p:pic>
      <p:sp>
        <p:nvSpPr>
          <p:cNvPr id="21" name="bg object 21"/>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693036" y="6265164"/>
            <a:ext cx="896238" cy="387324"/>
          </a:xfrm>
          <a:prstGeom prst="rect">
            <a:avLst/>
          </a:prstGeom>
        </p:spPr>
      </p:pic>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E567AA6-A8B8-4E22-9581-9755A060B25C}" type="datetime1">
              <a:rPr lang="en-US" smtClean="0"/>
              <a:t>4/11/2026</a:t>
            </a:fld>
            <a:endParaRPr lang="en-US"/>
          </a:p>
        </p:txBody>
      </p:sp>
      <p:sp>
        <p:nvSpPr>
          <p:cNvPr id="7" name="Holder 7"/>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8232FEE-A725-416A-B661-C60CE329928A}" type="datetime1">
              <a:rPr lang="en-US" smtClean="0"/>
              <a:t>4/11/2026</a:t>
            </a:fld>
            <a:endParaRPr lang="en-US"/>
          </a:p>
        </p:txBody>
      </p:sp>
      <p:sp>
        <p:nvSpPr>
          <p:cNvPr id="5" name="Holder 5"/>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5943600"/>
          </a:xfrm>
          <a:prstGeom prst="rect">
            <a:avLst/>
          </a:prstGeom>
        </p:spPr>
      </p:pic>
      <p:sp>
        <p:nvSpPr>
          <p:cNvPr id="17" name="bg object 17"/>
          <p:cNvSpPr/>
          <p:nvPr/>
        </p:nvSpPr>
        <p:spPr>
          <a:xfrm>
            <a:off x="609676" y="2090927"/>
            <a:ext cx="6811009" cy="1428115"/>
          </a:xfrm>
          <a:custGeom>
            <a:avLst/>
            <a:gdLst/>
            <a:ahLst/>
            <a:cxnLst/>
            <a:rect l="l" t="t" r="r" b="b"/>
            <a:pathLst>
              <a:path w="6811009" h="1428114">
                <a:moveTo>
                  <a:pt x="985951" y="792480"/>
                </a:moveTo>
                <a:lnTo>
                  <a:pt x="928560" y="806157"/>
                </a:lnTo>
                <a:lnTo>
                  <a:pt x="873582" y="820915"/>
                </a:lnTo>
                <a:lnTo>
                  <a:pt x="821156" y="836663"/>
                </a:lnTo>
                <a:lnTo>
                  <a:pt x="771372" y="853325"/>
                </a:lnTo>
                <a:lnTo>
                  <a:pt x="724344" y="870826"/>
                </a:lnTo>
                <a:lnTo>
                  <a:pt x="680212" y="889088"/>
                </a:lnTo>
                <a:lnTo>
                  <a:pt x="639089" y="908037"/>
                </a:lnTo>
                <a:lnTo>
                  <a:pt x="601065" y="927569"/>
                </a:lnTo>
                <a:lnTo>
                  <a:pt x="566280" y="947635"/>
                </a:lnTo>
                <a:lnTo>
                  <a:pt x="534847" y="968121"/>
                </a:lnTo>
                <a:lnTo>
                  <a:pt x="584631" y="976668"/>
                </a:lnTo>
                <a:lnTo>
                  <a:pt x="634517" y="984580"/>
                </a:lnTo>
                <a:lnTo>
                  <a:pt x="684504" y="991870"/>
                </a:lnTo>
                <a:lnTo>
                  <a:pt x="734568" y="998550"/>
                </a:lnTo>
                <a:lnTo>
                  <a:pt x="784707" y="1004608"/>
                </a:lnTo>
                <a:lnTo>
                  <a:pt x="834923" y="1010031"/>
                </a:lnTo>
                <a:lnTo>
                  <a:pt x="885215" y="1014844"/>
                </a:lnTo>
                <a:lnTo>
                  <a:pt x="935545" y="1019035"/>
                </a:lnTo>
                <a:lnTo>
                  <a:pt x="985951" y="1022604"/>
                </a:lnTo>
                <a:lnTo>
                  <a:pt x="985951" y="792480"/>
                </a:lnTo>
                <a:close/>
              </a:path>
              <a:path w="6811009" h="1428114">
                <a:moveTo>
                  <a:pt x="985951" y="582168"/>
                </a:moveTo>
                <a:lnTo>
                  <a:pt x="928090" y="591693"/>
                </a:lnTo>
                <a:lnTo>
                  <a:pt x="871753" y="602043"/>
                </a:lnTo>
                <a:lnTo>
                  <a:pt x="816965" y="613206"/>
                </a:lnTo>
                <a:lnTo>
                  <a:pt x="763765" y="625132"/>
                </a:lnTo>
                <a:lnTo>
                  <a:pt x="712190" y="637794"/>
                </a:lnTo>
                <a:lnTo>
                  <a:pt x="662279" y="651154"/>
                </a:lnTo>
                <a:lnTo>
                  <a:pt x="614083" y="665187"/>
                </a:lnTo>
                <a:lnTo>
                  <a:pt x="567613" y="679843"/>
                </a:lnTo>
                <a:lnTo>
                  <a:pt x="522935" y="695096"/>
                </a:lnTo>
                <a:lnTo>
                  <a:pt x="480072" y="710920"/>
                </a:lnTo>
                <a:lnTo>
                  <a:pt x="439064" y="727265"/>
                </a:lnTo>
                <a:lnTo>
                  <a:pt x="399961" y="744118"/>
                </a:lnTo>
                <a:lnTo>
                  <a:pt x="362775" y="761415"/>
                </a:lnTo>
                <a:lnTo>
                  <a:pt x="327583" y="779145"/>
                </a:lnTo>
                <a:lnTo>
                  <a:pt x="327583" y="831469"/>
                </a:lnTo>
                <a:lnTo>
                  <a:pt x="334111" y="869581"/>
                </a:lnTo>
                <a:lnTo>
                  <a:pt x="380136" y="927989"/>
                </a:lnTo>
                <a:lnTo>
                  <a:pt x="415671" y="943229"/>
                </a:lnTo>
                <a:lnTo>
                  <a:pt x="469874" y="955548"/>
                </a:lnTo>
                <a:lnTo>
                  <a:pt x="500786" y="931608"/>
                </a:lnTo>
                <a:lnTo>
                  <a:pt x="535393" y="908380"/>
                </a:lnTo>
                <a:lnTo>
                  <a:pt x="573544" y="885939"/>
                </a:lnTo>
                <a:lnTo>
                  <a:pt x="615073" y="864336"/>
                </a:lnTo>
                <a:lnTo>
                  <a:pt x="659790" y="843622"/>
                </a:lnTo>
                <a:lnTo>
                  <a:pt x="707542" y="823887"/>
                </a:lnTo>
                <a:lnTo>
                  <a:pt x="758164" y="805180"/>
                </a:lnTo>
                <a:lnTo>
                  <a:pt x="811479" y="787552"/>
                </a:lnTo>
                <a:lnTo>
                  <a:pt x="867333" y="771067"/>
                </a:lnTo>
                <a:lnTo>
                  <a:pt x="925537" y="755802"/>
                </a:lnTo>
                <a:lnTo>
                  <a:pt x="985951" y="741807"/>
                </a:lnTo>
                <a:lnTo>
                  <a:pt x="985951" y="582168"/>
                </a:lnTo>
                <a:close/>
              </a:path>
              <a:path w="6811009" h="1428114">
                <a:moveTo>
                  <a:pt x="985951" y="511556"/>
                </a:moveTo>
                <a:lnTo>
                  <a:pt x="968298" y="470916"/>
                </a:lnTo>
                <a:lnTo>
                  <a:pt x="694613" y="214503"/>
                </a:lnTo>
                <a:lnTo>
                  <a:pt x="656666" y="199644"/>
                </a:lnTo>
                <a:lnTo>
                  <a:pt x="636638" y="203365"/>
                </a:lnTo>
                <a:lnTo>
                  <a:pt x="345084" y="470916"/>
                </a:lnTo>
                <a:lnTo>
                  <a:pt x="327583" y="511556"/>
                </a:lnTo>
                <a:lnTo>
                  <a:pt x="327583" y="723900"/>
                </a:lnTo>
                <a:lnTo>
                  <a:pt x="364782" y="706234"/>
                </a:lnTo>
                <a:lnTo>
                  <a:pt x="403720" y="689089"/>
                </a:lnTo>
                <a:lnTo>
                  <a:pt x="444347" y="672503"/>
                </a:lnTo>
                <a:lnTo>
                  <a:pt x="486613" y="656501"/>
                </a:lnTo>
                <a:lnTo>
                  <a:pt x="530440" y="641096"/>
                </a:lnTo>
                <a:lnTo>
                  <a:pt x="575779" y="626313"/>
                </a:lnTo>
                <a:lnTo>
                  <a:pt x="622566" y="612165"/>
                </a:lnTo>
                <a:lnTo>
                  <a:pt x="670763" y="598678"/>
                </a:lnTo>
                <a:lnTo>
                  <a:pt x="720293" y="585876"/>
                </a:lnTo>
                <a:lnTo>
                  <a:pt x="771093" y="573786"/>
                </a:lnTo>
                <a:lnTo>
                  <a:pt x="823125" y="562419"/>
                </a:lnTo>
                <a:lnTo>
                  <a:pt x="876312" y="551802"/>
                </a:lnTo>
                <a:lnTo>
                  <a:pt x="930605" y="541959"/>
                </a:lnTo>
                <a:lnTo>
                  <a:pt x="985951" y="532892"/>
                </a:lnTo>
                <a:lnTo>
                  <a:pt x="985951" y="511556"/>
                </a:lnTo>
                <a:close/>
              </a:path>
              <a:path w="6811009" h="1428114">
                <a:moveTo>
                  <a:pt x="2040559" y="1025144"/>
                </a:moveTo>
                <a:lnTo>
                  <a:pt x="2005037" y="1008253"/>
                </a:lnTo>
                <a:lnTo>
                  <a:pt x="1965223" y="992733"/>
                </a:lnTo>
                <a:lnTo>
                  <a:pt x="1921700" y="978700"/>
                </a:lnTo>
                <a:lnTo>
                  <a:pt x="1875002" y="966241"/>
                </a:lnTo>
                <a:lnTo>
                  <a:pt x="1825713" y="955446"/>
                </a:lnTo>
                <a:lnTo>
                  <a:pt x="1774393" y="946404"/>
                </a:lnTo>
                <a:lnTo>
                  <a:pt x="1721612" y="939215"/>
                </a:lnTo>
                <a:lnTo>
                  <a:pt x="1667929" y="933958"/>
                </a:lnTo>
                <a:lnTo>
                  <a:pt x="1613903" y="930744"/>
                </a:lnTo>
                <a:lnTo>
                  <a:pt x="1560245" y="929652"/>
                </a:lnTo>
                <a:lnTo>
                  <a:pt x="1505686" y="930757"/>
                </a:lnTo>
                <a:lnTo>
                  <a:pt x="1450759" y="934046"/>
                </a:lnTo>
                <a:lnTo>
                  <a:pt x="1396199" y="939406"/>
                </a:lnTo>
                <a:lnTo>
                  <a:pt x="1342593" y="946772"/>
                </a:lnTo>
                <a:lnTo>
                  <a:pt x="1290535" y="956043"/>
                </a:lnTo>
                <a:lnTo>
                  <a:pt x="1240624" y="967143"/>
                </a:lnTo>
                <a:lnTo>
                  <a:pt x="1193457" y="979982"/>
                </a:lnTo>
                <a:lnTo>
                  <a:pt x="1149616" y="994473"/>
                </a:lnTo>
                <a:lnTo>
                  <a:pt x="1109713" y="1010539"/>
                </a:lnTo>
                <a:lnTo>
                  <a:pt x="1074343" y="1028065"/>
                </a:lnTo>
                <a:lnTo>
                  <a:pt x="1122184" y="1030681"/>
                </a:lnTo>
                <a:lnTo>
                  <a:pt x="1221917" y="1035062"/>
                </a:lnTo>
                <a:lnTo>
                  <a:pt x="1382179" y="1039406"/>
                </a:lnTo>
                <a:lnTo>
                  <a:pt x="1556181" y="1040892"/>
                </a:lnTo>
                <a:lnTo>
                  <a:pt x="1713877" y="1039685"/>
                </a:lnTo>
                <a:lnTo>
                  <a:pt x="1860778" y="1036129"/>
                </a:lnTo>
                <a:lnTo>
                  <a:pt x="1997290" y="1030338"/>
                </a:lnTo>
                <a:lnTo>
                  <a:pt x="2040559" y="1027938"/>
                </a:lnTo>
                <a:lnTo>
                  <a:pt x="2040559" y="1025144"/>
                </a:lnTo>
                <a:close/>
              </a:path>
              <a:path w="6811009" h="1428114">
                <a:moveTo>
                  <a:pt x="2040559" y="773176"/>
                </a:moveTo>
                <a:lnTo>
                  <a:pt x="1992972" y="765187"/>
                </a:lnTo>
                <a:lnTo>
                  <a:pt x="1945271" y="758037"/>
                </a:lnTo>
                <a:lnTo>
                  <a:pt x="1897456" y="751738"/>
                </a:lnTo>
                <a:lnTo>
                  <a:pt x="1849539" y="746290"/>
                </a:lnTo>
                <a:lnTo>
                  <a:pt x="1801545" y="741680"/>
                </a:lnTo>
                <a:lnTo>
                  <a:pt x="1753463" y="737946"/>
                </a:lnTo>
                <a:lnTo>
                  <a:pt x="1705317" y="735050"/>
                </a:lnTo>
                <a:lnTo>
                  <a:pt x="1657121" y="733018"/>
                </a:lnTo>
                <a:lnTo>
                  <a:pt x="1608886" y="731837"/>
                </a:lnTo>
                <a:lnTo>
                  <a:pt x="1560626" y="731520"/>
                </a:lnTo>
                <a:lnTo>
                  <a:pt x="1511566" y="731888"/>
                </a:lnTo>
                <a:lnTo>
                  <a:pt x="1462532" y="733132"/>
                </a:lnTo>
                <a:lnTo>
                  <a:pt x="1413548" y="735241"/>
                </a:lnTo>
                <a:lnTo>
                  <a:pt x="1364627" y="738225"/>
                </a:lnTo>
                <a:lnTo>
                  <a:pt x="1315770" y="742099"/>
                </a:lnTo>
                <a:lnTo>
                  <a:pt x="1266977" y="746836"/>
                </a:lnTo>
                <a:lnTo>
                  <a:pt x="1218285" y="752462"/>
                </a:lnTo>
                <a:lnTo>
                  <a:pt x="1169682" y="758964"/>
                </a:lnTo>
                <a:lnTo>
                  <a:pt x="1121181" y="766330"/>
                </a:lnTo>
                <a:lnTo>
                  <a:pt x="1072819" y="774573"/>
                </a:lnTo>
                <a:lnTo>
                  <a:pt x="1072819" y="973836"/>
                </a:lnTo>
                <a:lnTo>
                  <a:pt x="1108608" y="957249"/>
                </a:lnTo>
                <a:lnTo>
                  <a:pt x="1147876" y="941959"/>
                </a:lnTo>
                <a:lnTo>
                  <a:pt x="1190409" y="928090"/>
                </a:lnTo>
                <a:lnTo>
                  <a:pt x="1235964" y="915733"/>
                </a:lnTo>
                <a:lnTo>
                  <a:pt x="1284338" y="905014"/>
                </a:lnTo>
                <a:lnTo>
                  <a:pt x="1335290" y="895997"/>
                </a:lnTo>
                <a:lnTo>
                  <a:pt x="1388618" y="888809"/>
                </a:lnTo>
                <a:lnTo>
                  <a:pt x="1444104" y="883551"/>
                </a:lnTo>
                <a:lnTo>
                  <a:pt x="1501508" y="880325"/>
                </a:lnTo>
                <a:lnTo>
                  <a:pt x="1560626" y="879221"/>
                </a:lnTo>
                <a:lnTo>
                  <a:pt x="1618399" y="880262"/>
                </a:lnTo>
                <a:lnTo>
                  <a:pt x="1674545" y="883310"/>
                </a:lnTo>
                <a:lnTo>
                  <a:pt x="1728851" y="888276"/>
                </a:lnTo>
                <a:lnTo>
                  <a:pt x="1781124" y="895083"/>
                </a:lnTo>
                <a:lnTo>
                  <a:pt x="1831162" y="903655"/>
                </a:lnTo>
                <a:lnTo>
                  <a:pt x="1878749" y="913904"/>
                </a:lnTo>
                <a:lnTo>
                  <a:pt x="1923681" y="925728"/>
                </a:lnTo>
                <a:lnTo>
                  <a:pt x="1965769" y="939063"/>
                </a:lnTo>
                <a:lnTo>
                  <a:pt x="2004796" y="953820"/>
                </a:lnTo>
                <a:lnTo>
                  <a:pt x="2040559" y="969899"/>
                </a:lnTo>
                <a:lnTo>
                  <a:pt x="2040559" y="773176"/>
                </a:lnTo>
                <a:close/>
              </a:path>
              <a:path w="6811009" h="1428114">
                <a:moveTo>
                  <a:pt x="2040559" y="568579"/>
                </a:moveTo>
                <a:lnTo>
                  <a:pt x="1987435" y="562394"/>
                </a:lnTo>
                <a:lnTo>
                  <a:pt x="1934235" y="556945"/>
                </a:lnTo>
                <a:lnTo>
                  <a:pt x="1880984" y="552234"/>
                </a:lnTo>
                <a:lnTo>
                  <a:pt x="1827682" y="548271"/>
                </a:lnTo>
                <a:lnTo>
                  <a:pt x="1774329" y="545045"/>
                </a:lnTo>
                <a:lnTo>
                  <a:pt x="1720951" y="542556"/>
                </a:lnTo>
                <a:lnTo>
                  <a:pt x="1667522" y="540804"/>
                </a:lnTo>
                <a:lnTo>
                  <a:pt x="1614081" y="539788"/>
                </a:lnTo>
                <a:lnTo>
                  <a:pt x="1560626" y="539496"/>
                </a:lnTo>
                <a:lnTo>
                  <a:pt x="1511706" y="539699"/>
                </a:lnTo>
                <a:lnTo>
                  <a:pt x="1462798" y="540524"/>
                </a:lnTo>
                <a:lnTo>
                  <a:pt x="1413916" y="541972"/>
                </a:lnTo>
                <a:lnTo>
                  <a:pt x="1365059" y="544029"/>
                </a:lnTo>
                <a:lnTo>
                  <a:pt x="1316240" y="546722"/>
                </a:lnTo>
                <a:lnTo>
                  <a:pt x="1267460" y="550037"/>
                </a:lnTo>
                <a:lnTo>
                  <a:pt x="1218717" y="553961"/>
                </a:lnTo>
                <a:lnTo>
                  <a:pt x="1170025" y="558520"/>
                </a:lnTo>
                <a:lnTo>
                  <a:pt x="1121384" y="563689"/>
                </a:lnTo>
                <a:lnTo>
                  <a:pt x="1072819" y="569468"/>
                </a:lnTo>
                <a:lnTo>
                  <a:pt x="1072819" y="723900"/>
                </a:lnTo>
                <a:lnTo>
                  <a:pt x="1123429" y="715581"/>
                </a:lnTo>
                <a:lnTo>
                  <a:pt x="1174140" y="708177"/>
                </a:lnTo>
                <a:lnTo>
                  <a:pt x="1224953" y="701687"/>
                </a:lnTo>
                <a:lnTo>
                  <a:pt x="1275842" y="696112"/>
                </a:lnTo>
                <a:lnTo>
                  <a:pt x="1326794" y="691464"/>
                </a:lnTo>
                <a:lnTo>
                  <a:pt x="1377810" y="687730"/>
                </a:lnTo>
                <a:lnTo>
                  <a:pt x="1428877" y="684911"/>
                </a:lnTo>
                <a:lnTo>
                  <a:pt x="1479969" y="683018"/>
                </a:lnTo>
                <a:lnTo>
                  <a:pt x="1531073" y="682028"/>
                </a:lnTo>
                <a:lnTo>
                  <a:pt x="1582191" y="681964"/>
                </a:lnTo>
                <a:lnTo>
                  <a:pt x="1633308" y="682815"/>
                </a:lnTo>
                <a:lnTo>
                  <a:pt x="1684401" y="684593"/>
                </a:lnTo>
                <a:lnTo>
                  <a:pt x="1735467" y="687273"/>
                </a:lnTo>
                <a:lnTo>
                  <a:pt x="1786496" y="690880"/>
                </a:lnTo>
                <a:lnTo>
                  <a:pt x="1837461" y="695401"/>
                </a:lnTo>
                <a:lnTo>
                  <a:pt x="1888363" y="700836"/>
                </a:lnTo>
                <a:lnTo>
                  <a:pt x="1939188" y="707186"/>
                </a:lnTo>
                <a:lnTo>
                  <a:pt x="1989924" y="714451"/>
                </a:lnTo>
                <a:lnTo>
                  <a:pt x="2040559" y="722630"/>
                </a:lnTo>
                <a:lnTo>
                  <a:pt x="2040559" y="568579"/>
                </a:lnTo>
                <a:close/>
              </a:path>
              <a:path w="6811009" h="1428114">
                <a:moveTo>
                  <a:pt x="2040559" y="519684"/>
                </a:moveTo>
                <a:lnTo>
                  <a:pt x="2040458" y="493598"/>
                </a:lnTo>
                <a:lnTo>
                  <a:pt x="2040039" y="489585"/>
                </a:lnTo>
                <a:lnTo>
                  <a:pt x="2038832" y="477939"/>
                </a:lnTo>
                <a:lnTo>
                  <a:pt x="2033790" y="462153"/>
                </a:lnTo>
                <a:lnTo>
                  <a:pt x="2025662" y="447713"/>
                </a:lnTo>
                <a:lnTo>
                  <a:pt x="2014651" y="435102"/>
                </a:lnTo>
                <a:lnTo>
                  <a:pt x="1949881" y="374523"/>
                </a:lnTo>
                <a:lnTo>
                  <a:pt x="1949881" y="245872"/>
                </a:lnTo>
                <a:lnTo>
                  <a:pt x="1949881" y="164465"/>
                </a:lnTo>
                <a:lnTo>
                  <a:pt x="1946325" y="146850"/>
                </a:lnTo>
                <a:lnTo>
                  <a:pt x="1936648" y="132486"/>
                </a:lnTo>
                <a:lnTo>
                  <a:pt x="1922284" y="122809"/>
                </a:lnTo>
                <a:lnTo>
                  <a:pt x="1904669" y="119253"/>
                </a:lnTo>
                <a:lnTo>
                  <a:pt x="1857806" y="119253"/>
                </a:lnTo>
                <a:lnTo>
                  <a:pt x="1815973" y="146977"/>
                </a:lnTo>
                <a:lnTo>
                  <a:pt x="1812340" y="245872"/>
                </a:lnTo>
                <a:lnTo>
                  <a:pt x="1612569" y="58674"/>
                </a:lnTo>
                <a:lnTo>
                  <a:pt x="1586280" y="42100"/>
                </a:lnTo>
                <a:lnTo>
                  <a:pt x="1556677" y="36576"/>
                </a:lnTo>
                <a:lnTo>
                  <a:pt x="1527086" y="42100"/>
                </a:lnTo>
                <a:lnTo>
                  <a:pt x="1098346" y="435102"/>
                </a:lnTo>
                <a:lnTo>
                  <a:pt x="1074635" y="477329"/>
                </a:lnTo>
                <a:lnTo>
                  <a:pt x="1072819" y="493598"/>
                </a:lnTo>
                <a:lnTo>
                  <a:pt x="1072819" y="519684"/>
                </a:lnTo>
                <a:lnTo>
                  <a:pt x="1123581" y="513664"/>
                </a:lnTo>
                <a:lnTo>
                  <a:pt x="1174394" y="508317"/>
                </a:lnTo>
                <a:lnTo>
                  <a:pt x="1225270" y="503631"/>
                </a:lnTo>
                <a:lnTo>
                  <a:pt x="1276184" y="499618"/>
                </a:lnTo>
                <a:lnTo>
                  <a:pt x="1327137" y="496265"/>
                </a:lnTo>
                <a:lnTo>
                  <a:pt x="1378115" y="493598"/>
                </a:lnTo>
                <a:lnTo>
                  <a:pt x="1429118" y="491591"/>
                </a:lnTo>
                <a:lnTo>
                  <a:pt x="1480134" y="490245"/>
                </a:lnTo>
                <a:lnTo>
                  <a:pt x="1531162" y="489585"/>
                </a:lnTo>
                <a:lnTo>
                  <a:pt x="1582204" y="489585"/>
                </a:lnTo>
                <a:lnTo>
                  <a:pt x="1633232" y="490245"/>
                </a:lnTo>
                <a:lnTo>
                  <a:pt x="1684248" y="491591"/>
                </a:lnTo>
                <a:lnTo>
                  <a:pt x="1735251" y="493598"/>
                </a:lnTo>
                <a:lnTo>
                  <a:pt x="1786229" y="496265"/>
                </a:lnTo>
                <a:lnTo>
                  <a:pt x="1837182" y="499618"/>
                </a:lnTo>
                <a:lnTo>
                  <a:pt x="1888096" y="503631"/>
                </a:lnTo>
                <a:lnTo>
                  <a:pt x="1938972" y="508317"/>
                </a:lnTo>
                <a:lnTo>
                  <a:pt x="1989785" y="513664"/>
                </a:lnTo>
                <a:lnTo>
                  <a:pt x="2040559" y="519684"/>
                </a:lnTo>
                <a:close/>
              </a:path>
              <a:path w="6811009" h="1428114">
                <a:moveTo>
                  <a:pt x="2583103" y="966851"/>
                </a:moveTo>
                <a:lnTo>
                  <a:pt x="2516174" y="926147"/>
                </a:lnTo>
                <a:lnTo>
                  <a:pt x="2477744" y="906526"/>
                </a:lnTo>
                <a:lnTo>
                  <a:pt x="2436164" y="887514"/>
                </a:lnTo>
                <a:lnTo>
                  <a:pt x="2391549" y="869188"/>
                </a:lnTo>
                <a:lnTo>
                  <a:pt x="2344039" y="851649"/>
                </a:lnTo>
                <a:lnTo>
                  <a:pt x="2293747" y="834974"/>
                </a:lnTo>
                <a:lnTo>
                  <a:pt x="2240800" y="819238"/>
                </a:lnTo>
                <a:lnTo>
                  <a:pt x="2185314" y="804545"/>
                </a:lnTo>
                <a:lnTo>
                  <a:pt x="2127427" y="790956"/>
                </a:lnTo>
                <a:lnTo>
                  <a:pt x="2127427" y="1022604"/>
                </a:lnTo>
                <a:lnTo>
                  <a:pt x="2178329" y="1018984"/>
                </a:lnTo>
                <a:lnTo>
                  <a:pt x="2229167" y="1014704"/>
                </a:lnTo>
                <a:lnTo>
                  <a:pt x="2279967" y="1009789"/>
                </a:lnTo>
                <a:lnTo>
                  <a:pt x="2330691" y="1004227"/>
                </a:lnTo>
                <a:lnTo>
                  <a:pt x="2381339" y="998029"/>
                </a:lnTo>
                <a:lnTo>
                  <a:pt x="2431910" y="991184"/>
                </a:lnTo>
                <a:lnTo>
                  <a:pt x="2482405" y="983716"/>
                </a:lnTo>
                <a:lnTo>
                  <a:pt x="2532799" y="975601"/>
                </a:lnTo>
                <a:lnTo>
                  <a:pt x="2583103" y="966851"/>
                </a:lnTo>
                <a:close/>
              </a:path>
              <a:path w="6811009" h="1428114">
                <a:moveTo>
                  <a:pt x="2784271" y="511175"/>
                </a:moveTo>
                <a:lnTo>
                  <a:pt x="2766745" y="470662"/>
                </a:lnTo>
                <a:lnTo>
                  <a:pt x="2493695" y="214503"/>
                </a:lnTo>
                <a:lnTo>
                  <a:pt x="2455849" y="199644"/>
                </a:lnTo>
                <a:lnTo>
                  <a:pt x="2435822" y="203365"/>
                </a:lnTo>
                <a:lnTo>
                  <a:pt x="2144953" y="470662"/>
                </a:lnTo>
                <a:lnTo>
                  <a:pt x="2127427" y="511175"/>
                </a:lnTo>
                <a:lnTo>
                  <a:pt x="2127427" y="531241"/>
                </a:lnTo>
                <a:lnTo>
                  <a:pt x="2182571" y="540042"/>
                </a:lnTo>
                <a:lnTo>
                  <a:pt x="2236660" y="549643"/>
                </a:lnTo>
                <a:lnTo>
                  <a:pt x="2289645" y="560031"/>
                </a:lnTo>
                <a:lnTo>
                  <a:pt x="2341473" y="571182"/>
                </a:lnTo>
                <a:lnTo>
                  <a:pt x="2392083" y="583069"/>
                </a:lnTo>
                <a:lnTo>
                  <a:pt x="2441435" y="595668"/>
                </a:lnTo>
                <a:lnTo>
                  <a:pt x="2489466" y="608952"/>
                </a:lnTo>
                <a:lnTo>
                  <a:pt x="2536126" y="622909"/>
                </a:lnTo>
                <a:lnTo>
                  <a:pt x="2581351" y="637514"/>
                </a:lnTo>
                <a:lnTo>
                  <a:pt x="2625115" y="652729"/>
                </a:lnTo>
                <a:lnTo>
                  <a:pt x="2667330" y="668553"/>
                </a:lnTo>
                <a:lnTo>
                  <a:pt x="2707970" y="684936"/>
                </a:lnTo>
                <a:lnTo>
                  <a:pt x="2746959" y="701878"/>
                </a:lnTo>
                <a:lnTo>
                  <a:pt x="2784271" y="719328"/>
                </a:lnTo>
                <a:lnTo>
                  <a:pt x="2784271" y="511175"/>
                </a:lnTo>
                <a:close/>
              </a:path>
              <a:path w="6811009" h="1428114">
                <a:moveTo>
                  <a:pt x="2785795" y="775081"/>
                </a:moveTo>
                <a:lnTo>
                  <a:pt x="2750337" y="757618"/>
                </a:lnTo>
                <a:lnTo>
                  <a:pt x="2712948" y="740549"/>
                </a:lnTo>
                <a:lnTo>
                  <a:pt x="2673680" y="723925"/>
                </a:lnTo>
                <a:lnTo>
                  <a:pt x="2632557" y="707783"/>
                </a:lnTo>
                <a:lnTo>
                  <a:pt x="2589606" y="692150"/>
                </a:lnTo>
                <a:lnTo>
                  <a:pt x="2544889" y="677075"/>
                </a:lnTo>
                <a:lnTo>
                  <a:pt x="2498420" y="662584"/>
                </a:lnTo>
                <a:lnTo>
                  <a:pt x="2450249" y="648716"/>
                </a:lnTo>
                <a:lnTo>
                  <a:pt x="2400401" y="635508"/>
                </a:lnTo>
                <a:lnTo>
                  <a:pt x="2348928" y="622998"/>
                </a:lnTo>
                <a:lnTo>
                  <a:pt x="2295855" y="611225"/>
                </a:lnTo>
                <a:lnTo>
                  <a:pt x="2241219" y="600214"/>
                </a:lnTo>
                <a:lnTo>
                  <a:pt x="2185060" y="590003"/>
                </a:lnTo>
                <a:lnTo>
                  <a:pt x="2127427" y="580644"/>
                </a:lnTo>
                <a:lnTo>
                  <a:pt x="2127427" y="739648"/>
                </a:lnTo>
                <a:lnTo>
                  <a:pt x="2188248" y="753592"/>
                </a:lnTo>
                <a:lnTo>
                  <a:pt x="2246896" y="768807"/>
                </a:lnTo>
                <a:lnTo>
                  <a:pt x="2303208" y="785266"/>
                </a:lnTo>
                <a:lnTo>
                  <a:pt x="2356993" y="802906"/>
                </a:lnTo>
                <a:lnTo>
                  <a:pt x="2408097" y="821639"/>
                </a:lnTo>
                <a:lnTo>
                  <a:pt x="2456345" y="841438"/>
                </a:lnTo>
                <a:lnTo>
                  <a:pt x="2501569" y="862215"/>
                </a:lnTo>
                <a:lnTo>
                  <a:pt x="2543606" y="883932"/>
                </a:lnTo>
                <a:lnTo>
                  <a:pt x="2582291" y="906513"/>
                </a:lnTo>
                <a:lnTo>
                  <a:pt x="2617432" y="929894"/>
                </a:lnTo>
                <a:lnTo>
                  <a:pt x="2648877" y="954024"/>
                </a:lnTo>
                <a:lnTo>
                  <a:pt x="2696895" y="942975"/>
                </a:lnTo>
                <a:lnTo>
                  <a:pt x="2732468" y="927735"/>
                </a:lnTo>
                <a:lnTo>
                  <a:pt x="2760370" y="902322"/>
                </a:lnTo>
                <a:lnTo>
                  <a:pt x="2778633" y="869276"/>
                </a:lnTo>
                <a:lnTo>
                  <a:pt x="2785287" y="831088"/>
                </a:lnTo>
                <a:lnTo>
                  <a:pt x="2785287" y="775081"/>
                </a:lnTo>
                <a:lnTo>
                  <a:pt x="2785795" y="775081"/>
                </a:lnTo>
                <a:close/>
              </a:path>
              <a:path w="6811009" h="1428114">
                <a:moveTo>
                  <a:pt x="3113341" y="983449"/>
                </a:moveTo>
                <a:lnTo>
                  <a:pt x="3106064" y="945819"/>
                </a:lnTo>
                <a:lnTo>
                  <a:pt x="3088500" y="910501"/>
                </a:lnTo>
                <a:lnTo>
                  <a:pt x="3062452" y="877722"/>
                </a:lnTo>
                <a:lnTo>
                  <a:pt x="3029737" y="847648"/>
                </a:lnTo>
                <a:lnTo>
                  <a:pt x="2992132" y="820496"/>
                </a:lnTo>
                <a:lnTo>
                  <a:pt x="2951442" y="796455"/>
                </a:lnTo>
                <a:lnTo>
                  <a:pt x="2909493" y="775716"/>
                </a:lnTo>
                <a:lnTo>
                  <a:pt x="2909493" y="831596"/>
                </a:lnTo>
                <a:lnTo>
                  <a:pt x="2937649" y="861085"/>
                </a:lnTo>
                <a:lnTo>
                  <a:pt x="2958007" y="892581"/>
                </a:lnTo>
                <a:lnTo>
                  <a:pt x="2967761" y="925601"/>
                </a:lnTo>
                <a:lnTo>
                  <a:pt x="2964091" y="959637"/>
                </a:lnTo>
                <a:lnTo>
                  <a:pt x="2944164" y="994206"/>
                </a:lnTo>
                <a:lnTo>
                  <a:pt x="2905175" y="1028827"/>
                </a:lnTo>
                <a:lnTo>
                  <a:pt x="2872016" y="1049718"/>
                </a:lnTo>
                <a:lnTo>
                  <a:pt x="2830792" y="1071029"/>
                </a:lnTo>
                <a:lnTo>
                  <a:pt x="2780830" y="1092454"/>
                </a:lnTo>
                <a:lnTo>
                  <a:pt x="2721432" y="1113624"/>
                </a:lnTo>
                <a:lnTo>
                  <a:pt x="2651937" y="1134224"/>
                </a:lnTo>
                <a:lnTo>
                  <a:pt x="2613190" y="1144193"/>
                </a:lnTo>
                <a:lnTo>
                  <a:pt x="2571661" y="1153896"/>
                </a:lnTo>
                <a:lnTo>
                  <a:pt x="2527262" y="1163281"/>
                </a:lnTo>
                <a:lnTo>
                  <a:pt x="2479916" y="1172298"/>
                </a:lnTo>
                <a:lnTo>
                  <a:pt x="2429522" y="1180922"/>
                </a:lnTo>
                <a:lnTo>
                  <a:pt x="2376017" y="1189101"/>
                </a:lnTo>
                <a:lnTo>
                  <a:pt x="2319299" y="1196784"/>
                </a:lnTo>
                <a:lnTo>
                  <a:pt x="2259292" y="1203947"/>
                </a:lnTo>
                <a:lnTo>
                  <a:pt x="2195906" y="1210525"/>
                </a:lnTo>
                <a:lnTo>
                  <a:pt x="2129066" y="1216494"/>
                </a:lnTo>
                <a:lnTo>
                  <a:pt x="2058670" y="1221816"/>
                </a:lnTo>
                <a:lnTo>
                  <a:pt x="1984641" y="1226426"/>
                </a:lnTo>
                <a:lnTo>
                  <a:pt x="1906905" y="1230299"/>
                </a:lnTo>
                <a:lnTo>
                  <a:pt x="1825358" y="1233385"/>
                </a:lnTo>
                <a:lnTo>
                  <a:pt x="1739925" y="1235633"/>
                </a:lnTo>
                <a:lnTo>
                  <a:pt x="1650530" y="1237018"/>
                </a:lnTo>
                <a:lnTo>
                  <a:pt x="1557070" y="1237488"/>
                </a:lnTo>
                <a:lnTo>
                  <a:pt x="1463598" y="1237030"/>
                </a:lnTo>
                <a:lnTo>
                  <a:pt x="1374203" y="1235646"/>
                </a:lnTo>
                <a:lnTo>
                  <a:pt x="1288770" y="1233398"/>
                </a:lnTo>
                <a:lnTo>
                  <a:pt x="1207236" y="1230337"/>
                </a:lnTo>
                <a:lnTo>
                  <a:pt x="1129499" y="1226477"/>
                </a:lnTo>
                <a:lnTo>
                  <a:pt x="1055484" y="1221892"/>
                </a:lnTo>
                <a:lnTo>
                  <a:pt x="985100" y="1216596"/>
                </a:lnTo>
                <a:lnTo>
                  <a:pt x="918260" y="1210652"/>
                </a:lnTo>
                <a:lnTo>
                  <a:pt x="854887" y="1204087"/>
                </a:lnTo>
                <a:lnTo>
                  <a:pt x="794880" y="1196949"/>
                </a:lnTo>
                <a:lnTo>
                  <a:pt x="738174" y="1189278"/>
                </a:lnTo>
                <a:lnTo>
                  <a:pt x="684682" y="1181125"/>
                </a:lnTo>
                <a:lnTo>
                  <a:pt x="634301" y="1172527"/>
                </a:lnTo>
                <a:lnTo>
                  <a:pt x="586955" y="1163523"/>
                </a:lnTo>
                <a:lnTo>
                  <a:pt x="542569" y="1154150"/>
                </a:lnTo>
                <a:lnTo>
                  <a:pt x="501053" y="1144473"/>
                </a:lnTo>
                <a:lnTo>
                  <a:pt x="462305" y="1134503"/>
                </a:lnTo>
                <a:lnTo>
                  <a:pt x="392823" y="1113904"/>
                </a:lnTo>
                <a:lnTo>
                  <a:pt x="333438" y="1092708"/>
                </a:lnTo>
                <a:lnTo>
                  <a:pt x="283489" y="1071232"/>
                </a:lnTo>
                <a:lnTo>
                  <a:pt x="242265" y="1049832"/>
                </a:lnTo>
                <a:lnTo>
                  <a:pt x="209105" y="1028827"/>
                </a:lnTo>
                <a:lnTo>
                  <a:pt x="170205" y="994156"/>
                </a:lnTo>
                <a:lnTo>
                  <a:pt x="150291" y="959472"/>
                </a:lnTo>
                <a:lnTo>
                  <a:pt x="146596" y="925309"/>
                </a:lnTo>
                <a:lnTo>
                  <a:pt x="156298" y="892251"/>
                </a:lnTo>
                <a:lnTo>
                  <a:pt x="176644" y="860831"/>
                </a:lnTo>
                <a:lnTo>
                  <a:pt x="204825" y="831596"/>
                </a:lnTo>
                <a:lnTo>
                  <a:pt x="204825" y="775716"/>
                </a:lnTo>
                <a:lnTo>
                  <a:pt x="162560" y="796455"/>
                </a:lnTo>
                <a:lnTo>
                  <a:pt x="121627" y="820496"/>
                </a:lnTo>
                <a:lnTo>
                  <a:pt x="83807" y="847648"/>
                </a:lnTo>
                <a:lnTo>
                  <a:pt x="50927" y="877722"/>
                </a:lnTo>
                <a:lnTo>
                  <a:pt x="24790" y="910501"/>
                </a:lnTo>
                <a:lnTo>
                  <a:pt x="7213" y="945819"/>
                </a:lnTo>
                <a:lnTo>
                  <a:pt x="0" y="983449"/>
                </a:lnTo>
                <a:lnTo>
                  <a:pt x="4965" y="1023213"/>
                </a:lnTo>
                <a:lnTo>
                  <a:pt x="23926" y="1064895"/>
                </a:lnTo>
                <a:lnTo>
                  <a:pt x="51968" y="1102004"/>
                </a:lnTo>
                <a:lnTo>
                  <a:pt x="89395" y="1137831"/>
                </a:lnTo>
                <a:lnTo>
                  <a:pt x="135991" y="1172273"/>
                </a:lnTo>
                <a:lnTo>
                  <a:pt x="191566" y="1205153"/>
                </a:lnTo>
                <a:lnTo>
                  <a:pt x="255892" y="1236345"/>
                </a:lnTo>
                <a:lnTo>
                  <a:pt x="291261" y="1251267"/>
                </a:lnTo>
                <a:lnTo>
                  <a:pt x="328752" y="1265707"/>
                </a:lnTo>
                <a:lnTo>
                  <a:pt x="368325" y="1279664"/>
                </a:lnTo>
                <a:lnTo>
                  <a:pt x="409956" y="1293101"/>
                </a:lnTo>
                <a:lnTo>
                  <a:pt x="453605" y="1306017"/>
                </a:lnTo>
                <a:lnTo>
                  <a:pt x="499275" y="1318387"/>
                </a:lnTo>
                <a:lnTo>
                  <a:pt x="546912" y="1330198"/>
                </a:lnTo>
                <a:lnTo>
                  <a:pt x="596506" y="1341412"/>
                </a:lnTo>
                <a:lnTo>
                  <a:pt x="648030" y="1352042"/>
                </a:lnTo>
                <a:lnTo>
                  <a:pt x="701446" y="1362049"/>
                </a:lnTo>
                <a:lnTo>
                  <a:pt x="756729" y="1371422"/>
                </a:lnTo>
                <a:lnTo>
                  <a:pt x="813866" y="1380147"/>
                </a:lnTo>
                <a:lnTo>
                  <a:pt x="872820" y="1388198"/>
                </a:lnTo>
                <a:lnTo>
                  <a:pt x="933564" y="1395564"/>
                </a:lnTo>
                <a:lnTo>
                  <a:pt x="996086" y="1402219"/>
                </a:lnTo>
                <a:lnTo>
                  <a:pt x="1060348" y="1408150"/>
                </a:lnTo>
                <a:lnTo>
                  <a:pt x="1126312" y="1413357"/>
                </a:lnTo>
                <a:lnTo>
                  <a:pt x="1193977" y="1417789"/>
                </a:lnTo>
                <a:lnTo>
                  <a:pt x="1263294" y="1421460"/>
                </a:lnTo>
                <a:lnTo>
                  <a:pt x="1334262" y="1424317"/>
                </a:lnTo>
                <a:lnTo>
                  <a:pt x="1406829" y="1426387"/>
                </a:lnTo>
                <a:lnTo>
                  <a:pt x="1480972" y="1427607"/>
                </a:lnTo>
                <a:lnTo>
                  <a:pt x="1556689" y="1427988"/>
                </a:lnTo>
                <a:lnTo>
                  <a:pt x="1632394" y="1427530"/>
                </a:lnTo>
                <a:lnTo>
                  <a:pt x="1706537" y="1426222"/>
                </a:lnTo>
                <a:lnTo>
                  <a:pt x="1779104" y="1424089"/>
                </a:lnTo>
                <a:lnTo>
                  <a:pt x="1850072" y="1421168"/>
                </a:lnTo>
                <a:lnTo>
                  <a:pt x="1919389" y="1417459"/>
                </a:lnTo>
                <a:lnTo>
                  <a:pt x="1987054" y="1412976"/>
                </a:lnTo>
                <a:lnTo>
                  <a:pt x="2053031" y="1407756"/>
                </a:lnTo>
                <a:lnTo>
                  <a:pt x="2117280" y="1401800"/>
                </a:lnTo>
                <a:lnTo>
                  <a:pt x="2179802" y="1395120"/>
                </a:lnTo>
                <a:lnTo>
                  <a:pt x="2240546" y="1387741"/>
                </a:lnTo>
                <a:lnTo>
                  <a:pt x="2299512" y="1379689"/>
                </a:lnTo>
                <a:lnTo>
                  <a:pt x="2356637" y="1370977"/>
                </a:lnTo>
                <a:lnTo>
                  <a:pt x="2411933" y="1361605"/>
                </a:lnTo>
                <a:lnTo>
                  <a:pt x="2465349" y="1351610"/>
                </a:lnTo>
                <a:lnTo>
                  <a:pt x="2516873" y="1341005"/>
                </a:lnTo>
                <a:lnTo>
                  <a:pt x="2566466" y="1329804"/>
                </a:lnTo>
                <a:lnTo>
                  <a:pt x="2614104" y="1318018"/>
                </a:lnTo>
                <a:lnTo>
                  <a:pt x="2659761" y="1305674"/>
                </a:lnTo>
                <a:lnTo>
                  <a:pt x="2703423" y="1292796"/>
                </a:lnTo>
                <a:lnTo>
                  <a:pt x="2745054" y="1279372"/>
                </a:lnTo>
                <a:lnTo>
                  <a:pt x="2784627" y="1265453"/>
                </a:lnTo>
                <a:lnTo>
                  <a:pt x="2822105" y="1251038"/>
                </a:lnTo>
                <a:lnTo>
                  <a:pt x="2857487" y="1236154"/>
                </a:lnTo>
                <a:lnTo>
                  <a:pt x="2921812" y="1205014"/>
                </a:lnTo>
                <a:lnTo>
                  <a:pt x="2977375" y="1172184"/>
                </a:lnTo>
                <a:lnTo>
                  <a:pt x="3023984" y="1137793"/>
                </a:lnTo>
                <a:lnTo>
                  <a:pt x="3061411" y="1101991"/>
                </a:lnTo>
                <a:lnTo>
                  <a:pt x="3089452" y="1064895"/>
                </a:lnTo>
                <a:lnTo>
                  <a:pt x="3089833" y="1064895"/>
                </a:lnTo>
                <a:lnTo>
                  <a:pt x="3108528" y="1023213"/>
                </a:lnTo>
                <a:lnTo>
                  <a:pt x="3113341" y="983449"/>
                </a:lnTo>
                <a:close/>
              </a:path>
              <a:path w="6811009" h="1428114">
                <a:moveTo>
                  <a:pt x="3828211" y="521589"/>
                </a:moveTo>
                <a:lnTo>
                  <a:pt x="3799840" y="515188"/>
                </a:lnTo>
                <a:lnTo>
                  <a:pt x="3771163" y="510451"/>
                </a:lnTo>
                <a:lnTo>
                  <a:pt x="3742283" y="507377"/>
                </a:lnTo>
                <a:lnTo>
                  <a:pt x="3713276" y="505968"/>
                </a:lnTo>
                <a:lnTo>
                  <a:pt x="3673602" y="508762"/>
                </a:lnTo>
                <a:lnTo>
                  <a:pt x="3614597" y="531152"/>
                </a:lnTo>
                <a:lnTo>
                  <a:pt x="3581196" y="577507"/>
                </a:lnTo>
                <a:lnTo>
                  <a:pt x="3565055" y="656805"/>
                </a:lnTo>
                <a:lnTo>
                  <a:pt x="3563035" y="709422"/>
                </a:lnTo>
                <a:lnTo>
                  <a:pt x="3563213" y="732066"/>
                </a:lnTo>
                <a:lnTo>
                  <a:pt x="3566401" y="777113"/>
                </a:lnTo>
                <a:lnTo>
                  <a:pt x="3572916" y="815860"/>
                </a:lnTo>
                <a:lnTo>
                  <a:pt x="3592626" y="861949"/>
                </a:lnTo>
                <a:lnTo>
                  <a:pt x="3624338" y="893686"/>
                </a:lnTo>
                <a:lnTo>
                  <a:pt x="3676523" y="910463"/>
                </a:lnTo>
                <a:lnTo>
                  <a:pt x="3716451" y="912749"/>
                </a:lnTo>
                <a:lnTo>
                  <a:pt x="3744226" y="911580"/>
                </a:lnTo>
                <a:lnTo>
                  <a:pt x="3799408" y="905002"/>
                </a:lnTo>
                <a:lnTo>
                  <a:pt x="3825925" y="834136"/>
                </a:lnTo>
                <a:lnTo>
                  <a:pt x="3800703" y="837590"/>
                </a:lnTo>
                <a:lnTo>
                  <a:pt x="3775392" y="840130"/>
                </a:lnTo>
                <a:lnTo>
                  <a:pt x="3750005" y="841730"/>
                </a:lnTo>
                <a:lnTo>
                  <a:pt x="3724579" y="842391"/>
                </a:lnTo>
                <a:lnTo>
                  <a:pt x="3702647" y="840714"/>
                </a:lnTo>
                <a:lnTo>
                  <a:pt x="3660952" y="815848"/>
                </a:lnTo>
                <a:lnTo>
                  <a:pt x="3649103" y="779195"/>
                </a:lnTo>
                <a:lnTo>
                  <a:pt x="3645077" y="721487"/>
                </a:lnTo>
                <a:lnTo>
                  <a:pt x="3644925" y="697217"/>
                </a:lnTo>
                <a:lnTo>
                  <a:pt x="3646195" y="672998"/>
                </a:lnTo>
                <a:lnTo>
                  <a:pt x="3652951" y="624967"/>
                </a:lnTo>
                <a:lnTo>
                  <a:pt x="3676954" y="586613"/>
                </a:lnTo>
                <a:lnTo>
                  <a:pt x="3717023" y="576326"/>
                </a:lnTo>
                <a:lnTo>
                  <a:pt x="3730929" y="576453"/>
                </a:lnTo>
                <a:lnTo>
                  <a:pt x="3754805" y="577342"/>
                </a:lnTo>
                <a:lnTo>
                  <a:pt x="3778618" y="579056"/>
                </a:lnTo>
                <a:lnTo>
                  <a:pt x="3802329" y="581634"/>
                </a:lnTo>
                <a:lnTo>
                  <a:pt x="3825925" y="585089"/>
                </a:lnTo>
                <a:lnTo>
                  <a:pt x="3828211" y="521589"/>
                </a:lnTo>
                <a:close/>
              </a:path>
              <a:path w="6811009" h="1428114">
                <a:moveTo>
                  <a:pt x="3862882" y="1142365"/>
                </a:moveTo>
                <a:lnTo>
                  <a:pt x="3857294" y="1093203"/>
                </a:lnTo>
                <a:lnTo>
                  <a:pt x="3840556" y="1054976"/>
                </a:lnTo>
                <a:lnTo>
                  <a:pt x="3812654" y="1027684"/>
                </a:lnTo>
                <a:lnTo>
                  <a:pt x="3782225" y="1014933"/>
                </a:lnTo>
                <a:lnTo>
                  <a:pt x="3782225" y="1127658"/>
                </a:lnTo>
                <a:lnTo>
                  <a:pt x="3782149" y="1142365"/>
                </a:lnTo>
                <a:lnTo>
                  <a:pt x="3778440" y="1174203"/>
                </a:lnTo>
                <a:lnTo>
                  <a:pt x="3767264" y="1197508"/>
                </a:lnTo>
                <a:lnTo>
                  <a:pt x="3748671" y="1211491"/>
                </a:lnTo>
                <a:lnTo>
                  <a:pt x="3722674" y="1216152"/>
                </a:lnTo>
                <a:lnTo>
                  <a:pt x="3658539" y="1216152"/>
                </a:lnTo>
                <a:lnTo>
                  <a:pt x="3658539" y="1073277"/>
                </a:lnTo>
                <a:lnTo>
                  <a:pt x="3722674" y="1073277"/>
                </a:lnTo>
                <a:lnTo>
                  <a:pt x="3767759" y="1089152"/>
                </a:lnTo>
                <a:lnTo>
                  <a:pt x="3782225" y="1127658"/>
                </a:lnTo>
                <a:lnTo>
                  <a:pt x="3782225" y="1014933"/>
                </a:lnTo>
                <a:lnTo>
                  <a:pt x="3773563" y="1011301"/>
                </a:lnTo>
                <a:lnTo>
                  <a:pt x="3723309" y="1005840"/>
                </a:lnTo>
                <a:lnTo>
                  <a:pt x="3578275" y="1005840"/>
                </a:lnTo>
                <a:lnTo>
                  <a:pt x="3578275" y="1399032"/>
                </a:lnTo>
                <a:lnTo>
                  <a:pt x="3658539" y="1399032"/>
                </a:lnTo>
                <a:lnTo>
                  <a:pt x="3658539" y="1284351"/>
                </a:lnTo>
                <a:lnTo>
                  <a:pt x="3723309" y="1284351"/>
                </a:lnTo>
                <a:lnTo>
                  <a:pt x="3779139" y="1277010"/>
                </a:lnTo>
                <a:lnTo>
                  <a:pt x="3827449" y="1248029"/>
                </a:lnTo>
                <a:lnTo>
                  <a:pt x="3847884" y="1216152"/>
                </a:lnTo>
                <a:lnTo>
                  <a:pt x="3855682" y="1198727"/>
                </a:lnTo>
                <a:lnTo>
                  <a:pt x="3862032" y="1171028"/>
                </a:lnTo>
                <a:lnTo>
                  <a:pt x="3862882" y="1142365"/>
                </a:lnTo>
                <a:close/>
              </a:path>
              <a:path w="6811009" h="1428114">
                <a:moveTo>
                  <a:pt x="3863009" y="154940"/>
                </a:moveTo>
                <a:lnTo>
                  <a:pt x="3857409" y="105714"/>
                </a:lnTo>
                <a:lnTo>
                  <a:pt x="3848595" y="85598"/>
                </a:lnTo>
                <a:lnTo>
                  <a:pt x="3840645" y="67449"/>
                </a:lnTo>
                <a:lnTo>
                  <a:pt x="3812692" y="40132"/>
                </a:lnTo>
                <a:lnTo>
                  <a:pt x="3782276" y="27393"/>
                </a:lnTo>
                <a:lnTo>
                  <a:pt x="3782276" y="139979"/>
                </a:lnTo>
                <a:lnTo>
                  <a:pt x="3782237" y="153924"/>
                </a:lnTo>
                <a:lnTo>
                  <a:pt x="3778440" y="186601"/>
                </a:lnTo>
                <a:lnTo>
                  <a:pt x="3767277" y="209931"/>
                </a:lnTo>
                <a:lnTo>
                  <a:pt x="3748722" y="223939"/>
                </a:lnTo>
                <a:lnTo>
                  <a:pt x="3722801" y="228600"/>
                </a:lnTo>
                <a:lnTo>
                  <a:pt x="3658666" y="228600"/>
                </a:lnTo>
                <a:lnTo>
                  <a:pt x="3658666" y="85598"/>
                </a:lnTo>
                <a:lnTo>
                  <a:pt x="3722801" y="85598"/>
                </a:lnTo>
                <a:lnTo>
                  <a:pt x="3767759" y="101473"/>
                </a:lnTo>
                <a:lnTo>
                  <a:pt x="3782276" y="139979"/>
                </a:lnTo>
                <a:lnTo>
                  <a:pt x="3782276" y="27393"/>
                </a:lnTo>
                <a:lnTo>
                  <a:pt x="3773576" y="23749"/>
                </a:lnTo>
                <a:lnTo>
                  <a:pt x="3723309" y="18288"/>
                </a:lnTo>
                <a:lnTo>
                  <a:pt x="3578275" y="18288"/>
                </a:lnTo>
                <a:lnTo>
                  <a:pt x="3578275" y="411480"/>
                </a:lnTo>
                <a:lnTo>
                  <a:pt x="3658666" y="411480"/>
                </a:lnTo>
                <a:lnTo>
                  <a:pt x="3658666" y="296926"/>
                </a:lnTo>
                <a:lnTo>
                  <a:pt x="3723309" y="296926"/>
                </a:lnTo>
                <a:lnTo>
                  <a:pt x="3778707" y="289560"/>
                </a:lnTo>
                <a:lnTo>
                  <a:pt x="3826687" y="260858"/>
                </a:lnTo>
                <a:lnTo>
                  <a:pt x="3847579" y="228600"/>
                </a:lnTo>
                <a:lnTo>
                  <a:pt x="3861955" y="183743"/>
                </a:lnTo>
                <a:lnTo>
                  <a:pt x="3863009" y="154940"/>
                </a:lnTo>
                <a:close/>
              </a:path>
              <a:path w="6811009" h="1428114">
                <a:moveTo>
                  <a:pt x="3988231" y="1110615"/>
                </a:moveTo>
                <a:lnTo>
                  <a:pt x="3910507" y="1110615"/>
                </a:lnTo>
                <a:lnTo>
                  <a:pt x="3910507" y="1399032"/>
                </a:lnTo>
                <a:lnTo>
                  <a:pt x="3988231" y="1399032"/>
                </a:lnTo>
                <a:lnTo>
                  <a:pt x="3988231" y="1110615"/>
                </a:lnTo>
                <a:close/>
              </a:path>
              <a:path w="6811009" h="1428114">
                <a:moveTo>
                  <a:pt x="3988231" y="995172"/>
                </a:moveTo>
                <a:lnTo>
                  <a:pt x="3910507" y="995172"/>
                </a:lnTo>
                <a:lnTo>
                  <a:pt x="3910507" y="1073658"/>
                </a:lnTo>
                <a:lnTo>
                  <a:pt x="3988231" y="1073658"/>
                </a:lnTo>
                <a:lnTo>
                  <a:pt x="3988231" y="995172"/>
                </a:lnTo>
                <a:close/>
              </a:path>
              <a:path w="6811009" h="1428114">
                <a:moveTo>
                  <a:pt x="3988231" y="121793"/>
                </a:moveTo>
                <a:lnTo>
                  <a:pt x="3910507" y="121793"/>
                </a:lnTo>
                <a:lnTo>
                  <a:pt x="3910507" y="411480"/>
                </a:lnTo>
                <a:lnTo>
                  <a:pt x="3988231" y="411480"/>
                </a:lnTo>
                <a:lnTo>
                  <a:pt x="3988231" y="121793"/>
                </a:lnTo>
                <a:close/>
              </a:path>
              <a:path w="6811009" h="1428114">
                <a:moveTo>
                  <a:pt x="3988231" y="6096"/>
                </a:moveTo>
                <a:lnTo>
                  <a:pt x="3910507" y="6096"/>
                </a:lnTo>
                <a:lnTo>
                  <a:pt x="3910507" y="84836"/>
                </a:lnTo>
                <a:lnTo>
                  <a:pt x="3988231" y="84836"/>
                </a:lnTo>
                <a:lnTo>
                  <a:pt x="3988231" y="6096"/>
                </a:lnTo>
                <a:close/>
              </a:path>
              <a:path w="6811009" h="1428114">
                <a:moveTo>
                  <a:pt x="4131106" y="760857"/>
                </a:moveTo>
                <a:lnTo>
                  <a:pt x="4130535" y="731291"/>
                </a:lnTo>
                <a:lnTo>
                  <a:pt x="4125112" y="702411"/>
                </a:lnTo>
                <a:lnTo>
                  <a:pt x="4115384" y="675855"/>
                </a:lnTo>
                <a:lnTo>
                  <a:pt x="4115003" y="674814"/>
                </a:lnTo>
                <a:lnTo>
                  <a:pt x="4100372" y="649097"/>
                </a:lnTo>
                <a:lnTo>
                  <a:pt x="4082516" y="631837"/>
                </a:lnTo>
                <a:lnTo>
                  <a:pt x="4059491" y="619493"/>
                </a:lnTo>
                <a:lnTo>
                  <a:pt x="4052570" y="617677"/>
                </a:lnTo>
                <a:lnTo>
                  <a:pt x="4052570" y="743826"/>
                </a:lnTo>
                <a:lnTo>
                  <a:pt x="4052519" y="777303"/>
                </a:lnTo>
                <a:lnTo>
                  <a:pt x="4040555" y="825881"/>
                </a:lnTo>
                <a:lnTo>
                  <a:pt x="3991724" y="846175"/>
                </a:lnTo>
                <a:lnTo>
                  <a:pt x="3972026" y="839812"/>
                </a:lnTo>
                <a:lnTo>
                  <a:pt x="3955719" y="825881"/>
                </a:lnTo>
                <a:lnTo>
                  <a:pt x="3949662" y="810145"/>
                </a:lnTo>
                <a:lnTo>
                  <a:pt x="3945648" y="793902"/>
                </a:lnTo>
                <a:lnTo>
                  <a:pt x="3943680" y="777303"/>
                </a:lnTo>
                <a:lnTo>
                  <a:pt x="3943680" y="743826"/>
                </a:lnTo>
                <a:lnTo>
                  <a:pt x="3955719" y="695706"/>
                </a:lnTo>
                <a:lnTo>
                  <a:pt x="4003497" y="675855"/>
                </a:lnTo>
                <a:lnTo>
                  <a:pt x="4023677" y="681901"/>
                </a:lnTo>
                <a:lnTo>
                  <a:pt x="4040555" y="695706"/>
                </a:lnTo>
                <a:lnTo>
                  <a:pt x="4046537" y="711225"/>
                </a:lnTo>
                <a:lnTo>
                  <a:pt x="4050563" y="727329"/>
                </a:lnTo>
                <a:lnTo>
                  <a:pt x="4052570" y="743826"/>
                </a:lnTo>
                <a:lnTo>
                  <a:pt x="4052570" y="617677"/>
                </a:lnTo>
                <a:lnTo>
                  <a:pt x="4031335" y="612076"/>
                </a:lnTo>
                <a:lnTo>
                  <a:pt x="3998137" y="609600"/>
                </a:lnTo>
                <a:lnTo>
                  <a:pt x="3964813" y="612076"/>
                </a:lnTo>
                <a:lnTo>
                  <a:pt x="3913606" y="631837"/>
                </a:lnTo>
                <a:lnTo>
                  <a:pt x="3881145" y="674865"/>
                </a:lnTo>
                <a:lnTo>
                  <a:pt x="3865727" y="731304"/>
                </a:lnTo>
                <a:lnTo>
                  <a:pt x="3865168" y="760857"/>
                </a:lnTo>
                <a:lnTo>
                  <a:pt x="3870477" y="815594"/>
                </a:lnTo>
                <a:lnTo>
                  <a:pt x="3886441" y="858151"/>
                </a:lnTo>
                <a:lnTo>
                  <a:pt x="3913035" y="888555"/>
                </a:lnTo>
                <a:lnTo>
                  <a:pt x="3950258" y="906805"/>
                </a:lnTo>
                <a:lnTo>
                  <a:pt x="3998137" y="912876"/>
                </a:lnTo>
                <a:lnTo>
                  <a:pt x="4046004" y="906805"/>
                </a:lnTo>
                <a:lnTo>
                  <a:pt x="4083227" y="888555"/>
                </a:lnTo>
                <a:lnTo>
                  <a:pt x="4109821" y="858151"/>
                </a:lnTo>
                <a:lnTo>
                  <a:pt x="4114317" y="846175"/>
                </a:lnTo>
                <a:lnTo>
                  <a:pt x="4125785" y="815594"/>
                </a:lnTo>
                <a:lnTo>
                  <a:pt x="4131106" y="760857"/>
                </a:lnTo>
                <a:close/>
              </a:path>
              <a:path w="6811009" h="1428114">
                <a:moveTo>
                  <a:pt x="4140631" y="1303020"/>
                </a:moveTo>
                <a:lnTo>
                  <a:pt x="4056811" y="1303020"/>
                </a:lnTo>
                <a:lnTo>
                  <a:pt x="4056811" y="1399032"/>
                </a:lnTo>
                <a:lnTo>
                  <a:pt x="4140631" y="1398905"/>
                </a:lnTo>
                <a:lnTo>
                  <a:pt x="4140631" y="1303020"/>
                </a:lnTo>
                <a:close/>
              </a:path>
              <a:path w="6811009" h="1428114">
                <a:moveTo>
                  <a:pt x="4268648" y="499872"/>
                </a:moveTo>
                <a:lnTo>
                  <a:pt x="4190923" y="499872"/>
                </a:lnTo>
                <a:lnTo>
                  <a:pt x="4190923" y="905256"/>
                </a:lnTo>
                <a:lnTo>
                  <a:pt x="4268648" y="905256"/>
                </a:lnTo>
                <a:lnTo>
                  <a:pt x="4268648" y="499872"/>
                </a:lnTo>
                <a:close/>
              </a:path>
              <a:path w="6811009" h="1428114">
                <a:moveTo>
                  <a:pt x="4300652" y="358902"/>
                </a:moveTo>
                <a:lnTo>
                  <a:pt x="4281602" y="283972"/>
                </a:lnTo>
                <a:lnTo>
                  <a:pt x="4281551" y="191350"/>
                </a:lnTo>
                <a:lnTo>
                  <a:pt x="4278973" y="179324"/>
                </a:lnTo>
                <a:lnTo>
                  <a:pt x="4256964" y="136398"/>
                </a:lnTo>
                <a:lnTo>
                  <a:pt x="4218775" y="117271"/>
                </a:lnTo>
                <a:lnTo>
                  <a:pt x="4176318" y="113284"/>
                </a:lnTo>
                <a:lnTo>
                  <a:pt x="4146473" y="114554"/>
                </a:lnTo>
                <a:lnTo>
                  <a:pt x="4116806" y="117767"/>
                </a:lnTo>
                <a:lnTo>
                  <a:pt x="4087444" y="122936"/>
                </a:lnTo>
                <a:lnTo>
                  <a:pt x="4058462" y="130048"/>
                </a:lnTo>
                <a:lnTo>
                  <a:pt x="4060621" y="183896"/>
                </a:lnTo>
                <a:lnTo>
                  <a:pt x="4169714" y="179324"/>
                </a:lnTo>
                <a:lnTo>
                  <a:pt x="4176547" y="179324"/>
                </a:lnTo>
                <a:lnTo>
                  <a:pt x="4203954" y="203847"/>
                </a:lnTo>
                <a:lnTo>
                  <a:pt x="4203877" y="229235"/>
                </a:lnTo>
                <a:lnTo>
                  <a:pt x="4203750" y="229247"/>
                </a:lnTo>
                <a:lnTo>
                  <a:pt x="4203750" y="283972"/>
                </a:lnTo>
                <a:lnTo>
                  <a:pt x="4203750" y="345948"/>
                </a:lnTo>
                <a:lnTo>
                  <a:pt x="4183100" y="351040"/>
                </a:lnTo>
                <a:lnTo>
                  <a:pt x="4171124" y="353174"/>
                </a:lnTo>
                <a:lnTo>
                  <a:pt x="4159072" y="354520"/>
                </a:lnTo>
                <a:lnTo>
                  <a:pt x="4146981" y="355092"/>
                </a:lnTo>
                <a:lnTo>
                  <a:pt x="4134497" y="353098"/>
                </a:lnTo>
                <a:lnTo>
                  <a:pt x="4125607" y="347129"/>
                </a:lnTo>
                <a:lnTo>
                  <a:pt x="4120299" y="337197"/>
                </a:lnTo>
                <a:lnTo>
                  <a:pt x="4118533" y="323342"/>
                </a:lnTo>
                <a:lnTo>
                  <a:pt x="4118279" y="320421"/>
                </a:lnTo>
                <a:lnTo>
                  <a:pt x="4118406" y="319024"/>
                </a:lnTo>
                <a:lnTo>
                  <a:pt x="4150791" y="288417"/>
                </a:lnTo>
                <a:lnTo>
                  <a:pt x="4203750" y="283972"/>
                </a:lnTo>
                <a:lnTo>
                  <a:pt x="4203750" y="229247"/>
                </a:lnTo>
                <a:lnTo>
                  <a:pt x="4121658" y="235407"/>
                </a:lnTo>
                <a:lnTo>
                  <a:pt x="4083050" y="246849"/>
                </a:lnTo>
                <a:lnTo>
                  <a:pt x="4045102" y="286727"/>
                </a:lnTo>
                <a:lnTo>
                  <a:pt x="4040530" y="323342"/>
                </a:lnTo>
                <a:lnTo>
                  <a:pt x="4045966" y="364109"/>
                </a:lnTo>
                <a:lnTo>
                  <a:pt x="4062806" y="393801"/>
                </a:lnTo>
                <a:lnTo>
                  <a:pt x="4090924" y="411632"/>
                </a:lnTo>
                <a:lnTo>
                  <a:pt x="4130344" y="417576"/>
                </a:lnTo>
                <a:lnTo>
                  <a:pt x="4152404" y="416140"/>
                </a:lnTo>
                <a:lnTo>
                  <a:pt x="4174071" y="412229"/>
                </a:lnTo>
                <a:lnTo>
                  <a:pt x="4195153" y="405917"/>
                </a:lnTo>
                <a:lnTo>
                  <a:pt x="4215435" y="397256"/>
                </a:lnTo>
                <a:lnTo>
                  <a:pt x="4223829" y="402501"/>
                </a:lnTo>
                <a:lnTo>
                  <a:pt x="4262856" y="415366"/>
                </a:lnTo>
                <a:lnTo>
                  <a:pt x="4298366" y="417576"/>
                </a:lnTo>
                <a:lnTo>
                  <a:pt x="4299153" y="397256"/>
                </a:lnTo>
                <a:lnTo>
                  <a:pt x="4300652" y="358902"/>
                </a:lnTo>
                <a:close/>
              </a:path>
              <a:path w="6811009" h="1428114">
                <a:moveTo>
                  <a:pt x="4424096" y="499872"/>
                </a:moveTo>
                <a:lnTo>
                  <a:pt x="4346372" y="499872"/>
                </a:lnTo>
                <a:lnTo>
                  <a:pt x="4346372" y="905256"/>
                </a:lnTo>
                <a:lnTo>
                  <a:pt x="4424096" y="905256"/>
                </a:lnTo>
                <a:lnTo>
                  <a:pt x="4424096" y="499872"/>
                </a:lnTo>
                <a:close/>
              </a:path>
              <a:path w="6811009" h="1428114">
                <a:moveTo>
                  <a:pt x="4465244" y="1015238"/>
                </a:moveTo>
                <a:lnTo>
                  <a:pt x="4436872" y="1008837"/>
                </a:lnTo>
                <a:lnTo>
                  <a:pt x="4408195" y="1004112"/>
                </a:lnTo>
                <a:lnTo>
                  <a:pt x="4379315" y="1001077"/>
                </a:lnTo>
                <a:lnTo>
                  <a:pt x="4350309" y="999744"/>
                </a:lnTo>
                <a:lnTo>
                  <a:pt x="4310646" y="1002525"/>
                </a:lnTo>
                <a:lnTo>
                  <a:pt x="4251439" y="1024826"/>
                </a:lnTo>
                <a:lnTo>
                  <a:pt x="4218140" y="1071219"/>
                </a:lnTo>
                <a:lnTo>
                  <a:pt x="4202188" y="1150518"/>
                </a:lnTo>
                <a:lnTo>
                  <a:pt x="4200194" y="1203071"/>
                </a:lnTo>
                <a:lnTo>
                  <a:pt x="4200283" y="1225664"/>
                </a:lnTo>
                <a:lnTo>
                  <a:pt x="4203382" y="1270749"/>
                </a:lnTo>
                <a:lnTo>
                  <a:pt x="4209885" y="1309585"/>
                </a:lnTo>
                <a:lnTo>
                  <a:pt x="4229532" y="1355725"/>
                </a:lnTo>
                <a:lnTo>
                  <a:pt x="4262082" y="1387589"/>
                </a:lnTo>
                <a:lnTo>
                  <a:pt x="4314558" y="1404162"/>
                </a:lnTo>
                <a:lnTo>
                  <a:pt x="4354373" y="1406525"/>
                </a:lnTo>
                <a:lnTo>
                  <a:pt x="4382160" y="1405394"/>
                </a:lnTo>
                <a:lnTo>
                  <a:pt x="4437431" y="1398638"/>
                </a:lnTo>
                <a:lnTo>
                  <a:pt x="4462831" y="1327912"/>
                </a:lnTo>
                <a:lnTo>
                  <a:pt x="4437634" y="1331341"/>
                </a:lnTo>
                <a:lnTo>
                  <a:pt x="4412361" y="1333817"/>
                </a:lnTo>
                <a:lnTo>
                  <a:pt x="4387012" y="1335341"/>
                </a:lnTo>
                <a:lnTo>
                  <a:pt x="4361612" y="1335913"/>
                </a:lnTo>
                <a:lnTo>
                  <a:pt x="4339768" y="1334274"/>
                </a:lnTo>
                <a:lnTo>
                  <a:pt x="4297985" y="1309751"/>
                </a:lnTo>
                <a:lnTo>
                  <a:pt x="4286148" y="1272971"/>
                </a:lnTo>
                <a:lnTo>
                  <a:pt x="4282237" y="1215136"/>
                </a:lnTo>
                <a:lnTo>
                  <a:pt x="4282008" y="1190866"/>
                </a:lnTo>
                <a:lnTo>
                  <a:pt x="4283253" y="1166660"/>
                </a:lnTo>
                <a:lnTo>
                  <a:pt x="4289984" y="1118743"/>
                </a:lnTo>
                <a:lnTo>
                  <a:pt x="4313987" y="1080389"/>
                </a:lnTo>
                <a:lnTo>
                  <a:pt x="4354055" y="1069962"/>
                </a:lnTo>
                <a:lnTo>
                  <a:pt x="4367962" y="1070102"/>
                </a:lnTo>
                <a:lnTo>
                  <a:pt x="4391761" y="1071016"/>
                </a:lnTo>
                <a:lnTo>
                  <a:pt x="4415536" y="1072769"/>
                </a:lnTo>
                <a:lnTo>
                  <a:pt x="4439234" y="1075397"/>
                </a:lnTo>
                <a:lnTo>
                  <a:pt x="4462831" y="1078865"/>
                </a:lnTo>
                <a:lnTo>
                  <a:pt x="4465244" y="1015238"/>
                </a:lnTo>
                <a:close/>
              </a:path>
              <a:path w="6811009" h="1428114">
                <a:moveTo>
                  <a:pt x="4517060" y="121412"/>
                </a:moveTo>
                <a:lnTo>
                  <a:pt x="4445813" y="121412"/>
                </a:lnTo>
                <a:lnTo>
                  <a:pt x="4445813" y="41148"/>
                </a:lnTo>
                <a:lnTo>
                  <a:pt x="4368343" y="41148"/>
                </a:lnTo>
                <a:lnTo>
                  <a:pt x="4368343" y="121412"/>
                </a:lnTo>
                <a:lnTo>
                  <a:pt x="4334180" y="121412"/>
                </a:lnTo>
                <a:lnTo>
                  <a:pt x="4334180" y="187325"/>
                </a:lnTo>
                <a:lnTo>
                  <a:pt x="4368343" y="187325"/>
                </a:lnTo>
                <a:lnTo>
                  <a:pt x="4368343" y="307721"/>
                </a:lnTo>
                <a:lnTo>
                  <a:pt x="4369435" y="336702"/>
                </a:lnTo>
                <a:lnTo>
                  <a:pt x="4378566" y="379895"/>
                </a:lnTo>
                <a:lnTo>
                  <a:pt x="4414202" y="411695"/>
                </a:lnTo>
                <a:lnTo>
                  <a:pt x="4458005" y="417576"/>
                </a:lnTo>
                <a:lnTo>
                  <a:pt x="4472927" y="416534"/>
                </a:lnTo>
                <a:lnTo>
                  <a:pt x="4487761" y="414718"/>
                </a:lnTo>
                <a:lnTo>
                  <a:pt x="4502480" y="412153"/>
                </a:lnTo>
                <a:lnTo>
                  <a:pt x="4517060" y="408813"/>
                </a:lnTo>
                <a:lnTo>
                  <a:pt x="4513504" y="346964"/>
                </a:lnTo>
                <a:lnTo>
                  <a:pt x="4469689" y="348107"/>
                </a:lnTo>
                <a:lnTo>
                  <a:pt x="4463593" y="348615"/>
                </a:lnTo>
                <a:lnTo>
                  <a:pt x="4457370" y="346837"/>
                </a:lnTo>
                <a:lnTo>
                  <a:pt x="4448861" y="339725"/>
                </a:lnTo>
                <a:lnTo>
                  <a:pt x="4446575" y="335280"/>
                </a:lnTo>
                <a:lnTo>
                  <a:pt x="4445432" y="322326"/>
                </a:lnTo>
                <a:lnTo>
                  <a:pt x="4445178" y="314198"/>
                </a:lnTo>
                <a:lnTo>
                  <a:pt x="4445305" y="187325"/>
                </a:lnTo>
                <a:lnTo>
                  <a:pt x="4516552" y="187325"/>
                </a:lnTo>
                <a:lnTo>
                  <a:pt x="4517060" y="121412"/>
                </a:lnTo>
                <a:close/>
              </a:path>
              <a:path w="6811009" h="1428114">
                <a:moveTo>
                  <a:pt x="4727372" y="121412"/>
                </a:moveTo>
                <a:lnTo>
                  <a:pt x="4656125" y="121412"/>
                </a:lnTo>
                <a:lnTo>
                  <a:pt x="4656125" y="41148"/>
                </a:lnTo>
                <a:lnTo>
                  <a:pt x="4578655" y="41148"/>
                </a:lnTo>
                <a:lnTo>
                  <a:pt x="4578655" y="121412"/>
                </a:lnTo>
                <a:lnTo>
                  <a:pt x="4544492" y="121412"/>
                </a:lnTo>
                <a:lnTo>
                  <a:pt x="4544492" y="187325"/>
                </a:lnTo>
                <a:lnTo>
                  <a:pt x="4578655" y="187325"/>
                </a:lnTo>
                <a:lnTo>
                  <a:pt x="4578655" y="307721"/>
                </a:lnTo>
                <a:lnTo>
                  <a:pt x="4579747" y="336702"/>
                </a:lnTo>
                <a:lnTo>
                  <a:pt x="4588878" y="379895"/>
                </a:lnTo>
                <a:lnTo>
                  <a:pt x="4624514" y="411695"/>
                </a:lnTo>
                <a:lnTo>
                  <a:pt x="4668317" y="417576"/>
                </a:lnTo>
                <a:lnTo>
                  <a:pt x="4683239" y="416534"/>
                </a:lnTo>
                <a:lnTo>
                  <a:pt x="4698073" y="414718"/>
                </a:lnTo>
                <a:lnTo>
                  <a:pt x="4712792" y="412153"/>
                </a:lnTo>
                <a:lnTo>
                  <a:pt x="4727372" y="408813"/>
                </a:lnTo>
                <a:lnTo>
                  <a:pt x="4723816" y="346964"/>
                </a:lnTo>
                <a:lnTo>
                  <a:pt x="4679874" y="348107"/>
                </a:lnTo>
                <a:lnTo>
                  <a:pt x="4673778" y="348615"/>
                </a:lnTo>
                <a:lnTo>
                  <a:pt x="4667682" y="346710"/>
                </a:lnTo>
                <a:lnTo>
                  <a:pt x="4659173" y="339725"/>
                </a:lnTo>
                <a:lnTo>
                  <a:pt x="4656887" y="335280"/>
                </a:lnTo>
                <a:lnTo>
                  <a:pt x="4655744" y="322326"/>
                </a:lnTo>
                <a:lnTo>
                  <a:pt x="4655490" y="314198"/>
                </a:lnTo>
                <a:lnTo>
                  <a:pt x="4655617" y="187325"/>
                </a:lnTo>
                <a:lnTo>
                  <a:pt x="4726864" y="187325"/>
                </a:lnTo>
                <a:lnTo>
                  <a:pt x="4727372" y="121412"/>
                </a:lnTo>
                <a:close/>
              </a:path>
              <a:path w="6811009" h="1428114">
                <a:moveTo>
                  <a:pt x="4739564" y="853440"/>
                </a:moveTo>
                <a:lnTo>
                  <a:pt x="4720641" y="778256"/>
                </a:lnTo>
                <a:lnTo>
                  <a:pt x="4720628" y="705739"/>
                </a:lnTo>
                <a:lnTo>
                  <a:pt x="4720285" y="686409"/>
                </a:lnTo>
                <a:lnTo>
                  <a:pt x="4707826" y="649033"/>
                </a:lnTo>
                <a:lnTo>
                  <a:pt x="4678045" y="621093"/>
                </a:lnTo>
                <a:lnTo>
                  <a:pt x="4637316" y="608723"/>
                </a:lnTo>
                <a:lnTo>
                  <a:pt x="4615739" y="608457"/>
                </a:lnTo>
                <a:lnTo>
                  <a:pt x="4586059" y="609727"/>
                </a:lnTo>
                <a:lnTo>
                  <a:pt x="4556531" y="612940"/>
                </a:lnTo>
                <a:lnTo>
                  <a:pt x="4527270" y="618109"/>
                </a:lnTo>
                <a:lnTo>
                  <a:pt x="4498391" y="625221"/>
                </a:lnTo>
                <a:lnTo>
                  <a:pt x="4500677" y="678942"/>
                </a:lnTo>
                <a:lnTo>
                  <a:pt x="4609008" y="674497"/>
                </a:lnTo>
                <a:lnTo>
                  <a:pt x="4615840" y="674497"/>
                </a:lnTo>
                <a:lnTo>
                  <a:pt x="4643069" y="699020"/>
                </a:lnTo>
                <a:lnTo>
                  <a:pt x="4643044" y="724281"/>
                </a:lnTo>
                <a:lnTo>
                  <a:pt x="4643044" y="778256"/>
                </a:lnTo>
                <a:lnTo>
                  <a:pt x="4643044" y="840232"/>
                </a:lnTo>
                <a:lnTo>
                  <a:pt x="4634281" y="842645"/>
                </a:lnTo>
                <a:lnTo>
                  <a:pt x="4622546" y="845502"/>
                </a:lnTo>
                <a:lnTo>
                  <a:pt x="4610633" y="847598"/>
                </a:lnTo>
                <a:lnTo>
                  <a:pt x="4598606" y="848931"/>
                </a:lnTo>
                <a:lnTo>
                  <a:pt x="4586529" y="849503"/>
                </a:lnTo>
                <a:lnTo>
                  <a:pt x="4574133" y="847534"/>
                </a:lnTo>
                <a:lnTo>
                  <a:pt x="4565332" y="841565"/>
                </a:lnTo>
                <a:lnTo>
                  <a:pt x="4560074" y="831608"/>
                </a:lnTo>
                <a:lnTo>
                  <a:pt x="4558335" y="817626"/>
                </a:lnTo>
                <a:lnTo>
                  <a:pt x="4558208" y="812927"/>
                </a:lnTo>
                <a:lnTo>
                  <a:pt x="4561179" y="800862"/>
                </a:lnTo>
                <a:lnTo>
                  <a:pt x="4568266" y="791184"/>
                </a:lnTo>
                <a:lnTo>
                  <a:pt x="4578451" y="784898"/>
                </a:lnTo>
                <a:lnTo>
                  <a:pt x="4590720" y="782955"/>
                </a:lnTo>
                <a:lnTo>
                  <a:pt x="4643044" y="778256"/>
                </a:lnTo>
                <a:lnTo>
                  <a:pt x="4643044" y="724281"/>
                </a:lnTo>
                <a:lnTo>
                  <a:pt x="4561319" y="730542"/>
                </a:lnTo>
                <a:lnTo>
                  <a:pt x="4522940" y="742124"/>
                </a:lnTo>
                <a:lnTo>
                  <a:pt x="4485348" y="782027"/>
                </a:lnTo>
                <a:lnTo>
                  <a:pt x="4480992" y="817880"/>
                </a:lnTo>
                <a:lnTo>
                  <a:pt x="4486554" y="859459"/>
                </a:lnTo>
                <a:lnTo>
                  <a:pt x="4503293" y="889152"/>
                </a:lnTo>
                <a:lnTo>
                  <a:pt x="4531182" y="906945"/>
                </a:lnTo>
                <a:lnTo>
                  <a:pt x="4570273" y="912876"/>
                </a:lnTo>
                <a:lnTo>
                  <a:pt x="4592167" y="911453"/>
                </a:lnTo>
                <a:lnTo>
                  <a:pt x="4613694" y="907592"/>
                </a:lnTo>
                <a:lnTo>
                  <a:pt x="4634662" y="901331"/>
                </a:lnTo>
                <a:lnTo>
                  <a:pt x="4654855" y="892683"/>
                </a:lnTo>
                <a:lnTo>
                  <a:pt x="4663173" y="897928"/>
                </a:lnTo>
                <a:lnTo>
                  <a:pt x="4702048" y="910831"/>
                </a:lnTo>
                <a:lnTo>
                  <a:pt x="4737278" y="912876"/>
                </a:lnTo>
                <a:lnTo>
                  <a:pt x="4738052" y="892683"/>
                </a:lnTo>
                <a:lnTo>
                  <a:pt x="4739564" y="853440"/>
                </a:lnTo>
                <a:close/>
              </a:path>
              <a:path w="6811009" h="1428114">
                <a:moveTo>
                  <a:pt x="4768139" y="1254633"/>
                </a:moveTo>
                <a:lnTo>
                  <a:pt x="4762144" y="1196251"/>
                </a:lnTo>
                <a:lnTo>
                  <a:pt x="4737405" y="1143000"/>
                </a:lnTo>
                <a:lnTo>
                  <a:pt x="4696612" y="1113282"/>
                </a:lnTo>
                <a:lnTo>
                  <a:pt x="4689487" y="1111402"/>
                </a:lnTo>
                <a:lnTo>
                  <a:pt x="4689487" y="1237488"/>
                </a:lnTo>
                <a:lnTo>
                  <a:pt x="4689437" y="1270889"/>
                </a:lnTo>
                <a:lnTo>
                  <a:pt x="4677588" y="1319403"/>
                </a:lnTo>
                <a:lnTo>
                  <a:pt x="4628324" y="1339837"/>
                </a:lnTo>
                <a:lnTo>
                  <a:pt x="4608715" y="1333385"/>
                </a:lnTo>
                <a:lnTo>
                  <a:pt x="4592498" y="1319403"/>
                </a:lnTo>
                <a:lnTo>
                  <a:pt x="4586592" y="1303731"/>
                </a:lnTo>
                <a:lnTo>
                  <a:pt x="4582642" y="1287487"/>
                </a:lnTo>
                <a:lnTo>
                  <a:pt x="4580699" y="1270889"/>
                </a:lnTo>
                <a:lnTo>
                  <a:pt x="4580699" y="1237488"/>
                </a:lnTo>
                <a:lnTo>
                  <a:pt x="4592498" y="1189482"/>
                </a:lnTo>
                <a:lnTo>
                  <a:pt x="4640821" y="1169530"/>
                </a:lnTo>
                <a:lnTo>
                  <a:pt x="4660874" y="1175651"/>
                </a:lnTo>
                <a:lnTo>
                  <a:pt x="4677588" y="1189482"/>
                </a:lnTo>
                <a:lnTo>
                  <a:pt x="4683557" y="1204976"/>
                </a:lnTo>
                <a:lnTo>
                  <a:pt x="4687532" y="1221041"/>
                </a:lnTo>
                <a:lnTo>
                  <a:pt x="4689487" y="1237488"/>
                </a:lnTo>
                <a:lnTo>
                  <a:pt x="4689487" y="1111402"/>
                </a:lnTo>
                <a:lnTo>
                  <a:pt x="4668482" y="1105852"/>
                </a:lnTo>
                <a:lnTo>
                  <a:pt x="4635170" y="1103376"/>
                </a:lnTo>
                <a:lnTo>
                  <a:pt x="4601896" y="1105852"/>
                </a:lnTo>
                <a:lnTo>
                  <a:pt x="4550651" y="1125664"/>
                </a:lnTo>
                <a:lnTo>
                  <a:pt x="4518126" y="1168704"/>
                </a:lnTo>
                <a:lnTo>
                  <a:pt x="4502747" y="1225092"/>
                </a:lnTo>
                <a:lnTo>
                  <a:pt x="4502201" y="1254633"/>
                </a:lnTo>
                <a:lnTo>
                  <a:pt x="4507509" y="1309370"/>
                </a:lnTo>
                <a:lnTo>
                  <a:pt x="4523473" y="1351927"/>
                </a:lnTo>
                <a:lnTo>
                  <a:pt x="4550067" y="1382331"/>
                </a:lnTo>
                <a:lnTo>
                  <a:pt x="4587291" y="1400581"/>
                </a:lnTo>
                <a:lnTo>
                  <a:pt x="4635170" y="1406652"/>
                </a:lnTo>
                <a:lnTo>
                  <a:pt x="4683036" y="1400581"/>
                </a:lnTo>
                <a:lnTo>
                  <a:pt x="4720260" y="1382331"/>
                </a:lnTo>
                <a:lnTo>
                  <a:pt x="4746853" y="1351927"/>
                </a:lnTo>
                <a:lnTo>
                  <a:pt x="4751387" y="1339837"/>
                </a:lnTo>
                <a:lnTo>
                  <a:pt x="4762817" y="1309370"/>
                </a:lnTo>
                <a:lnTo>
                  <a:pt x="4768139" y="1254633"/>
                </a:lnTo>
                <a:close/>
              </a:path>
              <a:path w="6811009" h="1428114">
                <a:moveTo>
                  <a:pt x="4904156" y="1303020"/>
                </a:moveTo>
                <a:lnTo>
                  <a:pt x="4821860" y="1303020"/>
                </a:lnTo>
                <a:lnTo>
                  <a:pt x="4821860" y="1399032"/>
                </a:lnTo>
                <a:lnTo>
                  <a:pt x="4904156" y="1398905"/>
                </a:lnTo>
                <a:lnTo>
                  <a:pt x="4904156" y="1303020"/>
                </a:lnTo>
                <a:close/>
              </a:path>
              <a:path w="6811009" h="1428114">
                <a:moveTo>
                  <a:pt x="5016932" y="358902"/>
                </a:moveTo>
                <a:lnTo>
                  <a:pt x="4997882" y="283972"/>
                </a:lnTo>
                <a:lnTo>
                  <a:pt x="4997831" y="191350"/>
                </a:lnTo>
                <a:lnTo>
                  <a:pt x="4995253" y="179324"/>
                </a:lnTo>
                <a:lnTo>
                  <a:pt x="4973244" y="136398"/>
                </a:lnTo>
                <a:lnTo>
                  <a:pt x="4935055" y="117271"/>
                </a:lnTo>
                <a:lnTo>
                  <a:pt x="4892599" y="113284"/>
                </a:lnTo>
                <a:lnTo>
                  <a:pt x="4862741" y="114554"/>
                </a:lnTo>
                <a:lnTo>
                  <a:pt x="4833074" y="117767"/>
                </a:lnTo>
                <a:lnTo>
                  <a:pt x="4803673" y="122936"/>
                </a:lnTo>
                <a:lnTo>
                  <a:pt x="4774616" y="130048"/>
                </a:lnTo>
                <a:lnTo>
                  <a:pt x="4776902" y="183896"/>
                </a:lnTo>
                <a:lnTo>
                  <a:pt x="4885995" y="179324"/>
                </a:lnTo>
                <a:lnTo>
                  <a:pt x="4892827" y="179324"/>
                </a:lnTo>
                <a:lnTo>
                  <a:pt x="4920234" y="203847"/>
                </a:lnTo>
                <a:lnTo>
                  <a:pt x="4920158" y="229235"/>
                </a:lnTo>
                <a:lnTo>
                  <a:pt x="4920031" y="229247"/>
                </a:lnTo>
                <a:lnTo>
                  <a:pt x="4920031" y="283972"/>
                </a:lnTo>
                <a:lnTo>
                  <a:pt x="4920031" y="345948"/>
                </a:lnTo>
                <a:lnTo>
                  <a:pt x="4899380" y="351040"/>
                </a:lnTo>
                <a:lnTo>
                  <a:pt x="4887404" y="353174"/>
                </a:lnTo>
                <a:lnTo>
                  <a:pt x="4875352" y="354520"/>
                </a:lnTo>
                <a:lnTo>
                  <a:pt x="4863262" y="355092"/>
                </a:lnTo>
                <a:lnTo>
                  <a:pt x="4850777" y="353098"/>
                </a:lnTo>
                <a:lnTo>
                  <a:pt x="4834687" y="319024"/>
                </a:lnTo>
                <a:lnTo>
                  <a:pt x="4837506" y="306832"/>
                </a:lnTo>
                <a:lnTo>
                  <a:pt x="4844554" y="297014"/>
                </a:lnTo>
                <a:lnTo>
                  <a:pt x="4854791" y="290550"/>
                </a:lnTo>
                <a:lnTo>
                  <a:pt x="4867199" y="288417"/>
                </a:lnTo>
                <a:lnTo>
                  <a:pt x="4920031" y="283972"/>
                </a:lnTo>
                <a:lnTo>
                  <a:pt x="4920031" y="229247"/>
                </a:lnTo>
                <a:lnTo>
                  <a:pt x="4837938" y="235407"/>
                </a:lnTo>
                <a:lnTo>
                  <a:pt x="4799330" y="246849"/>
                </a:lnTo>
                <a:lnTo>
                  <a:pt x="4761382" y="286727"/>
                </a:lnTo>
                <a:lnTo>
                  <a:pt x="4756810" y="323342"/>
                </a:lnTo>
                <a:lnTo>
                  <a:pt x="4762322" y="364109"/>
                </a:lnTo>
                <a:lnTo>
                  <a:pt x="4779188" y="393801"/>
                </a:lnTo>
                <a:lnTo>
                  <a:pt x="4807280" y="411632"/>
                </a:lnTo>
                <a:lnTo>
                  <a:pt x="4846625" y="417576"/>
                </a:lnTo>
                <a:lnTo>
                  <a:pt x="4868684" y="416140"/>
                </a:lnTo>
                <a:lnTo>
                  <a:pt x="4890351" y="412229"/>
                </a:lnTo>
                <a:lnTo>
                  <a:pt x="4911433" y="405917"/>
                </a:lnTo>
                <a:lnTo>
                  <a:pt x="4931715" y="397256"/>
                </a:lnTo>
                <a:lnTo>
                  <a:pt x="4940109" y="402501"/>
                </a:lnTo>
                <a:lnTo>
                  <a:pt x="4979136" y="415366"/>
                </a:lnTo>
                <a:lnTo>
                  <a:pt x="5014646" y="417576"/>
                </a:lnTo>
                <a:lnTo>
                  <a:pt x="5015433" y="397256"/>
                </a:lnTo>
                <a:lnTo>
                  <a:pt x="5016932" y="358902"/>
                </a:lnTo>
                <a:close/>
              </a:path>
              <a:path w="6811009" h="1428114">
                <a:moveTo>
                  <a:pt x="5051984" y="760476"/>
                </a:moveTo>
                <a:lnTo>
                  <a:pt x="5050218" y="720979"/>
                </a:lnTo>
                <a:lnTo>
                  <a:pt x="5044948" y="688009"/>
                </a:lnTo>
                <a:lnTo>
                  <a:pt x="5041633" y="678053"/>
                </a:lnTo>
                <a:lnTo>
                  <a:pt x="5036172" y="661593"/>
                </a:lnTo>
                <a:lnTo>
                  <a:pt x="5007851" y="627240"/>
                </a:lnTo>
                <a:lnTo>
                  <a:pt x="4973409" y="613232"/>
                </a:lnTo>
                <a:lnTo>
                  <a:pt x="4973409" y="773455"/>
                </a:lnTo>
                <a:lnTo>
                  <a:pt x="4971275" y="790663"/>
                </a:lnTo>
                <a:lnTo>
                  <a:pt x="4948860" y="832751"/>
                </a:lnTo>
                <a:lnTo>
                  <a:pt x="4922240" y="842302"/>
                </a:lnTo>
                <a:lnTo>
                  <a:pt x="4907839" y="842137"/>
                </a:lnTo>
                <a:lnTo>
                  <a:pt x="4902263" y="841997"/>
                </a:lnTo>
                <a:lnTo>
                  <a:pt x="4894478" y="841565"/>
                </a:lnTo>
                <a:lnTo>
                  <a:pt x="4884496" y="840854"/>
                </a:lnTo>
                <a:lnTo>
                  <a:pt x="4872279" y="839851"/>
                </a:lnTo>
                <a:lnTo>
                  <a:pt x="4872279" y="685673"/>
                </a:lnTo>
                <a:lnTo>
                  <a:pt x="4891379" y="681278"/>
                </a:lnTo>
                <a:lnTo>
                  <a:pt x="4902378" y="679488"/>
                </a:lnTo>
                <a:lnTo>
                  <a:pt x="4913465" y="678421"/>
                </a:lnTo>
                <a:lnTo>
                  <a:pt x="4924603" y="678053"/>
                </a:lnTo>
                <a:lnTo>
                  <a:pt x="4945837" y="682942"/>
                </a:lnTo>
                <a:lnTo>
                  <a:pt x="4961001" y="697572"/>
                </a:lnTo>
                <a:lnTo>
                  <a:pt x="4970081" y="721944"/>
                </a:lnTo>
                <a:lnTo>
                  <a:pt x="4973117" y="756031"/>
                </a:lnTo>
                <a:lnTo>
                  <a:pt x="4973409" y="773455"/>
                </a:lnTo>
                <a:lnTo>
                  <a:pt x="4973409" y="613232"/>
                </a:lnTo>
                <a:lnTo>
                  <a:pt x="4963363" y="610666"/>
                </a:lnTo>
                <a:lnTo>
                  <a:pt x="4934890" y="608584"/>
                </a:lnTo>
                <a:lnTo>
                  <a:pt x="4918684" y="610222"/>
                </a:lnTo>
                <a:lnTo>
                  <a:pt x="4902759" y="613397"/>
                </a:lnTo>
                <a:lnTo>
                  <a:pt x="4887201" y="618070"/>
                </a:lnTo>
                <a:lnTo>
                  <a:pt x="4872152" y="624205"/>
                </a:lnTo>
                <a:lnTo>
                  <a:pt x="4872152" y="499872"/>
                </a:lnTo>
                <a:lnTo>
                  <a:pt x="4794428" y="499872"/>
                </a:lnTo>
                <a:lnTo>
                  <a:pt x="4794428" y="903351"/>
                </a:lnTo>
                <a:lnTo>
                  <a:pt x="4847006" y="908138"/>
                </a:lnTo>
                <a:lnTo>
                  <a:pt x="4892535" y="910996"/>
                </a:lnTo>
                <a:lnTo>
                  <a:pt x="4907585" y="911352"/>
                </a:lnTo>
                <a:lnTo>
                  <a:pt x="4944516" y="909383"/>
                </a:lnTo>
                <a:lnTo>
                  <a:pt x="5000574" y="893051"/>
                </a:lnTo>
                <a:lnTo>
                  <a:pt x="5033810" y="859053"/>
                </a:lnTo>
                <a:lnTo>
                  <a:pt x="5049952" y="799947"/>
                </a:lnTo>
                <a:lnTo>
                  <a:pt x="5051984" y="760476"/>
                </a:lnTo>
                <a:close/>
              </a:path>
              <a:path w="6811009" h="1428114">
                <a:moveTo>
                  <a:pt x="5236388" y="7620"/>
                </a:moveTo>
                <a:lnTo>
                  <a:pt x="5210784" y="3505"/>
                </a:lnTo>
                <a:lnTo>
                  <a:pt x="5197424" y="1816"/>
                </a:lnTo>
                <a:lnTo>
                  <a:pt x="5184025" y="647"/>
                </a:lnTo>
                <a:lnTo>
                  <a:pt x="5170602" y="0"/>
                </a:lnTo>
                <a:lnTo>
                  <a:pt x="5148580" y="1435"/>
                </a:lnTo>
                <a:lnTo>
                  <a:pt x="5104943" y="23241"/>
                </a:lnTo>
                <a:lnTo>
                  <a:pt x="5087417" y="80594"/>
                </a:lnTo>
                <a:lnTo>
                  <a:pt x="5086274" y="109347"/>
                </a:lnTo>
                <a:lnTo>
                  <a:pt x="5086274" y="122047"/>
                </a:lnTo>
                <a:lnTo>
                  <a:pt x="5055032" y="122047"/>
                </a:lnTo>
                <a:lnTo>
                  <a:pt x="5055032" y="187960"/>
                </a:lnTo>
                <a:lnTo>
                  <a:pt x="5086274" y="187960"/>
                </a:lnTo>
                <a:lnTo>
                  <a:pt x="5086274" y="411480"/>
                </a:lnTo>
                <a:lnTo>
                  <a:pt x="5163617" y="411480"/>
                </a:lnTo>
                <a:lnTo>
                  <a:pt x="5163617" y="187960"/>
                </a:lnTo>
                <a:lnTo>
                  <a:pt x="5233467" y="188468"/>
                </a:lnTo>
                <a:lnTo>
                  <a:pt x="5233467" y="122555"/>
                </a:lnTo>
                <a:lnTo>
                  <a:pt x="5163617" y="122555"/>
                </a:lnTo>
                <a:lnTo>
                  <a:pt x="5163540" y="102298"/>
                </a:lnTo>
                <a:lnTo>
                  <a:pt x="5185918" y="69405"/>
                </a:lnTo>
                <a:lnTo>
                  <a:pt x="5235118" y="70612"/>
                </a:lnTo>
                <a:lnTo>
                  <a:pt x="5236388" y="7620"/>
                </a:lnTo>
                <a:close/>
              </a:path>
              <a:path w="6811009" h="1428114">
                <a:moveTo>
                  <a:pt x="5359451" y="760857"/>
                </a:moveTo>
                <a:lnTo>
                  <a:pt x="5353532" y="702411"/>
                </a:lnTo>
                <a:lnTo>
                  <a:pt x="5329098" y="649097"/>
                </a:lnTo>
                <a:lnTo>
                  <a:pt x="5288305" y="619493"/>
                </a:lnTo>
                <a:lnTo>
                  <a:pt x="5281434" y="617677"/>
                </a:lnTo>
                <a:lnTo>
                  <a:pt x="5281434" y="743826"/>
                </a:lnTo>
                <a:lnTo>
                  <a:pt x="5281371" y="777303"/>
                </a:lnTo>
                <a:lnTo>
                  <a:pt x="5269535" y="825881"/>
                </a:lnTo>
                <a:lnTo>
                  <a:pt x="5220868" y="846175"/>
                </a:lnTo>
                <a:lnTo>
                  <a:pt x="5201285" y="839812"/>
                </a:lnTo>
                <a:lnTo>
                  <a:pt x="5175110" y="793953"/>
                </a:lnTo>
                <a:lnTo>
                  <a:pt x="5173040" y="743826"/>
                </a:lnTo>
                <a:lnTo>
                  <a:pt x="5175008" y="727329"/>
                </a:lnTo>
                <a:lnTo>
                  <a:pt x="5189779" y="690372"/>
                </a:lnTo>
                <a:lnTo>
                  <a:pt x="5232616" y="675855"/>
                </a:lnTo>
                <a:lnTo>
                  <a:pt x="5252694" y="681901"/>
                </a:lnTo>
                <a:lnTo>
                  <a:pt x="5269535" y="695706"/>
                </a:lnTo>
                <a:lnTo>
                  <a:pt x="5275504" y="711225"/>
                </a:lnTo>
                <a:lnTo>
                  <a:pt x="5279479" y="727329"/>
                </a:lnTo>
                <a:lnTo>
                  <a:pt x="5281434" y="743826"/>
                </a:lnTo>
                <a:lnTo>
                  <a:pt x="5281434" y="617677"/>
                </a:lnTo>
                <a:lnTo>
                  <a:pt x="5260276" y="612076"/>
                </a:lnTo>
                <a:lnTo>
                  <a:pt x="5227244" y="609600"/>
                </a:lnTo>
                <a:lnTo>
                  <a:pt x="5194198" y="612076"/>
                </a:lnTo>
                <a:lnTo>
                  <a:pt x="5143258" y="631837"/>
                </a:lnTo>
                <a:lnTo>
                  <a:pt x="5111000" y="674865"/>
                </a:lnTo>
                <a:lnTo>
                  <a:pt x="5095595" y="731304"/>
                </a:lnTo>
                <a:lnTo>
                  <a:pt x="5095037" y="760857"/>
                </a:lnTo>
                <a:lnTo>
                  <a:pt x="5100320" y="815594"/>
                </a:lnTo>
                <a:lnTo>
                  <a:pt x="5116182" y="858151"/>
                </a:lnTo>
                <a:lnTo>
                  <a:pt x="5142623" y="888555"/>
                </a:lnTo>
                <a:lnTo>
                  <a:pt x="5179644" y="906805"/>
                </a:lnTo>
                <a:lnTo>
                  <a:pt x="5227244" y="912876"/>
                </a:lnTo>
                <a:lnTo>
                  <a:pt x="5274830" y="906805"/>
                </a:lnTo>
                <a:lnTo>
                  <a:pt x="5311851" y="888555"/>
                </a:lnTo>
                <a:lnTo>
                  <a:pt x="5338292" y="858151"/>
                </a:lnTo>
                <a:lnTo>
                  <a:pt x="5342750" y="846175"/>
                </a:lnTo>
                <a:lnTo>
                  <a:pt x="5354155" y="815594"/>
                </a:lnTo>
                <a:lnTo>
                  <a:pt x="5359451" y="760857"/>
                </a:lnTo>
                <a:close/>
              </a:path>
              <a:path w="6811009" h="1428114">
                <a:moveTo>
                  <a:pt x="5527091" y="266319"/>
                </a:moveTo>
                <a:lnTo>
                  <a:pt x="5521134" y="207683"/>
                </a:lnTo>
                <a:lnTo>
                  <a:pt x="5496611" y="154178"/>
                </a:lnTo>
                <a:lnTo>
                  <a:pt x="5455653" y="124294"/>
                </a:lnTo>
                <a:lnTo>
                  <a:pt x="5448566" y="122415"/>
                </a:lnTo>
                <a:lnTo>
                  <a:pt x="5448566" y="249085"/>
                </a:lnTo>
                <a:lnTo>
                  <a:pt x="5448566" y="282663"/>
                </a:lnTo>
                <a:lnTo>
                  <a:pt x="5436540" y="331343"/>
                </a:lnTo>
                <a:lnTo>
                  <a:pt x="5387238" y="351904"/>
                </a:lnTo>
                <a:lnTo>
                  <a:pt x="5367744" y="345401"/>
                </a:lnTo>
                <a:lnTo>
                  <a:pt x="5351704" y="331343"/>
                </a:lnTo>
                <a:lnTo>
                  <a:pt x="5345658" y="315645"/>
                </a:lnTo>
                <a:lnTo>
                  <a:pt x="5341632" y="299351"/>
                </a:lnTo>
                <a:lnTo>
                  <a:pt x="5339664" y="282663"/>
                </a:lnTo>
                <a:lnTo>
                  <a:pt x="5339664" y="249085"/>
                </a:lnTo>
                <a:lnTo>
                  <a:pt x="5351704" y="200914"/>
                </a:lnTo>
                <a:lnTo>
                  <a:pt x="5399900" y="180784"/>
                </a:lnTo>
                <a:lnTo>
                  <a:pt x="5419864" y="186982"/>
                </a:lnTo>
                <a:lnTo>
                  <a:pt x="5436540" y="200914"/>
                </a:lnTo>
                <a:lnTo>
                  <a:pt x="5442572" y="216433"/>
                </a:lnTo>
                <a:lnTo>
                  <a:pt x="5446598" y="232562"/>
                </a:lnTo>
                <a:lnTo>
                  <a:pt x="5448566" y="249085"/>
                </a:lnTo>
                <a:lnTo>
                  <a:pt x="5448566" y="122415"/>
                </a:lnTo>
                <a:lnTo>
                  <a:pt x="5427459" y="116801"/>
                </a:lnTo>
                <a:lnTo>
                  <a:pt x="5394122" y="114300"/>
                </a:lnTo>
                <a:lnTo>
                  <a:pt x="5360784" y="116801"/>
                </a:lnTo>
                <a:lnTo>
                  <a:pt x="5309641" y="136753"/>
                </a:lnTo>
                <a:lnTo>
                  <a:pt x="5277243" y="179997"/>
                </a:lnTo>
                <a:lnTo>
                  <a:pt x="5261711" y="236664"/>
                </a:lnTo>
                <a:lnTo>
                  <a:pt x="5261153" y="266319"/>
                </a:lnTo>
                <a:lnTo>
                  <a:pt x="5266461" y="321322"/>
                </a:lnTo>
                <a:lnTo>
                  <a:pt x="5282425" y="364109"/>
                </a:lnTo>
                <a:lnTo>
                  <a:pt x="5309019" y="394665"/>
                </a:lnTo>
                <a:lnTo>
                  <a:pt x="5346243" y="412991"/>
                </a:lnTo>
                <a:lnTo>
                  <a:pt x="5394122" y="419100"/>
                </a:lnTo>
                <a:lnTo>
                  <a:pt x="5441988" y="412991"/>
                </a:lnTo>
                <a:lnTo>
                  <a:pt x="5479212" y="394665"/>
                </a:lnTo>
                <a:lnTo>
                  <a:pt x="5505805" y="364109"/>
                </a:lnTo>
                <a:lnTo>
                  <a:pt x="5510365" y="351904"/>
                </a:lnTo>
                <a:lnTo>
                  <a:pt x="5521769" y="321322"/>
                </a:lnTo>
                <a:lnTo>
                  <a:pt x="5527091" y="266319"/>
                </a:lnTo>
                <a:close/>
              </a:path>
              <a:path w="6811009" h="1428114">
                <a:moveTo>
                  <a:pt x="5586908" y="609600"/>
                </a:moveTo>
                <a:lnTo>
                  <a:pt x="5562612" y="615886"/>
                </a:lnTo>
                <a:lnTo>
                  <a:pt x="5538990" y="624205"/>
                </a:lnTo>
                <a:lnTo>
                  <a:pt x="5516181" y="634542"/>
                </a:lnTo>
                <a:lnTo>
                  <a:pt x="5494325" y="646811"/>
                </a:lnTo>
                <a:lnTo>
                  <a:pt x="5494325" y="616331"/>
                </a:lnTo>
                <a:lnTo>
                  <a:pt x="5417744" y="616331"/>
                </a:lnTo>
                <a:lnTo>
                  <a:pt x="5417744" y="905129"/>
                </a:lnTo>
                <a:lnTo>
                  <a:pt x="5495341" y="905256"/>
                </a:lnTo>
                <a:lnTo>
                  <a:pt x="5495341" y="711708"/>
                </a:lnTo>
                <a:lnTo>
                  <a:pt x="5506898" y="707644"/>
                </a:lnTo>
                <a:lnTo>
                  <a:pt x="5524398" y="702551"/>
                </a:lnTo>
                <a:lnTo>
                  <a:pt x="5543562" y="697522"/>
                </a:lnTo>
                <a:lnTo>
                  <a:pt x="5564403" y="692543"/>
                </a:lnTo>
                <a:lnTo>
                  <a:pt x="5586908" y="687578"/>
                </a:lnTo>
                <a:lnTo>
                  <a:pt x="5586908" y="609600"/>
                </a:lnTo>
                <a:close/>
              </a:path>
              <a:path w="6811009" h="1428114">
                <a:moveTo>
                  <a:pt x="5753024" y="115824"/>
                </a:moveTo>
                <a:lnTo>
                  <a:pt x="5728627" y="122110"/>
                </a:lnTo>
                <a:lnTo>
                  <a:pt x="5704903" y="130429"/>
                </a:lnTo>
                <a:lnTo>
                  <a:pt x="5681954" y="140766"/>
                </a:lnTo>
                <a:lnTo>
                  <a:pt x="5659933" y="153035"/>
                </a:lnTo>
                <a:lnTo>
                  <a:pt x="5659933" y="122301"/>
                </a:lnTo>
                <a:lnTo>
                  <a:pt x="5583860" y="122301"/>
                </a:lnTo>
                <a:lnTo>
                  <a:pt x="5583860" y="411480"/>
                </a:lnTo>
                <a:lnTo>
                  <a:pt x="5661076" y="411480"/>
                </a:lnTo>
                <a:lnTo>
                  <a:pt x="5661076" y="218313"/>
                </a:lnTo>
                <a:lnTo>
                  <a:pt x="5672633" y="214122"/>
                </a:lnTo>
                <a:lnTo>
                  <a:pt x="5690222" y="208991"/>
                </a:lnTo>
                <a:lnTo>
                  <a:pt x="5709488" y="203885"/>
                </a:lnTo>
                <a:lnTo>
                  <a:pt x="5730418" y="198856"/>
                </a:lnTo>
                <a:lnTo>
                  <a:pt x="5753024" y="193929"/>
                </a:lnTo>
                <a:lnTo>
                  <a:pt x="5753024" y="115824"/>
                </a:lnTo>
                <a:close/>
              </a:path>
              <a:path w="6811009" h="1428114">
                <a:moveTo>
                  <a:pt x="5871896" y="853313"/>
                </a:moveTo>
                <a:lnTo>
                  <a:pt x="5852973" y="778002"/>
                </a:lnTo>
                <a:lnTo>
                  <a:pt x="5852896" y="698766"/>
                </a:lnTo>
                <a:lnTo>
                  <a:pt x="5852757" y="685723"/>
                </a:lnTo>
                <a:lnTo>
                  <a:pt x="5840298" y="647738"/>
                </a:lnTo>
                <a:lnTo>
                  <a:pt x="5796140" y="613841"/>
                </a:lnTo>
                <a:lnTo>
                  <a:pt x="5748198" y="608076"/>
                </a:lnTo>
                <a:lnTo>
                  <a:pt x="5718530" y="609346"/>
                </a:lnTo>
                <a:lnTo>
                  <a:pt x="5689079" y="612559"/>
                </a:lnTo>
                <a:lnTo>
                  <a:pt x="5659894" y="617728"/>
                </a:lnTo>
                <a:lnTo>
                  <a:pt x="5631104" y="624840"/>
                </a:lnTo>
                <a:lnTo>
                  <a:pt x="5633263" y="678688"/>
                </a:lnTo>
                <a:lnTo>
                  <a:pt x="5741721" y="674243"/>
                </a:lnTo>
                <a:lnTo>
                  <a:pt x="5748528" y="674243"/>
                </a:lnTo>
                <a:lnTo>
                  <a:pt x="5775769" y="698766"/>
                </a:lnTo>
                <a:lnTo>
                  <a:pt x="5775757" y="724154"/>
                </a:lnTo>
                <a:lnTo>
                  <a:pt x="5775503" y="724179"/>
                </a:lnTo>
                <a:lnTo>
                  <a:pt x="5775503" y="778002"/>
                </a:lnTo>
                <a:lnTo>
                  <a:pt x="5775503" y="840105"/>
                </a:lnTo>
                <a:lnTo>
                  <a:pt x="5766740" y="842518"/>
                </a:lnTo>
                <a:lnTo>
                  <a:pt x="5755017" y="845375"/>
                </a:lnTo>
                <a:lnTo>
                  <a:pt x="5743156" y="847471"/>
                </a:lnTo>
                <a:lnTo>
                  <a:pt x="5731180" y="848804"/>
                </a:lnTo>
                <a:lnTo>
                  <a:pt x="5719115" y="849376"/>
                </a:lnTo>
                <a:lnTo>
                  <a:pt x="5706694" y="847407"/>
                </a:lnTo>
                <a:lnTo>
                  <a:pt x="5697855" y="841438"/>
                </a:lnTo>
                <a:lnTo>
                  <a:pt x="5692546" y="831481"/>
                </a:lnTo>
                <a:lnTo>
                  <a:pt x="5690794" y="817499"/>
                </a:lnTo>
                <a:lnTo>
                  <a:pt x="5690667" y="815975"/>
                </a:lnTo>
                <a:lnTo>
                  <a:pt x="5690667" y="812927"/>
                </a:lnTo>
                <a:lnTo>
                  <a:pt x="5722925" y="782701"/>
                </a:lnTo>
                <a:lnTo>
                  <a:pt x="5775503" y="778002"/>
                </a:lnTo>
                <a:lnTo>
                  <a:pt x="5775503" y="724179"/>
                </a:lnTo>
                <a:lnTo>
                  <a:pt x="5693905" y="730415"/>
                </a:lnTo>
                <a:lnTo>
                  <a:pt x="5655576" y="741997"/>
                </a:lnTo>
                <a:lnTo>
                  <a:pt x="5617807" y="781786"/>
                </a:lnTo>
                <a:lnTo>
                  <a:pt x="5613197" y="817626"/>
                </a:lnTo>
                <a:lnTo>
                  <a:pt x="5618772" y="859358"/>
                </a:lnTo>
                <a:lnTo>
                  <a:pt x="5635510" y="889114"/>
                </a:lnTo>
                <a:lnTo>
                  <a:pt x="5663450" y="906945"/>
                </a:lnTo>
                <a:lnTo>
                  <a:pt x="5702605" y="912876"/>
                </a:lnTo>
                <a:lnTo>
                  <a:pt x="5724499" y="911453"/>
                </a:lnTo>
                <a:lnTo>
                  <a:pt x="5746039" y="907592"/>
                </a:lnTo>
                <a:lnTo>
                  <a:pt x="5766994" y="901331"/>
                </a:lnTo>
                <a:lnTo>
                  <a:pt x="5787187" y="892683"/>
                </a:lnTo>
                <a:lnTo>
                  <a:pt x="5795505" y="897928"/>
                </a:lnTo>
                <a:lnTo>
                  <a:pt x="5834329" y="910831"/>
                </a:lnTo>
                <a:lnTo>
                  <a:pt x="5869610" y="912876"/>
                </a:lnTo>
                <a:lnTo>
                  <a:pt x="5870384" y="892683"/>
                </a:lnTo>
                <a:lnTo>
                  <a:pt x="5871896" y="853313"/>
                </a:lnTo>
                <a:close/>
              </a:path>
              <a:path w="6811009" h="1428114">
                <a:moveTo>
                  <a:pt x="6086780" y="616585"/>
                </a:moveTo>
                <a:lnTo>
                  <a:pt x="6015279" y="616585"/>
                </a:lnTo>
                <a:lnTo>
                  <a:pt x="6015279" y="536448"/>
                </a:lnTo>
                <a:lnTo>
                  <a:pt x="5937923" y="536448"/>
                </a:lnTo>
                <a:lnTo>
                  <a:pt x="5937923" y="616585"/>
                </a:lnTo>
                <a:lnTo>
                  <a:pt x="5903900" y="616585"/>
                </a:lnTo>
                <a:lnTo>
                  <a:pt x="5903900" y="682244"/>
                </a:lnTo>
                <a:lnTo>
                  <a:pt x="5937923" y="682244"/>
                </a:lnTo>
                <a:lnTo>
                  <a:pt x="5937923" y="801878"/>
                </a:lnTo>
                <a:lnTo>
                  <a:pt x="5939066" y="830872"/>
                </a:lnTo>
                <a:lnTo>
                  <a:pt x="5948324" y="874052"/>
                </a:lnTo>
                <a:lnTo>
                  <a:pt x="5983744" y="905548"/>
                </a:lnTo>
                <a:lnTo>
                  <a:pt x="6027471" y="911352"/>
                </a:lnTo>
                <a:lnTo>
                  <a:pt x="6042317" y="910336"/>
                </a:lnTo>
                <a:lnTo>
                  <a:pt x="6057112" y="908583"/>
                </a:lnTo>
                <a:lnTo>
                  <a:pt x="6071832" y="906094"/>
                </a:lnTo>
                <a:lnTo>
                  <a:pt x="6086399" y="902843"/>
                </a:lnTo>
                <a:lnTo>
                  <a:pt x="6082843" y="841248"/>
                </a:lnTo>
                <a:lnTo>
                  <a:pt x="6039155" y="842391"/>
                </a:lnTo>
                <a:lnTo>
                  <a:pt x="6032919" y="842772"/>
                </a:lnTo>
                <a:lnTo>
                  <a:pt x="6026823" y="840994"/>
                </a:lnTo>
                <a:lnTo>
                  <a:pt x="6015279" y="816610"/>
                </a:lnTo>
                <a:lnTo>
                  <a:pt x="6015279" y="808355"/>
                </a:lnTo>
                <a:lnTo>
                  <a:pt x="6015647" y="800227"/>
                </a:lnTo>
                <a:lnTo>
                  <a:pt x="6015647" y="682244"/>
                </a:lnTo>
                <a:lnTo>
                  <a:pt x="6086780" y="682244"/>
                </a:lnTo>
                <a:lnTo>
                  <a:pt x="6086780" y="616585"/>
                </a:lnTo>
                <a:close/>
              </a:path>
              <a:path w="6811009" h="1428114">
                <a:moveTo>
                  <a:pt x="6214796" y="615696"/>
                </a:moveTo>
                <a:lnTo>
                  <a:pt x="6137072" y="615696"/>
                </a:lnTo>
                <a:lnTo>
                  <a:pt x="6137072" y="905256"/>
                </a:lnTo>
                <a:lnTo>
                  <a:pt x="6214796" y="905256"/>
                </a:lnTo>
                <a:lnTo>
                  <a:pt x="6214796" y="615696"/>
                </a:lnTo>
                <a:close/>
              </a:path>
              <a:path w="6811009" h="1428114">
                <a:moveTo>
                  <a:pt x="6214796" y="499872"/>
                </a:moveTo>
                <a:lnTo>
                  <a:pt x="6137072" y="499872"/>
                </a:lnTo>
                <a:lnTo>
                  <a:pt x="6137072" y="578612"/>
                </a:lnTo>
                <a:lnTo>
                  <a:pt x="6214796" y="578612"/>
                </a:lnTo>
                <a:lnTo>
                  <a:pt x="6214796" y="499872"/>
                </a:lnTo>
                <a:close/>
              </a:path>
              <a:path w="6811009" h="1428114">
                <a:moveTo>
                  <a:pt x="6214796" y="254254"/>
                </a:moveTo>
                <a:lnTo>
                  <a:pt x="6209144" y="191160"/>
                </a:lnTo>
                <a:lnTo>
                  <a:pt x="6192444" y="147955"/>
                </a:lnTo>
                <a:lnTo>
                  <a:pt x="6161240" y="122859"/>
                </a:lnTo>
                <a:lnTo>
                  <a:pt x="6113196" y="114427"/>
                </a:lnTo>
                <a:lnTo>
                  <a:pt x="6087770" y="116954"/>
                </a:lnTo>
                <a:lnTo>
                  <a:pt x="6062942" y="122364"/>
                </a:lnTo>
                <a:lnTo>
                  <a:pt x="6038951" y="130644"/>
                </a:lnTo>
                <a:lnTo>
                  <a:pt x="6016041" y="141732"/>
                </a:lnTo>
                <a:lnTo>
                  <a:pt x="6000420" y="129197"/>
                </a:lnTo>
                <a:lnTo>
                  <a:pt x="5982767" y="120319"/>
                </a:lnTo>
                <a:lnTo>
                  <a:pt x="5963666" y="115328"/>
                </a:lnTo>
                <a:lnTo>
                  <a:pt x="5943778" y="114427"/>
                </a:lnTo>
                <a:lnTo>
                  <a:pt x="5925756" y="116992"/>
                </a:lnTo>
                <a:lnTo>
                  <a:pt x="5908243" y="121767"/>
                </a:lnTo>
                <a:lnTo>
                  <a:pt x="5891441" y="128689"/>
                </a:lnTo>
                <a:lnTo>
                  <a:pt x="5875579" y="137668"/>
                </a:lnTo>
                <a:lnTo>
                  <a:pt x="5875579" y="121412"/>
                </a:lnTo>
                <a:lnTo>
                  <a:pt x="5798744" y="121412"/>
                </a:lnTo>
                <a:lnTo>
                  <a:pt x="5798744" y="411480"/>
                </a:lnTo>
                <a:lnTo>
                  <a:pt x="5876214" y="411480"/>
                </a:lnTo>
                <a:lnTo>
                  <a:pt x="5876214" y="193167"/>
                </a:lnTo>
                <a:lnTo>
                  <a:pt x="5893892" y="187388"/>
                </a:lnTo>
                <a:lnTo>
                  <a:pt x="5904954" y="184886"/>
                </a:lnTo>
                <a:lnTo>
                  <a:pt x="5916193" y="183388"/>
                </a:lnTo>
                <a:lnTo>
                  <a:pt x="5927522" y="182880"/>
                </a:lnTo>
                <a:lnTo>
                  <a:pt x="5937555" y="183083"/>
                </a:lnTo>
                <a:lnTo>
                  <a:pt x="5964440" y="215328"/>
                </a:lnTo>
                <a:lnTo>
                  <a:pt x="5968149" y="245833"/>
                </a:lnTo>
                <a:lnTo>
                  <a:pt x="5967895" y="261239"/>
                </a:lnTo>
                <a:lnTo>
                  <a:pt x="5967895" y="410718"/>
                </a:lnTo>
                <a:lnTo>
                  <a:pt x="6045378" y="410718"/>
                </a:lnTo>
                <a:lnTo>
                  <a:pt x="6045378" y="261239"/>
                </a:lnTo>
                <a:lnTo>
                  <a:pt x="6044819" y="233464"/>
                </a:lnTo>
                <a:lnTo>
                  <a:pt x="6043219" y="195199"/>
                </a:lnTo>
                <a:lnTo>
                  <a:pt x="6051855" y="192278"/>
                </a:lnTo>
                <a:lnTo>
                  <a:pt x="6062916" y="189001"/>
                </a:lnTo>
                <a:lnTo>
                  <a:pt x="6074156" y="186550"/>
                </a:lnTo>
                <a:lnTo>
                  <a:pt x="6085510" y="184950"/>
                </a:lnTo>
                <a:lnTo>
                  <a:pt x="6096940" y="184150"/>
                </a:lnTo>
                <a:lnTo>
                  <a:pt x="6106757" y="184556"/>
                </a:lnTo>
                <a:lnTo>
                  <a:pt x="6133287" y="215150"/>
                </a:lnTo>
                <a:lnTo>
                  <a:pt x="6137376" y="242684"/>
                </a:lnTo>
                <a:lnTo>
                  <a:pt x="6137326" y="411480"/>
                </a:lnTo>
                <a:lnTo>
                  <a:pt x="6214796" y="411480"/>
                </a:lnTo>
                <a:lnTo>
                  <a:pt x="6214796" y="254254"/>
                </a:lnTo>
                <a:close/>
              </a:path>
              <a:path w="6811009" h="1428114">
                <a:moveTo>
                  <a:pt x="6522644" y="358902"/>
                </a:moveTo>
                <a:lnTo>
                  <a:pt x="6517056" y="358394"/>
                </a:lnTo>
                <a:lnTo>
                  <a:pt x="6511849" y="355600"/>
                </a:lnTo>
                <a:lnTo>
                  <a:pt x="6511442" y="355092"/>
                </a:lnTo>
                <a:lnTo>
                  <a:pt x="6508293" y="351155"/>
                </a:lnTo>
                <a:lnTo>
                  <a:pt x="6505499" y="345313"/>
                </a:lnTo>
                <a:lnTo>
                  <a:pt x="6503975" y="338963"/>
                </a:lnTo>
                <a:lnTo>
                  <a:pt x="6503721" y="332486"/>
                </a:lnTo>
                <a:lnTo>
                  <a:pt x="6503721" y="283972"/>
                </a:lnTo>
                <a:lnTo>
                  <a:pt x="6503619" y="191376"/>
                </a:lnTo>
                <a:lnTo>
                  <a:pt x="6491198" y="153035"/>
                </a:lnTo>
                <a:lnTo>
                  <a:pt x="6461074" y="125018"/>
                </a:lnTo>
                <a:lnTo>
                  <a:pt x="6420536" y="113309"/>
                </a:lnTo>
                <a:lnTo>
                  <a:pt x="6399200" y="113284"/>
                </a:lnTo>
                <a:lnTo>
                  <a:pt x="6369469" y="114503"/>
                </a:lnTo>
                <a:lnTo>
                  <a:pt x="6339954" y="117716"/>
                </a:lnTo>
                <a:lnTo>
                  <a:pt x="6310719" y="122910"/>
                </a:lnTo>
                <a:lnTo>
                  <a:pt x="6281852" y="130048"/>
                </a:lnTo>
                <a:lnTo>
                  <a:pt x="6284011" y="183896"/>
                </a:lnTo>
                <a:lnTo>
                  <a:pt x="6392469" y="179324"/>
                </a:lnTo>
                <a:lnTo>
                  <a:pt x="6399301" y="179324"/>
                </a:lnTo>
                <a:lnTo>
                  <a:pt x="6426606" y="203898"/>
                </a:lnTo>
                <a:lnTo>
                  <a:pt x="6426505" y="229235"/>
                </a:lnTo>
                <a:lnTo>
                  <a:pt x="6426124" y="229273"/>
                </a:lnTo>
                <a:lnTo>
                  <a:pt x="6426124" y="283972"/>
                </a:lnTo>
                <a:lnTo>
                  <a:pt x="6426124" y="345948"/>
                </a:lnTo>
                <a:lnTo>
                  <a:pt x="6405753" y="351040"/>
                </a:lnTo>
                <a:lnTo>
                  <a:pt x="6393828" y="353174"/>
                </a:lnTo>
                <a:lnTo>
                  <a:pt x="6381763" y="354520"/>
                </a:lnTo>
                <a:lnTo>
                  <a:pt x="6369609" y="355092"/>
                </a:lnTo>
                <a:lnTo>
                  <a:pt x="6357315" y="353098"/>
                </a:lnTo>
                <a:lnTo>
                  <a:pt x="6348501" y="347129"/>
                </a:lnTo>
                <a:lnTo>
                  <a:pt x="6343193" y="337197"/>
                </a:lnTo>
                <a:lnTo>
                  <a:pt x="6341415" y="323342"/>
                </a:lnTo>
                <a:lnTo>
                  <a:pt x="6341161" y="320294"/>
                </a:lnTo>
                <a:lnTo>
                  <a:pt x="6341288" y="318770"/>
                </a:lnTo>
                <a:lnTo>
                  <a:pt x="6373673" y="288417"/>
                </a:lnTo>
                <a:lnTo>
                  <a:pt x="6426124" y="283972"/>
                </a:lnTo>
                <a:lnTo>
                  <a:pt x="6426124" y="229273"/>
                </a:lnTo>
                <a:lnTo>
                  <a:pt x="6344653" y="235407"/>
                </a:lnTo>
                <a:lnTo>
                  <a:pt x="6306324" y="246849"/>
                </a:lnTo>
                <a:lnTo>
                  <a:pt x="6268555" y="286727"/>
                </a:lnTo>
                <a:lnTo>
                  <a:pt x="6264033" y="323342"/>
                </a:lnTo>
                <a:lnTo>
                  <a:pt x="6269456" y="364109"/>
                </a:lnTo>
                <a:lnTo>
                  <a:pt x="6286208" y="393801"/>
                </a:lnTo>
                <a:lnTo>
                  <a:pt x="6314173" y="411632"/>
                </a:lnTo>
                <a:lnTo>
                  <a:pt x="6353353" y="417576"/>
                </a:lnTo>
                <a:lnTo>
                  <a:pt x="6375247" y="416140"/>
                </a:lnTo>
                <a:lnTo>
                  <a:pt x="6396787" y="412229"/>
                </a:lnTo>
                <a:lnTo>
                  <a:pt x="6417742" y="405917"/>
                </a:lnTo>
                <a:lnTo>
                  <a:pt x="6437935" y="397256"/>
                </a:lnTo>
                <a:lnTo>
                  <a:pt x="6446253" y="402501"/>
                </a:lnTo>
                <a:lnTo>
                  <a:pt x="6485077" y="415366"/>
                </a:lnTo>
                <a:lnTo>
                  <a:pt x="6520358" y="417576"/>
                </a:lnTo>
                <a:lnTo>
                  <a:pt x="6521145" y="397256"/>
                </a:lnTo>
                <a:lnTo>
                  <a:pt x="6522644" y="358902"/>
                </a:lnTo>
                <a:close/>
              </a:path>
              <a:path w="6811009" h="1428114">
                <a:moveTo>
                  <a:pt x="6530264" y="615696"/>
                </a:moveTo>
                <a:lnTo>
                  <a:pt x="6451524" y="615696"/>
                </a:lnTo>
                <a:lnTo>
                  <a:pt x="6402756" y="839597"/>
                </a:lnTo>
                <a:lnTo>
                  <a:pt x="6386500" y="839597"/>
                </a:lnTo>
                <a:lnTo>
                  <a:pt x="6340145" y="615696"/>
                </a:lnTo>
                <a:lnTo>
                  <a:pt x="6258992" y="615696"/>
                </a:lnTo>
                <a:lnTo>
                  <a:pt x="6329350" y="905256"/>
                </a:lnTo>
                <a:lnTo>
                  <a:pt x="6460033" y="905256"/>
                </a:lnTo>
                <a:lnTo>
                  <a:pt x="6530264" y="615696"/>
                </a:lnTo>
                <a:close/>
              </a:path>
              <a:path w="6811009" h="1428114">
                <a:moveTo>
                  <a:pt x="6810680" y="853313"/>
                </a:moveTo>
                <a:lnTo>
                  <a:pt x="6791757" y="778002"/>
                </a:lnTo>
                <a:lnTo>
                  <a:pt x="6791680" y="698766"/>
                </a:lnTo>
                <a:lnTo>
                  <a:pt x="6791541" y="685723"/>
                </a:lnTo>
                <a:lnTo>
                  <a:pt x="6779082" y="647738"/>
                </a:lnTo>
                <a:lnTo>
                  <a:pt x="6734924" y="613841"/>
                </a:lnTo>
                <a:lnTo>
                  <a:pt x="6686982" y="608076"/>
                </a:lnTo>
                <a:lnTo>
                  <a:pt x="6657327" y="609346"/>
                </a:lnTo>
                <a:lnTo>
                  <a:pt x="6627863" y="612559"/>
                </a:lnTo>
                <a:lnTo>
                  <a:pt x="6598679" y="617728"/>
                </a:lnTo>
                <a:lnTo>
                  <a:pt x="6569888" y="624840"/>
                </a:lnTo>
                <a:lnTo>
                  <a:pt x="6572047" y="678688"/>
                </a:lnTo>
                <a:lnTo>
                  <a:pt x="6680505" y="674243"/>
                </a:lnTo>
                <a:lnTo>
                  <a:pt x="6687312" y="674243"/>
                </a:lnTo>
                <a:lnTo>
                  <a:pt x="6714553" y="698766"/>
                </a:lnTo>
                <a:lnTo>
                  <a:pt x="6714541" y="724154"/>
                </a:lnTo>
                <a:lnTo>
                  <a:pt x="6714287" y="724179"/>
                </a:lnTo>
                <a:lnTo>
                  <a:pt x="6714287" y="778002"/>
                </a:lnTo>
                <a:lnTo>
                  <a:pt x="6714287" y="840105"/>
                </a:lnTo>
                <a:lnTo>
                  <a:pt x="6705524" y="842518"/>
                </a:lnTo>
                <a:lnTo>
                  <a:pt x="6693802" y="845375"/>
                </a:lnTo>
                <a:lnTo>
                  <a:pt x="6681940" y="847471"/>
                </a:lnTo>
                <a:lnTo>
                  <a:pt x="6669964" y="848804"/>
                </a:lnTo>
                <a:lnTo>
                  <a:pt x="6657899" y="849376"/>
                </a:lnTo>
                <a:lnTo>
                  <a:pt x="6645478" y="847407"/>
                </a:lnTo>
                <a:lnTo>
                  <a:pt x="6636639" y="841438"/>
                </a:lnTo>
                <a:lnTo>
                  <a:pt x="6631330" y="831481"/>
                </a:lnTo>
                <a:lnTo>
                  <a:pt x="6629578" y="817499"/>
                </a:lnTo>
                <a:lnTo>
                  <a:pt x="6629451" y="812927"/>
                </a:lnTo>
                <a:lnTo>
                  <a:pt x="6632346" y="800836"/>
                </a:lnTo>
                <a:lnTo>
                  <a:pt x="6639382" y="791108"/>
                </a:lnTo>
                <a:lnTo>
                  <a:pt x="6649517" y="784733"/>
                </a:lnTo>
                <a:lnTo>
                  <a:pt x="6661709" y="782701"/>
                </a:lnTo>
                <a:lnTo>
                  <a:pt x="6714287" y="778002"/>
                </a:lnTo>
                <a:lnTo>
                  <a:pt x="6714287" y="724179"/>
                </a:lnTo>
                <a:lnTo>
                  <a:pt x="6632689" y="730415"/>
                </a:lnTo>
                <a:lnTo>
                  <a:pt x="6594361" y="741997"/>
                </a:lnTo>
                <a:lnTo>
                  <a:pt x="6556591" y="781786"/>
                </a:lnTo>
                <a:lnTo>
                  <a:pt x="6551981" y="817626"/>
                </a:lnTo>
                <a:lnTo>
                  <a:pt x="6557556" y="859358"/>
                </a:lnTo>
                <a:lnTo>
                  <a:pt x="6574295" y="889114"/>
                </a:lnTo>
                <a:lnTo>
                  <a:pt x="6602235" y="906945"/>
                </a:lnTo>
                <a:lnTo>
                  <a:pt x="6641389" y="912876"/>
                </a:lnTo>
                <a:lnTo>
                  <a:pt x="6663283" y="911453"/>
                </a:lnTo>
                <a:lnTo>
                  <a:pt x="6684810" y="907592"/>
                </a:lnTo>
                <a:lnTo>
                  <a:pt x="6705778" y="901331"/>
                </a:lnTo>
                <a:lnTo>
                  <a:pt x="6725971" y="892683"/>
                </a:lnTo>
                <a:lnTo>
                  <a:pt x="6734289" y="897928"/>
                </a:lnTo>
                <a:lnTo>
                  <a:pt x="6773113" y="910831"/>
                </a:lnTo>
                <a:lnTo>
                  <a:pt x="6808394" y="912876"/>
                </a:lnTo>
                <a:lnTo>
                  <a:pt x="6809168" y="892683"/>
                </a:lnTo>
                <a:lnTo>
                  <a:pt x="6810680" y="853313"/>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2588238" y="6283450"/>
            <a:ext cx="2034053" cy="434877"/>
          </a:xfrm>
          <a:prstGeom prst="rect">
            <a:avLst/>
          </a:prstGeom>
        </p:spPr>
      </p:pic>
      <p:pic>
        <p:nvPicPr>
          <p:cNvPr id="19" name="bg object 19"/>
          <p:cNvPicPr/>
          <p:nvPr/>
        </p:nvPicPr>
        <p:blipFill>
          <a:blip r:embed="rId4" cstate="print"/>
          <a:stretch>
            <a:fillRect/>
          </a:stretch>
        </p:blipFill>
        <p:spPr>
          <a:xfrm>
            <a:off x="7536321" y="6100852"/>
            <a:ext cx="1991611" cy="612239"/>
          </a:xfrm>
          <a:prstGeom prst="rect">
            <a:avLst/>
          </a:prstGeom>
        </p:spPr>
      </p:pic>
      <p:pic>
        <p:nvPicPr>
          <p:cNvPr id="20" name="bg object 20"/>
          <p:cNvPicPr/>
          <p:nvPr/>
        </p:nvPicPr>
        <p:blipFill>
          <a:blip r:embed="rId5" cstate="print"/>
          <a:stretch>
            <a:fillRect/>
          </a:stretch>
        </p:blipFill>
        <p:spPr>
          <a:xfrm>
            <a:off x="5034053" y="6193795"/>
            <a:ext cx="1151729" cy="51450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B0C9430-D84F-433C-AAD4-EF34146B96AC}" type="datetime1">
              <a:rPr lang="en-US" smtClean="0"/>
              <a:t>4/11/2026</a:t>
            </a:fld>
            <a:endParaRPr lang="en-US"/>
          </a:p>
        </p:txBody>
      </p:sp>
      <p:sp>
        <p:nvSpPr>
          <p:cNvPr id="4" name="Holder 4"/>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4766" y="158876"/>
            <a:ext cx="10197465" cy="513715"/>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a:xfrm>
            <a:off x="431037" y="1234186"/>
            <a:ext cx="6622415" cy="145288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344E1C9A-4E9C-451D-898F-5584FEA1D52E}" type="datetime1">
              <a:rPr lang="en-US" smtClean="0"/>
              <a:t>4/11/2026</a:t>
            </a:fld>
            <a:endParaRPr lang="en-US"/>
          </a:p>
        </p:txBody>
      </p:sp>
      <p:sp>
        <p:nvSpPr>
          <p:cNvPr id="6" name="Holder 6"/>
          <p:cNvSpPr>
            <a:spLocks noGrp="1"/>
          </p:cNvSpPr>
          <p:nvPr>
            <p:ph type="sldNum" sz="quarter" idx="7"/>
          </p:nvPr>
        </p:nvSpPr>
        <p:spPr>
          <a:xfrm>
            <a:off x="11241023" y="6236673"/>
            <a:ext cx="305689" cy="305673"/>
          </a:xfrm>
          <a:prstGeom prst="rect">
            <a:avLst/>
          </a:prstGeom>
        </p:spPr>
        <p:txBody>
          <a:bodyPr wrap="square" lIns="0" tIns="0" rIns="0" bIns="0">
            <a:spAutoFit/>
          </a:bodyPr>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1</a:t>
            </a:fld>
            <a:endParaRPr spc="-25" dirty="0">
              <a:solidFill>
                <a:srgbClr val="FFFFFF"/>
              </a:solidFill>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9C2D3C98-1A6D-66EA-3AF1-99379772DA73}"/>
              </a:ext>
            </a:extLst>
          </p:cNvPr>
          <p:cNvSpPr/>
          <p:nvPr/>
        </p:nvSpPr>
        <p:spPr>
          <a:xfrm>
            <a:off x="238432" y="198269"/>
            <a:ext cx="11724968" cy="5687048"/>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solidFill>
              <a:latin typeface="Aharoni" panose="020F0502020204030204" pitchFamily="2" charset="-79"/>
              <a:cs typeface="Aharoni" panose="020F0502020204030204" pitchFamily="2" charset="-79"/>
            </a:endParaRPr>
          </a:p>
          <a:p>
            <a:pPr algn="ctr"/>
            <a:r>
              <a:rPr lang="it-IT" sz="2800" b="1" dirty="0">
                <a:solidFill>
                  <a:schemeClr val="bg1"/>
                </a:solidFill>
                <a:latin typeface="Aharoni" panose="020F0502020204030204" pitchFamily="2" charset="-79"/>
                <a:cs typeface="Aharoni" panose="020F0502020204030204" pitchFamily="2" charset="-79"/>
              </a:rPr>
              <a:t> </a:t>
            </a:r>
          </a:p>
          <a:p>
            <a:pPr algn="ctr">
              <a:lnSpc>
                <a:spcPct val="107000"/>
              </a:lnSpc>
              <a:spcAft>
                <a:spcPts val="800"/>
              </a:spcAft>
              <a:buNone/>
            </a:pPr>
            <a:endParaRPr lang="it-IT" sz="2800" b="1" dirty="0">
              <a:solidFill>
                <a:schemeClr val="bg1"/>
              </a:solidFill>
              <a:latin typeface="Aharoni" panose="020F0502020204030204" pitchFamily="2" charset="-79"/>
              <a:cs typeface="Aharoni" panose="020F0502020204030204" pitchFamily="2" charset="-79"/>
            </a:endParaRP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989AB6C2-31FD-608D-9DEB-FB422A068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8269"/>
            <a:ext cx="2038751" cy="1141540"/>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01751DE6-E180-E58B-3C0B-EDD6B0D3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49" y="558588"/>
            <a:ext cx="2191151" cy="678356"/>
          </a:xfrm>
          <a:prstGeom prst="rect">
            <a:avLst/>
          </a:prstGeom>
        </p:spPr>
      </p:pic>
      <p:pic>
        <p:nvPicPr>
          <p:cNvPr id="2" name="Immagine 1">
            <a:extLst>
              <a:ext uri="{FF2B5EF4-FFF2-40B4-BE49-F238E27FC236}">
                <a16:creationId xmlns:a16="http://schemas.microsoft.com/office/drawing/2014/main" id="{84A5CBFD-6B76-7EA1-7FE1-5D20650B44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9" y="5885317"/>
            <a:ext cx="12119987" cy="1030966"/>
          </a:xfrm>
          <a:prstGeom prst="rect">
            <a:avLst/>
          </a:prstGeom>
        </p:spPr>
      </p:pic>
      <p:pic>
        <p:nvPicPr>
          <p:cNvPr id="4" name="Immagine 3" descr="Immagine che contiene Carattere, Elementi grafici, schermata, grafica&#10;&#10;Il contenuto generato dall'IA potrebbe non essere corretto.">
            <a:extLst>
              <a:ext uri="{FF2B5EF4-FFF2-40B4-BE49-F238E27FC236}">
                <a16:creationId xmlns:a16="http://schemas.microsoft.com/office/drawing/2014/main" id="{474BD8F6-161C-5639-16E8-35B3F3CDF5C3}"/>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44501" y="561417"/>
            <a:ext cx="2502998" cy="549486"/>
          </a:xfrm>
          <a:prstGeom prst="rect">
            <a:avLst/>
          </a:prstGeom>
        </p:spPr>
      </p:pic>
      <p:sp>
        <p:nvSpPr>
          <p:cNvPr id="8" name="CasellaDiTesto 7">
            <a:extLst>
              <a:ext uri="{FF2B5EF4-FFF2-40B4-BE49-F238E27FC236}">
                <a16:creationId xmlns:a16="http://schemas.microsoft.com/office/drawing/2014/main" id="{5B6CB842-6E5E-AFBB-0EBC-2A606C567BFE}"/>
              </a:ext>
            </a:extLst>
          </p:cNvPr>
          <p:cNvSpPr txBox="1"/>
          <p:nvPr/>
        </p:nvSpPr>
        <p:spPr>
          <a:xfrm>
            <a:off x="942881" y="1632926"/>
            <a:ext cx="10173502" cy="717569"/>
          </a:xfrm>
          <a:prstGeom prst="rect">
            <a:avLst/>
          </a:prstGeom>
          <a:noFill/>
        </p:spPr>
        <p:txBody>
          <a:bodyPr wrap="square">
            <a:spAutoFit/>
          </a:bodyPr>
          <a:lstStyle/>
          <a:p>
            <a:pPr algn="ctr">
              <a:lnSpc>
                <a:spcPct val="107000"/>
              </a:lnSpc>
              <a:spcAft>
                <a:spcPts val="800"/>
              </a:spcAft>
              <a:buNone/>
            </a:pPr>
            <a:r>
              <a:rPr lang="it-IT" sz="1600" b="1" dirty="0">
                <a:solidFill>
                  <a:schemeClr val="bg1"/>
                </a:solidFill>
                <a:latin typeface="Aharoni" panose="020F0502020204030204" pitchFamily="2" charset="-79"/>
                <a:cs typeface="Aharoni" panose="020F0502020204030204" pitchFamily="2" charset="-79"/>
              </a:rPr>
              <a:t>Progetto «PROVINCE &amp; COMUNI»</a:t>
            </a:r>
          </a:p>
          <a:p>
            <a:pPr algn="ctr">
              <a:lnSpc>
                <a:spcPct val="107000"/>
              </a:lnSpc>
              <a:spcAft>
                <a:spcPts val="800"/>
              </a:spcAft>
              <a:buNone/>
            </a:pPr>
            <a:r>
              <a:rPr lang="it-IT" sz="1600" b="1" i="1" dirty="0">
                <a:solidFill>
                  <a:schemeClr val="bg1"/>
                </a:solidFill>
                <a:latin typeface="Aharoni" panose="020F0502020204030204" pitchFamily="2" charset="-79"/>
                <a:cs typeface="Aharoni" panose="020F0502020204030204" pitchFamily="2" charset="-79"/>
              </a:rPr>
              <a:t>Il rafforzamento delle politiche del personale delle Province a supporto dei Comuni</a:t>
            </a:r>
            <a:endParaRPr lang="it-IT" sz="1800" b="1" dirty="0">
              <a:solidFill>
                <a:schemeClr val="bg1"/>
              </a:solidFill>
              <a:latin typeface="Aharoni" panose="020F0502020204030204" pitchFamily="2" charset="-79"/>
              <a:cs typeface="Aharoni" panose="020F0502020204030204" pitchFamily="2" charset="-79"/>
            </a:endParaRPr>
          </a:p>
        </p:txBody>
      </p:sp>
      <p:sp>
        <p:nvSpPr>
          <p:cNvPr id="9" name="CasellaDiTesto 8">
            <a:extLst>
              <a:ext uri="{FF2B5EF4-FFF2-40B4-BE49-F238E27FC236}">
                <a16:creationId xmlns:a16="http://schemas.microsoft.com/office/drawing/2014/main" id="{2EDA5358-602B-1421-556B-3F7F5E734CE8}"/>
              </a:ext>
            </a:extLst>
          </p:cNvPr>
          <p:cNvSpPr txBox="1"/>
          <p:nvPr/>
        </p:nvSpPr>
        <p:spPr>
          <a:xfrm>
            <a:off x="942881" y="2667000"/>
            <a:ext cx="10173502" cy="2564356"/>
          </a:xfrm>
          <a:prstGeom prst="rect">
            <a:avLst/>
          </a:prstGeom>
          <a:noFill/>
        </p:spPr>
        <p:txBody>
          <a:bodyPr wrap="square">
            <a:spAutoFit/>
          </a:bodyPr>
          <a:lstStyle/>
          <a:p>
            <a:pPr algn="ctr">
              <a:lnSpc>
                <a:spcPct val="107000"/>
              </a:lnSpc>
              <a:spcAft>
                <a:spcPts val="800"/>
              </a:spcAft>
              <a:buNone/>
            </a:pPr>
            <a:r>
              <a:rPr lang="it-IT" sz="2800" dirty="0">
                <a:solidFill>
                  <a:schemeClr val="bg1"/>
                </a:solidFill>
                <a:latin typeface="Aharoni" panose="020F0502020204030204" pitchFamily="2" charset="-79"/>
                <a:cs typeface="Aharoni" panose="020F0502020204030204" pitchFamily="2" charset="-79"/>
              </a:rPr>
              <a:t>Tavola rotonda: Accrescere le competenze amministrative attraverso nuove politiche di gestione del personale</a:t>
            </a:r>
            <a:br>
              <a:rPr lang="it-IT" sz="1800" dirty="0">
                <a:solidFill>
                  <a:schemeClr val="bg1"/>
                </a:solidFill>
                <a:latin typeface="Aharoni" panose="020F0502020204030204" pitchFamily="2" charset="-79"/>
                <a:cs typeface="Aharoni" panose="020F0502020204030204" pitchFamily="2" charset="-79"/>
              </a:rPr>
            </a:br>
            <a:endParaRPr lang="it-IT" sz="1800" dirty="0">
              <a:solidFill>
                <a:schemeClr val="bg1"/>
              </a:solidFill>
              <a:latin typeface="Aharoni" panose="020F0502020204030204" pitchFamily="2" charset="-79"/>
              <a:cs typeface="Aharoni" panose="020F0502020204030204" pitchFamily="2" charset="-79"/>
            </a:endParaRPr>
          </a:p>
          <a:p>
            <a:pPr algn="ctr">
              <a:lnSpc>
                <a:spcPct val="107000"/>
              </a:lnSpc>
              <a:spcAft>
                <a:spcPts val="800"/>
              </a:spcAft>
              <a:buNone/>
            </a:pPr>
            <a:r>
              <a:rPr lang="it-IT" sz="2400" b="1" dirty="0">
                <a:solidFill>
                  <a:schemeClr val="bg1"/>
                </a:solidFill>
                <a:latin typeface="Aharoni" panose="020F0502020204030204" pitchFamily="2" charset="-79"/>
                <a:cs typeface="Aharoni" panose="020F0502020204030204" pitchFamily="2" charset="-79"/>
              </a:rPr>
              <a:t>Sauro Angeletti</a:t>
            </a:r>
          </a:p>
          <a:p>
            <a:pPr algn="ctr">
              <a:lnSpc>
                <a:spcPct val="107000"/>
              </a:lnSpc>
              <a:spcAft>
                <a:spcPts val="800"/>
              </a:spcAft>
              <a:buNone/>
            </a:pPr>
            <a:r>
              <a:rPr lang="it-IT" sz="2000" dirty="0">
                <a:solidFill>
                  <a:schemeClr val="bg1"/>
                </a:solidFill>
                <a:latin typeface="Aharoni" panose="020F0502020204030204" pitchFamily="2" charset="-79"/>
                <a:cs typeface="Aharoni" panose="020F0502020204030204" pitchFamily="2" charset="-79"/>
              </a:rPr>
              <a:t>Direttore dell’Ufficio per l’innovazione amministrativa la formazione e lo sviluppo delle competenze del Dipartimento della funzione pubblica </a:t>
            </a:r>
          </a:p>
        </p:txBody>
      </p:sp>
      <p:sp>
        <p:nvSpPr>
          <p:cNvPr id="10" name="CasellaDiTesto 9">
            <a:extLst>
              <a:ext uri="{FF2B5EF4-FFF2-40B4-BE49-F238E27FC236}">
                <a16:creationId xmlns:a16="http://schemas.microsoft.com/office/drawing/2014/main" id="{D5ECE43A-3FB7-0821-526C-53DCB5B0F178}"/>
              </a:ext>
            </a:extLst>
          </p:cNvPr>
          <p:cNvSpPr txBox="1"/>
          <p:nvPr/>
        </p:nvSpPr>
        <p:spPr>
          <a:xfrm>
            <a:off x="304800" y="5552405"/>
            <a:ext cx="11430000" cy="322845"/>
          </a:xfrm>
          <a:prstGeom prst="rect">
            <a:avLst/>
          </a:prstGeom>
          <a:noFill/>
        </p:spPr>
        <p:txBody>
          <a:bodyPr wrap="square">
            <a:spAutoFit/>
          </a:bodyPr>
          <a:lstStyle/>
          <a:p>
            <a:pPr algn="ctr">
              <a:lnSpc>
                <a:spcPct val="107000"/>
              </a:lnSpc>
              <a:spcAft>
                <a:spcPts val="800"/>
              </a:spcAft>
              <a:buNone/>
            </a:pPr>
            <a:r>
              <a:rPr lang="it-IT" sz="1400" b="1" dirty="0">
                <a:solidFill>
                  <a:schemeClr val="bg1"/>
                </a:solidFill>
                <a:latin typeface="Lucida Sans Unicode" panose="020B0602030504020204" pitchFamily="34" charset="0"/>
                <a:cs typeface="Lucida Sans Unicode" panose="020B0602030504020204" pitchFamily="34" charset="0"/>
              </a:rPr>
              <a:t>Roma, 14 aprile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E6B5BA-1B3F-A090-B2E8-A1E6B23B8140}"/>
            </a:ext>
          </a:extLst>
        </p:cNvPr>
        <p:cNvGrpSpPr/>
        <p:nvPr/>
      </p:nvGrpSpPr>
      <p:grpSpPr>
        <a:xfrm>
          <a:off x="0" y="0"/>
          <a:ext cx="0" cy="0"/>
          <a:chOff x="0" y="0"/>
          <a:chExt cx="0" cy="0"/>
        </a:xfrm>
      </p:grpSpPr>
      <p:sp>
        <p:nvSpPr>
          <p:cNvPr id="46" name="object 46">
            <a:extLst>
              <a:ext uri="{FF2B5EF4-FFF2-40B4-BE49-F238E27FC236}">
                <a16:creationId xmlns:a16="http://schemas.microsoft.com/office/drawing/2014/main" id="{E3606A38-DB83-86D6-AF77-91344B765113}"/>
              </a:ext>
            </a:extLst>
          </p:cNvPr>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2</a:t>
            </a:fld>
            <a:endParaRPr spc="-25" dirty="0">
              <a:solidFill>
                <a:srgbClr val="FFFFFF"/>
              </a:solidFill>
            </a:endParaRPr>
          </a:p>
        </p:txBody>
      </p:sp>
      <p:sp>
        <p:nvSpPr>
          <p:cNvPr id="55" name="Rettangolo 54">
            <a:extLst>
              <a:ext uri="{FF2B5EF4-FFF2-40B4-BE49-F238E27FC236}">
                <a16:creationId xmlns:a16="http://schemas.microsoft.com/office/drawing/2014/main" id="{5204E88D-58A3-9E62-3F34-CFF7076CB107}"/>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E13EA60D-C794-A317-E025-154CA7BDC86A}"/>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solidFill>
              <a:latin typeface="Aharoni" panose="020F0502020204030204" pitchFamily="2" charset="-79"/>
              <a:cs typeface="Aharoni" panose="020F0502020204030204" pitchFamily="2" charset="-79"/>
            </a:endParaRPr>
          </a:p>
          <a:p>
            <a:pPr algn="ctr"/>
            <a:r>
              <a:rPr lang="it-IT" sz="2800" b="1" dirty="0">
                <a:solidFill>
                  <a:schemeClr val="bg1"/>
                </a:solidFill>
                <a:latin typeface="Aharoni" panose="020F0502020204030204" pitchFamily="2" charset="-79"/>
                <a:cs typeface="Aharoni" panose="020F0502020204030204" pitchFamily="2" charset="-79"/>
              </a:rPr>
              <a:t> </a:t>
            </a:r>
          </a:p>
          <a:p>
            <a:pPr algn="ctr">
              <a:lnSpc>
                <a:spcPct val="107000"/>
              </a:lnSpc>
              <a:spcAft>
                <a:spcPts val="800"/>
              </a:spcAft>
              <a:buNone/>
            </a:pPr>
            <a:endParaRPr lang="it-IT" sz="2800" b="1" dirty="0">
              <a:solidFill>
                <a:schemeClr val="bg1"/>
              </a:solidFill>
              <a:latin typeface="Aharoni" panose="020F0502020204030204" pitchFamily="2" charset="-79"/>
              <a:cs typeface="Aharoni" panose="020F0502020204030204" pitchFamily="2" charset="-79"/>
            </a:endParaRPr>
          </a:p>
        </p:txBody>
      </p:sp>
      <p:pic>
        <p:nvPicPr>
          <p:cNvPr id="2" name="Immagine 1">
            <a:extLst>
              <a:ext uri="{FF2B5EF4-FFF2-40B4-BE49-F238E27FC236}">
                <a16:creationId xmlns:a16="http://schemas.microsoft.com/office/drawing/2014/main" id="{CBE5DB3D-ADB1-BB11-343F-E7BE13155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9" y="5885317"/>
            <a:ext cx="12119987" cy="1030966"/>
          </a:xfrm>
          <a:prstGeom prst="rect">
            <a:avLst/>
          </a:prstGeom>
        </p:spPr>
      </p:pic>
      <p:sp>
        <p:nvSpPr>
          <p:cNvPr id="9" name="CasellaDiTesto 8">
            <a:extLst>
              <a:ext uri="{FF2B5EF4-FFF2-40B4-BE49-F238E27FC236}">
                <a16:creationId xmlns:a16="http://schemas.microsoft.com/office/drawing/2014/main" id="{887B1FFE-2874-3FED-A099-66E440261237}"/>
              </a:ext>
            </a:extLst>
          </p:cNvPr>
          <p:cNvSpPr txBox="1"/>
          <p:nvPr/>
        </p:nvSpPr>
        <p:spPr>
          <a:xfrm>
            <a:off x="942881" y="2667000"/>
            <a:ext cx="10173502" cy="1006879"/>
          </a:xfrm>
          <a:prstGeom prst="rect">
            <a:avLst/>
          </a:prstGeom>
          <a:noFill/>
        </p:spPr>
        <p:txBody>
          <a:bodyPr wrap="square">
            <a:spAutoFit/>
          </a:bodyPr>
          <a:lstStyle/>
          <a:p>
            <a:pPr algn="ctr">
              <a:lnSpc>
                <a:spcPct val="107000"/>
              </a:lnSpc>
              <a:spcAft>
                <a:spcPts val="800"/>
              </a:spcAft>
              <a:buNone/>
            </a:pPr>
            <a:r>
              <a:rPr lang="it-IT" sz="2800" dirty="0">
                <a:solidFill>
                  <a:schemeClr val="bg1"/>
                </a:solidFill>
                <a:latin typeface="Aharoni" panose="020F0502020204030204" pitchFamily="2" charset="-79"/>
                <a:cs typeface="Aharoni" panose="020F0502020204030204" pitchFamily="2" charset="-79"/>
              </a:rPr>
              <a:t>Pensare le competenze </a:t>
            </a:r>
            <a:r>
              <a:rPr lang="it-IT" sz="2800">
                <a:solidFill>
                  <a:schemeClr val="bg1"/>
                </a:solidFill>
                <a:latin typeface="Aharoni" panose="020F0502020204030204" pitchFamily="2" charset="-79"/>
                <a:cs typeface="Aharoni" panose="020F0502020204030204" pitchFamily="2" charset="-79"/>
              </a:rPr>
              <a:t>amministrative </a:t>
            </a:r>
            <a:br>
              <a:rPr lang="it-IT" sz="2800">
                <a:solidFill>
                  <a:schemeClr val="bg1"/>
                </a:solidFill>
                <a:latin typeface="Aharoni" panose="020F0502020204030204" pitchFamily="2" charset="-79"/>
                <a:cs typeface="Aharoni" panose="020F0502020204030204" pitchFamily="2" charset="-79"/>
              </a:rPr>
            </a:br>
            <a:r>
              <a:rPr lang="it-IT" sz="2800">
                <a:solidFill>
                  <a:schemeClr val="bg1"/>
                </a:solidFill>
                <a:latin typeface="Aharoni" panose="020F0502020204030204" pitchFamily="2" charset="-79"/>
                <a:cs typeface="Aharoni" panose="020F0502020204030204" pitchFamily="2" charset="-79"/>
              </a:rPr>
              <a:t>e la formazione in </a:t>
            </a:r>
            <a:r>
              <a:rPr lang="it-IT" sz="2800" dirty="0">
                <a:solidFill>
                  <a:schemeClr val="bg1"/>
                </a:solidFill>
                <a:latin typeface="Aharoni" panose="020F0502020204030204" pitchFamily="2" charset="-79"/>
                <a:cs typeface="Aharoni" panose="020F0502020204030204" pitchFamily="2" charset="-79"/>
              </a:rPr>
              <a:t>una prospettiva strategica </a:t>
            </a:r>
            <a:endParaRPr lang="it-IT" sz="1800" dirty="0">
              <a:solidFill>
                <a:schemeClr val="bg1"/>
              </a:solidFill>
              <a:latin typeface="Aharoni" panose="020F0502020204030204" pitchFamily="2" charset="-79"/>
              <a:cs typeface="Aharoni" panose="020F0502020204030204" pitchFamily="2" charset="-79"/>
            </a:endParaRPr>
          </a:p>
        </p:txBody>
      </p:sp>
    </p:spTree>
    <p:extLst>
      <p:ext uri="{BB962C8B-B14F-4D97-AF65-F5344CB8AC3E}">
        <p14:creationId xmlns:p14="http://schemas.microsoft.com/office/powerpoint/2010/main" val="5193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69B5-F5CC-598C-38BC-E23AB325D79C}"/>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179FE5B9-A858-E7EE-0FC0-79C14B19B942}"/>
              </a:ext>
            </a:extLst>
          </p:cNvPr>
          <p:cNvSpPr>
            <a:spLocks noGrp="1"/>
          </p:cNvSpPr>
          <p:nvPr>
            <p:ph type="title"/>
          </p:nvPr>
        </p:nvSpPr>
        <p:spPr>
          <a:xfrm>
            <a:off x="594766" y="483513"/>
            <a:ext cx="10197465" cy="430887"/>
          </a:xfrm>
        </p:spPr>
        <p:txBody>
          <a:bodyPr/>
          <a:lstStyle/>
          <a:p>
            <a:r>
              <a:rPr lang="it-IT" sz="2800" dirty="0"/>
              <a:t>Competenze amministrative, competenze trasversali </a:t>
            </a:r>
          </a:p>
        </p:txBody>
      </p:sp>
      <p:sp>
        <p:nvSpPr>
          <p:cNvPr id="3" name="Segnaposto contenuto 2">
            <a:extLst>
              <a:ext uri="{FF2B5EF4-FFF2-40B4-BE49-F238E27FC236}">
                <a16:creationId xmlns:a16="http://schemas.microsoft.com/office/drawing/2014/main" id="{55A4B844-64A3-4240-5DF2-11C87821BBEA}"/>
              </a:ext>
            </a:extLst>
          </p:cNvPr>
          <p:cNvSpPr>
            <a:spLocks noGrp="1"/>
          </p:cNvSpPr>
          <p:nvPr>
            <p:ph sz="half" idx="2"/>
          </p:nvPr>
        </p:nvSpPr>
        <p:spPr>
          <a:xfrm>
            <a:off x="609600" y="1371600"/>
            <a:ext cx="5482680" cy="2431435"/>
          </a:xfrm>
        </p:spPr>
        <p:txBody>
          <a:bodyPr/>
          <a:lstStyle/>
          <a:p>
            <a:pPr>
              <a:spcAft>
                <a:spcPts val="600"/>
              </a:spcAft>
            </a:pPr>
            <a:r>
              <a:rPr lang="it-IT" sz="2200" b="1" dirty="0"/>
              <a:t>Framework delle competenze </a:t>
            </a:r>
            <a:br>
              <a:rPr lang="it-IT" sz="2200" b="1" dirty="0"/>
            </a:br>
            <a:r>
              <a:rPr lang="it-IT" sz="2200" b="1" dirty="0"/>
              <a:t>trasversali del personale pubblico</a:t>
            </a:r>
          </a:p>
          <a:p>
            <a:pPr marL="342900" indent="-342900">
              <a:spcAft>
                <a:spcPts val="600"/>
              </a:spcAft>
              <a:buFont typeface="Arial" panose="020B0604020202020204" pitchFamily="34" charset="0"/>
              <a:buChar char="•"/>
            </a:pPr>
            <a:r>
              <a:rPr lang="it-IT" sz="2000" dirty="0"/>
              <a:t>il concetto di «</a:t>
            </a:r>
            <a:r>
              <a:rPr lang="it-IT" sz="2000" b="1" dirty="0">
                <a:solidFill>
                  <a:srgbClr val="00449E"/>
                </a:solidFill>
                <a:latin typeface="Lucida Sans Unicode" panose="020B0602030504020204" pitchFamily="34" charset="0"/>
                <a:ea typeface="+mj-ea"/>
                <a:cs typeface="Lucida Sans Unicode" panose="020B0602030504020204" pitchFamily="34" charset="0"/>
              </a:rPr>
              <a:t>transizione amministrativa</a:t>
            </a:r>
            <a:r>
              <a:rPr lang="it-IT" sz="2000" dirty="0"/>
              <a:t>»</a:t>
            </a:r>
          </a:p>
          <a:p>
            <a:pPr marL="342900" indent="-342900">
              <a:spcAft>
                <a:spcPts val="600"/>
              </a:spcAft>
              <a:buFont typeface="Arial" panose="020B0604020202020204" pitchFamily="34" charset="0"/>
              <a:buChar char="•"/>
            </a:pPr>
            <a:r>
              <a:rPr lang="it-IT" sz="2000" dirty="0"/>
              <a:t>le competenze per la transizione amministrativa «attivatrici» di quelle funzionali per le altre transizioni  </a:t>
            </a:r>
          </a:p>
        </p:txBody>
      </p:sp>
      <p:sp>
        <p:nvSpPr>
          <p:cNvPr id="46" name="object 46">
            <a:extLst>
              <a:ext uri="{FF2B5EF4-FFF2-40B4-BE49-F238E27FC236}">
                <a16:creationId xmlns:a16="http://schemas.microsoft.com/office/drawing/2014/main" id="{AD87CE1E-8AFD-A65E-01BF-B95C64FAB082}"/>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5266AAD4-63EE-16C5-CB14-F221B0D5211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76CC888D-EB47-2226-7A45-05465FE8B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pic>
        <p:nvPicPr>
          <p:cNvPr id="6" name="Immagine 5">
            <a:extLst>
              <a:ext uri="{FF2B5EF4-FFF2-40B4-BE49-F238E27FC236}">
                <a16:creationId xmlns:a16="http://schemas.microsoft.com/office/drawing/2014/main" id="{39617343-3FAD-1EA3-68A1-030BA8BFA1F5}"/>
              </a:ext>
            </a:extLst>
          </p:cNvPr>
          <p:cNvPicPr>
            <a:picLocks noChangeAspect="1"/>
          </p:cNvPicPr>
          <p:nvPr/>
        </p:nvPicPr>
        <p:blipFill>
          <a:blip r:embed="rId4"/>
          <a:stretch>
            <a:fillRect/>
          </a:stretch>
        </p:blipFill>
        <p:spPr>
          <a:xfrm>
            <a:off x="6092280" y="1295400"/>
            <a:ext cx="5871120" cy="4797306"/>
          </a:xfrm>
          <a:prstGeom prst="rect">
            <a:avLst/>
          </a:prstGeom>
        </p:spPr>
      </p:pic>
      <p:sp>
        <p:nvSpPr>
          <p:cNvPr id="7" name="Rettangolo 6">
            <a:extLst>
              <a:ext uri="{FF2B5EF4-FFF2-40B4-BE49-F238E27FC236}">
                <a16:creationId xmlns:a16="http://schemas.microsoft.com/office/drawing/2014/main" id="{5F6BB3D4-FA15-3815-6126-B7AC4412ABE1}"/>
              </a:ext>
            </a:extLst>
          </p:cNvPr>
          <p:cNvSpPr/>
          <p:nvPr/>
        </p:nvSpPr>
        <p:spPr>
          <a:xfrm>
            <a:off x="6705600" y="2057400"/>
            <a:ext cx="1676400" cy="32004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1517BA4-E506-62EC-04C3-BFEA0CD5E1F1}"/>
              </a:ext>
            </a:extLst>
          </p:cNvPr>
          <p:cNvSpPr txBox="1"/>
          <p:nvPr/>
        </p:nvSpPr>
        <p:spPr>
          <a:xfrm>
            <a:off x="552101" y="4989493"/>
            <a:ext cx="5540179" cy="954107"/>
          </a:xfrm>
          <a:prstGeom prst="rect">
            <a:avLst/>
          </a:prstGeom>
          <a:noFill/>
        </p:spPr>
        <p:txBody>
          <a:bodyPr wrap="square">
            <a:spAutoFit/>
          </a:bodyPr>
          <a:lstStyle/>
          <a:p>
            <a:r>
              <a:rPr lang="it-IT" sz="1400" dirty="0">
                <a:latin typeface="Lucida Sans Unicode" panose="020B0602030504020204" pitchFamily="34" charset="0"/>
                <a:cs typeface="Lucida Sans Unicode" panose="020B0602030504020204" pitchFamily="34" charset="0"/>
              </a:rPr>
              <a:t>Fonte: </a:t>
            </a:r>
            <a:r>
              <a:rPr lang="it-IT" sz="1400" cap="small" dirty="0">
                <a:latin typeface="Lucida Sans Unicode" panose="020B0602030504020204" pitchFamily="34" charset="0"/>
                <a:cs typeface="Lucida Sans Unicode" panose="020B0602030504020204" pitchFamily="34" charset="0"/>
              </a:rPr>
              <a:t>Ministro per la pubblica amministrazione, </a:t>
            </a:r>
            <a:r>
              <a:rPr lang="it-IT" sz="1400" i="1" dirty="0">
                <a:latin typeface="Lucida Sans Unicode" panose="020B0602030504020204" pitchFamily="34" charset="0"/>
                <a:cs typeface="Lucida Sans Unicode" panose="020B0602030504020204" pitchFamily="34" charset="0"/>
              </a:rPr>
              <a:t>Valorizzazione delle persone e produzione di valore pubblico attraverso la formazione. Princìpi, obiettivi e strumenti, Roma, 14 gennaio 2025</a:t>
            </a:r>
            <a:r>
              <a:rPr lang="it-IT" sz="1400" dirty="0">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216345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3E7F-CA84-DD61-CDC8-8CBDC4E7300A}"/>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6CD38128-2CE4-F5A9-A469-9DA3F08A7CAE}"/>
              </a:ext>
            </a:extLst>
          </p:cNvPr>
          <p:cNvSpPr>
            <a:spLocks noGrp="1"/>
          </p:cNvSpPr>
          <p:nvPr>
            <p:ph type="title"/>
          </p:nvPr>
        </p:nvSpPr>
        <p:spPr>
          <a:xfrm>
            <a:off x="594766" y="483513"/>
            <a:ext cx="10197465" cy="430887"/>
          </a:xfrm>
        </p:spPr>
        <p:txBody>
          <a:bodyPr/>
          <a:lstStyle/>
          <a:p>
            <a:r>
              <a:rPr lang="it-IT" sz="2800" dirty="0"/>
              <a:t>Competenze «per la transizione» </a:t>
            </a:r>
          </a:p>
        </p:txBody>
      </p:sp>
      <p:sp>
        <p:nvSpPr>
          <p:cNvPr id="3" name="Segnaposto contenuto 2">
            <a:extLst>
              <a:ext uri="{FF2B5EF4-FFF2-40B4-BE49-F238E27FC236}">
                <a16:creationId xmlns:a16="http://schemas.microsoft.com/office/drawing/2014/main" id="{B64BDDA6-6F34-3C01-67C8-80E124310C60}"/>
              </a:ext>
            </a:extLst>
          </p:cNvPr>
          <p:cNvSpPr>
            <a:spLocks noGrp="1"/>
          </p:cNvSpPr>
          <p:nvPr>
            <p:ph sz="half" idx="2"/>
          </p:nvPr>
        </p:nvSpPr>
        <p:spPr>
          <a:xfrm>
            <a:off x="609600" y="1295400"/>
            <a:ext cx="10937112" cy="4524315"/>
          </a:xfrm>
        </p:spPr>
        <p:txBody>
          <a:bodyPr/>
          <a:lstStyle/>
          <a:p>
            <a:pPr algn="just"/>
            <a:r>
              <a:rPr lang="it-IT" sz="2400" dirty="0"/>
              <a:t>«“</a:t>
            </a:r>
            <a:r>
              <a:rPr lang="it-IT" sz="2400" b="1" dirty="0">
                <a:solidFill>
                  <a:srgbClr val="00449E"/>
                </a:solidFill>
                <a:latin typeface="Lucida Sans Unicode" panose="020B0602030504020204" pitchFamily="34" charset="0"/>
                <a:ea typeface="+mj-ea"/>
                <a:cs typeface="Lucida Sans Unicode" panose="020B0602030504020204" pitchFamily="34" charset="0"/>
              </a:rPr>
              <a:t>Transizione</a:t>
            </a:r>
            <a:r>
              <a:rPr lang="it-IT" sz="2400" b="1" dirty="0"/>
              <a:t> </a:t>
            </a:r>
            <a:r>
              <a:rPr lang="it-IT" sz="2400" b="1" dirty="0">
                <a:solidFill>
                  <a:srgbClr val="00449E"/>
                </a:solidFill>
                <a:latin typeface="Lucida Sans Unicode" panose="020B0602030504020204" pitchFamily="34" charset="0"/>
                <a:ea typeface="+mj-ea"/>
                <a:cs typeface="Lucida Sans Unicode" panose="020B0602030504020204" pitchFamily="34" charset="0"/>
              </a:rPr>
              <a:t>amministrativa</a:t>
            </a:r>
            <a:r>
              <a:rPr lang="it-IT" sz="2400" dirty="0"/>
              <a:t>” non è, quindi, un nuovo termine utilizzato per riferirsi agli stessi contenuti del passato. Se le riforme amministrative indicano un cambiamento specificamente riferito al funzionamento delle amministrazioni pubbliche, la transizione amministrativa </a:t>
            </a:r>
            <a:r>
              <a:rPr lang="it-IT" sz="2400" b="1" dirty="0">
                <a:solidFill>
                  <a:srgbClr val="00449E"/>
                </a:solidFill>
                <a:latin typeface="Lucida Sans Unicode" panose="020B0602030504020204" pitchFamily="34" charset="0"/>
                <a:ea typeface="+mj-ea"/>
                <a:cs typeface="Lucida Sans Unicode" panose="020B0602030504020204" pitchFamily="34" charset="0"/>
              </a:rPr>
              <a:t>indica un aspetto o una componente di una più complessiva trasformazione della società, che è compito dei poteri pubblici, incluse le amministrazioni pubbliche, guidare e accompagnare</a:t>
            </a:r>
            <a:r>
              <a:rPr lang="it-IT" sz="2400" dirty="0"/>
              <a:t>. Tale è il senso dei grandi programmi trasformativi che negli ultimi anni si sono affermati sul piano internazionale ed europeo e che, in Italia, hanno trovato nel PNRR l’espressione più compiuta»</a:t>
            </a:r>
          </a:p>
          <a:p>
            <a:pPr algn="just"/>
            <a:endParaRPr lang="it-IT" dirty="0"/>
          </a:p>
          <a:p>
            <a:pPr algn="just"/>
            <a:r>
              <a:rPr lang="it-IT" dirty="0"/>
              <a:t>Fonte: </a:t>
            </a:r>
            <a:r>
              <a:rPr lang="it-IT" cap="small" dirty="0"/>
              <a:t>Ministro per la pubblica amministrazione</a:t>
            </a:r>
            <a:r>
              <a:rPr lang="it-IT" dirty="0"/>
              <a:t>, </a:t>
            </a:r>
            <a:r>
              <a:rPr lang="it-IT" i="1" dirty="0"/>
              <a:t>Valorizzazione delle persone e produzione di valore pubblico attraverso la formazione. Princìpi, obiettivi e strumenti, Roma, 14 gennaio 2025</a:t>
            </a:r>
            <a:r>
              <a:rPr lang="it-IT" dirty="0"/>
              <a:t>. </a:t>
            </a:r>
          </a:p>
        </p:txBody>
      </p:sp>
      <p:sp>
        <p:nvSpPr>
          <p:cNvPr id="46" name="object 46">
            <a:extLst>
              <a:ext uri="{FF2B5EF4-FFF2-40B4-BE49-F238E27FC236}">
                <a16:creationId xmlns:a16="http://schemas.microsoft.com/office/drawing/2014/main" id="{DEFD800A-22A0-F7E9-63F2-617D315D1E7D}"/>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968A8E1-CD07-FECB-13BB-DD48623C195D}"/>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1480B986-6935-957B-8EA3-1CAB6436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Tree>
    <p:extLst>
      <p:ext uri="{BB962C8B-B14F-4D97-AF65-F5344CB8AC3E}">
        <p14:creationId xmlns:p14="http://schemas.microsoft.com/office/powerpoint/2010/main" val="372011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2AC5-5B25-F21F-C262-04C17A223FC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ABA74C4-8A2F-D55E-C017-B128681C803B}"/>
              </a:ext>
            </a:extLst>
          </p:cNvPr>
          <p:cNvSpPr>
            <a:spLocks noGrp="1"/>
          </p:cNvSpPr>
          <p:nvPr>
            <p:ph sz="half" idx="2"/>
          </p:nvPr>
        </p:nvSpPr>
        <p:spPr>
          <a:xfrm>
            <a:off x="609600" y="1955661"/>
            <a:ext cx="10937112" cy="4216539"/>
          </a:xfrm>
        </p:spPr>
        <p:txBody>
          <a:bodyPr/>
          <a:lstStyle/>
          <a:p>
            <a:pPr algn="just"/>
            <a:r>
              <a:rPr lang="it-IT" sz="2400" dirty="0"/>
              <a:t>«La formazione del personale (…) non può risolversi in una questione eminentemente tecnica (…) </a:t>
            </a:r>
            <a:r>
              <a:rPr lang="it-IT" sz="2400" b="1" dirty="0">
                <a:solidFill>
                  <a:srgbClr val="00449E"/>
                </a:solidFill>
                <a:latin typeface="Lucida Sans Unicode" panose="020B0602030504020204" pitchFamily="34" charset="0"/>
                <a:ea typeface="+mj-ea"/>
                <a:cs typeface="Lucida Sans Unicode" panose="020B0602030504020204" pitchFamily="34" charset="0"/>
              </a:rPr>
              <a:t>Occorre che le persone e le amministrazioni si approprino della dimensione “valoriale” della formazione</a:t>
            </a:r>
            <a:r>
              <a:rPr lang="it-IT" sz="2400" dirty="0"/>
              <a:t>, aumentando ovvero migliorando la consapevolezza del fatto che </a:t>
            </a:r>
            <a:r>
              <a:rPr lang="it-IT" sz="2400" b="1" dirty="0"/>
              <a:t>le iniziative di sviluppo delle conoscenze e delle competenze devono produrre valore per tre insiemi di soggetti</a:t>
            </a:r>
            <a:r>
              <a:rPr lang="it-IT" sz="2400" dirty="0"/>
              <a:t>: le persone che lavorano nelle amministrazioni quali beneficiari diretti delle iniziative formative, innanzi tutto; le amministrazioni stesse; i cittadini e le imprese quali destinatari dei servizi erogati dalle amministrazioni»</a:t>
            </a:r>
          </a:p>
          <a:p>
            <a:pPr algn="just"/>
            <a:endParaRPr lang="it-IT" sz="2200" dirty="0"/>
          </a:p>
          <a:p>
            <a:pPr algn="just"/>
            <a:r>
              <a:rPr lang="it-IT" sz="1400" dirty="0"/>
              <a:t>Fonte: </a:t>
            </a:r>
            <a:r>
              <a:rPr lang="it-IT" sz="1400" cap="small" dirty="0"/>
              <a:t>Ministro per la pubblica amministrazione</a:t>
            </a:r>
            <a:r>
              <a:rPr lang="it-IT" sz="1400" dirty="0"/>
              <a:t>, </a:t>
            </a:r>
            <a:r>
              <a:rPr lang="it-IT" sz="1400" i="1" dirty="0"/>
              <a:t>Valorizzazione delle persone e produzione di valore pubblico attraverso la formazione. Princìpi, obiettivi e strumenti, Roma, 14 gennaio 2025</a:t>
            </a:r>
            <a:r>
              <a:rPr lang="it-IT" sz="1400" dirty="0"/>
              <a:t>. </a:t>
            </a:r>
          </a:p>
        </p:txBody>
      </p:sp>
      <p:sp>
        <p:nvSpPr>
          <p:cNvPr id="46" name="object 46">
            <a:extLst>
              <a:ext uri="{FF2B5EF4-FFF2-40B4-BE49-F238E27FC236}">
                <a16:creationId xmlns:a16="http://schemas.microsoft.com/office/drawing/2014/main" id="{AA82149F-5C2A-1872-5322-1071E06A30D2}"/>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FEE534F-2406-D898-9049-E41DD708CD4E}"/>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E925B714-B8F0-26C2-1C71-B6B1FE710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7" name="Titolo 3">
            <a:extLst>
              <a:ext uri="{FF2B5EF4-FFF2-40B4-BE49-F238E27FC236}">
                <a16:creationId xmlns:a16="http://schemas.microsoft.com/office/drawing/2014/main" id="{17E8EAD6-FC68-7FB6-40CA-6C60FA8A136A}"/>
              </a:ext>
            </a:extLst>
          </p:cNvPr>
          <p:cNvSpPr>
            <a:spLocks noGrp="1"/>
          </p:cNvSpPr>
          <p:nvPr>
            <p:ph type="title"/>
          </p:nvPr>
        </p:nvSpPr>
        <p:spPr>
          <a:xfrm>
            <a:off x="594766" y="483513"/>
            <a:ext cx="10197465" cy="430887"/>
          </a:xfrm>
        </p:spPr>
        <p:txBody>
          <a:bodyPr/>
          <a:lstStyle/>
          <a:p>
            <a:r>
              <a:rPr lang="it-IT" sz="2800" dirty="0"/>
              <a:t>Impatto su interpretazione e progettazione della formazione</a:t>
            </a:r>
          </a:p>
        </p:txBody>
      </p:sp>
      <p:sp>
        <p:nvSpPr>
          <p:cNvPr id="8" name="CasellaDiTesto 7">
            <a:extLst>
              <a:ext uri="{FF2B5EF4-FFF2-40B4-BE49-F238E27FC236}">
                <a16:creationId xmlns:a16="http://schemas.microsoft.com/office/drawing/2014/main" id="{D7FDBD1C-C6C4-87C0-A00C-625CA01205A4}"/>
              </a:ext>
            </a:extLst>
          </p:cNvPr>
          <p:cNvSpPr txBox="1"/>
          <p:nvPr/>
        </p:nvSpPr>
        <p:spPr>
          <a:xfrm>
            <a:off x="550456" y="1154378"/>
            <a:ext cx="11336744" cy="492443"/>
          </a:xfrm>
          <a:prstGeom prst="rect">
            <a:avLst/>
          </a:prstGeom>
          <a:noFill/>
        </p:spPr>
        <p:txBody>
          <a:bodyPr wrap="square">
            <a:spAutoFit/>
          </a:bodyPr>
          <a:lstStyle/>
          <a:p>
            <a:r>
              <a:rPr lang="it-IT" sz="2600" i="1" dirty="0">
                <a:latin typeface="Trebuchet MS" panose="020B0603020202020204" pitchFamily="34" charset="0"/>
                <a:cs typeface="Lucida Sans Unicode" panose="020B0602030504020204" pitchFamily="34" charset="0"/>
              </a:rPr>
              <a:t>La formazione «non è solo una questione tecnica»</a:t>
            </a:r>
          </a:p>
        </p:txBody>
      </p:sp>
    </p:spTree>
    <p:extLst>
      <p:ext uri="{BB962C8B-B14F-4D97-AF65-F5344CB8AC3E}">
        <p14:creationId xmlns:p14="http://schemas.microsoft.com/office/powerpoint/2010/main" val="267663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B690-0FE2-7A04-BD7E-9E45C8098F46}"/>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73B56405-6225-47EC-7F2F-7859F2B9D316}"/>
              </a:ext>
            </a:extLst>
          </p:cNvPr>
          <p:cNvSpPr>
            <a:spLocks noGrp="1"/>
          </p:cNvSpPr>
          <p:nvPr>
            <p:ph type="title"/>
          </p:nvPr>
        </p:nvSpPr>
        <p:spPr>
          <a:xfrm>
            <a:off x="594766" y="483513"/>
            <a:ext cx="11216234" cy="738664"/>
          </a:xfrm>
        </p:spPr>
        <p:txBody>
          <a:bodyPr/>
          <a:lstStyle/>
          <a:p>
            <a:r>
              <a:rPr lang="it-IT" sz="2800" dirty="0"/>
              <a:t>Impatto su interpretazione e progettazione della formazione </a:t>
            </a:r>
            <a:r>
              <a:rPr lang="it-IT" sz="2000" dirty="0"/>
              <a:t>(segue)</a:t>
            </a:r>
          </a:p>
        </p:txBody>
      </p:sp>
      <p:sp>
        <p:nvSpPr>
          <p:cNvPr id="46" name="object 46">
            <a:extLst>
              <a:ext uri="{FF2B5EF4-FFF2-40B4-BE49-F238E27FC236}">
                <a16:creationId xmlns:a16="http://schemas.microsoft.com/office/drawing/2014/main" id="{EA682906-1439-97E8-84DA-CF6F1FD1DB48}"/>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6</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27FA0C6D-684D-9E2A-ADB1-2E19CC0D3337}"/>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3889ACDE-86D2-844B-E812-6A9D3F654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grpSp>
        <p:nvGrpSpPr>
          <p:cNvPr id="3" name="Gruppo 2">
            <a:extLst>
              <a:ext uri="{FF2B5EF4-FFF2-40B4-BE49-F238E27FC236}">
                <a16:creationId xmlns:a16="http://schemas.microsoft.com/office/drawing/2014/main" id="{412FDB10-BA74-A80B-D9B9-FC504B8A2B42}"/>
              </a:ext>
            </a:extLst>
          </p:cNvPr>
          <p:cNvGrpSpPr/>
          <p:nvPr/>
        </p:nvGrpSpPr>
        <p:grpSpPr>
          <a:xfrm>
            <a:off x="550456" y="1935710"/>
            <a:ext cx="11440367" cy="3855490"/>
            <a:chOff x="550456" y="1797036"/>
            <a:chExt cx="11440367" cy="3855490"/>
          </a:xfrm>
        </p:grpSpPr>
        <p:sp>
          <p:nvSpPr>
            <p:cNvPr id="52" name="Shape">
              <a:extLst>
                <a:ext uri="{FF2B5EF4-FFF2-40B4-BE49-F238E27FC236}">
                  <a16:creationId xmlns:a16="http://schemas.microsoft.com/office/drawing/2014/main" id="{D8C06440-CDD5-A0AD-6BD7-F38BCE631D12}"/>
                </a:ext>
              </a:extLst>
            </p:cNvPr>
            <p:cNvSpPr/>
            <p:nvPr/>
          </p:nvSpPr>
          <p:spPr>
            <a:xfrm>
              <a:off x="684354" y="4756959"/>
              <a:ext cx="3790537" cy="895567"/>
            </a:xfrm>
            <a:prstGeom prst="rect">
              <a:avLst/>
            </a:prstGeom>
            <a:solidFill>
              <a:sysClr val="window" lastClr="FFFFFF">
                <a:lumMod val="95000"/>
              </a:sysClr>
            </a:solidFill>
            <a:ln w="12700">
              <a:miter lim="400000"/>
            </a:ln>
            <a:effectLst>
              <a:outerShdw blurRad="50800" dist="38100" dir="5400000" algn="t" rotWithShape="0">
                <a:prstClr val="black">
                  <a:alpha val="40000"/>
                </a:prstClr>
              </a:outerShdw>
            </a:effectLst>
          </p:spPr>
          <p:txBody>
            <a:bodyPr lIns="38100" tIns="38100" rIns="38100" bIns="38100" anchor="ctr"/>
            <a:lstStyle/>
            <a:p>
              <a:pPr>
                <a:defRPr sz="3000">
                  <a:solidFill>
                    <a:srgbClr val="FFFFFF"/>
                  </a:solidFill>
                </a:defRPr>
              </a:pPr>
              <a:endParaRPr sz="1400" kern="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54" name="Group 74">
              <a:extLst>
                <a:ext uri="{FF2B5EF4-FFF2-40B4-BE49-F238E27FC236}">
                  <a16:creationId xmlns:a16="http://schemas.microsoft.com/office/drawing/2014/main" id="{456A7E96-7299-C750-FDDC-4DBF32442C82}"/>
                </a:ext>
              </a:extLst>
            </p:cNvPr>
            <p:cNvGrpSpPr/>
            <p:nvPr/>
          </p:nvGrpSpPr>
          <p:grpSpPr>
            <a:xfrm>
              <a:off x="4424867" y="5053948"/>
              <a:ext cx="951811" cy="301888"/>
              <a:chOff x="5908764" y="1649984"/>
              <a:chExt cx="951811" cy="301888"/>
            </a:xfrm>
          </p:grpSpPr>
          <p:cxnSp>
            <p:nvCxnSpPr>
              <p:cNvPr id="67" name="Straight Connector 54">
                <a:extLst>
                  <a:ext uri="{FF2B5EF4-FFF2-40B4-BE49-F238E27FC236}">
                    <a16:creationId xmlns:a16="http://schemas.microsoft.com/office/drawing/2014/main" id="{4510073F-C969-D37C-1C5D-2E781D4577EA}"/>
                  </a:ext>
                </a:extLst>
              </p:cNvPr>
              <p:cNvCxnSpPr>
                <a:cxnSpLocks/>
                <a:stCxn id="68" idx="6"/>
                <a:endCxn id="70" idx="2"/>
              </p:cNvCxnSpPr>
              <p:nvPr/>
            </p:nvCxnSpPr>
            <p:spPr>
              <a:xfrm flipV="1">
                <a:off x="6023520" y="1800928"/>
                <a:ext cx="535167" cy="2505"/>
              </a:xfrm>
              <a:prstGeom prst="line">
                <a:avLst/>
              </a:prstGeom>
              <a:noFill/>
              <a:ln w="22225" algn="ctr">
                <a:solidFill>
                  <a:sysClr val="windowText" lastClr="000000">
                    <a:lumMod val="50000"/>
                    <a:lumOff val="50000"/>
                  </a:sysClr>
                </a:solidFill>
                <a:prstDash val="sysDot"/>
                <a:miter lim="800000"/>
                <a:headEnd/>
                <a:tailEnd/>
              </a:ln>
            </p:spPr>
          </p:cxnSp>
          <p:sp>
            <p:nvSpPr>
              <p:cNvPr id="68" name="Oval 55">
                <a:extLst>
                  <a:ext uri="{FF2B5EF4-FFF2-40B4-BE49-F238E27FC236}">
                    <a16:creationId xmlns:a16="http://schemas.microsoft.com/office/drawing/2014/main" id="{532A8F61-5D07-C546-554C-178EA8CBEE6B}"/>
                  </a:ext>
                </a:extLst>
              </p:cNvPr>
              <p:cNvSpPr/>
              <p:nvPr/>
            </p:nvSpPr>
            <p:spPr bwMode="gray">
              <a:xfrm>
                <a:off x="5908764" y="1746055"/>
                <a:ext cx="114756" cy="114756"/>
              </a:xfrm>
              <a:prstGeom prst="ellipse">
                <a:avLst/>
              </a:prstGeom>
              <a:solidFill>
                <a:sysClr val="window" lastClr="FFFFFF"/>
              </a:solidFill>
              <a:ln w="34925" algn="ctr">
                <a:solidFill>
                  <a:srgbClr val="60A7D2"/>
                </a:solid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69" name="Group 59">
                <a:extLst>
                  <a:ext uri="{FF2B5EF4-FFF2-40B4-BE49-F238E27FC236}">
                    <a16:creationId xmlns:a16="http://schemas.microsoft.com/office/drawing/2014/main" id="{751D1912-F3A1-A67F-832E-331E79B991A2}"/>
                  </a:ext>
                </a:extLst>
              </p:cNvPr>
              <p:cNvGrpSpPr/>
              <p:nvPr/>
            </p:nvGrpSpPr>
            <p:grpSpPr>
              <a:xfrm>
                <a:off x="6558687" y="1649984"/>
                <a:ext cx="301888" cy="301888"/>
                <a:chOff x="7399671" y="1409417"/>
                <a:chExt cx="783023" cy="783023"/>
              </a:xfrm>
            </p:grpSpPr>
            <p:sp>
              <p:nvSpPr>
                <p:cNvPr id="70" name="Oval 53">
                  <a:extLst>
                    <a:ext uri="{FF2B5EF4-FFF2-40B4-BE49-F238E27FC236}">
                      <a16:creationId xmlns:a16="http://schemas.microsoft.com/office/drawing/2014/main" id="{570A1259-BA45-FAC0-694C-5A4006BF69F1}"/>
                    </a:ext>
                  </a:extLst>
                </p:cNvPr>
                <p:cNvSpPr/>
                <p:nvPr/>
              </p:nvSpPr>
              <p:spPr bwMode="gray">
                <a:xfrm>
                  <a:off x="7399671" y="1409417"/>
                  <a:ext cx="783023" cy="783023"/>
                </a:xfrm>
                <a:prstGeom prst="ellipse">
                  <a:avLst/>
                </a:prstGeom>
                <a:noFill/>
                <a:ln w="22225" algn="ctr">
                  <a:solidFill>
                    <a:sysClr val="windowText" lastClr="000000">
                      <a:lumMod val="50000"/>
                      <a:lumOff val="50000"/>
                    </a:sysClr>
                  </a:solidFill>
                  <a:prstDash val="sysDot"/>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71" name="Oval 56">
                  <a:extLst>
                    <a:ext uri="{FF2B5EF4-FFF2-40B4-BE49-F238E27FC236}">
                      <a16:creationId xmlns:a16="http://schemas.microsoft.com/office/drawing/2014/main" id="{D863BEBC-F873-F6A0-2273-62BD0F964A6B}"/>
                    </a:ext>
                  </a:extLst>
                </p:cNvPr>
                <p:cNvSpPr/>
                <p:nvPr/>
              </p:nvSpPr>
              <p:spPr bwMode="gray">
                <a:xfrm>
                  <a:off x="7467619" y="1477365"/>
                  <a:ext cx="647126" cy="647126"/>
                </a:xfrm>
                <a:prstGeom prst="ellipse">
                  <a:avLst/>
                </a:prstGeom>
                <a:solidFill>
                  <a:srgbClr val="188CE5">
                    <a:lumMod val="40000"/>
                    <a:lumOff val="60000"/>
                  </a:srgbClr>
                </a:solidFill>
                <a:ln w="22225" algn="ctr">
                  <a:noFill/>
                  <a:prstDash val="solid"/>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pic>
              <p:nvPicPr>
                <p:cNvPr id="72" name="Graphic 58" descr="Checkmark with solid fill">
                  <a:extLst>
                    <a:ext uri="{FF2B5EF4-FFF2-40B4-BE49-F238E27FC236}">
                      <a16:creationId xmlns:a16="http://schemas.microsoft.com/office/drawing/2014/main" id="{A85719BC-7601-CF53-03D8-BC10FCA25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4912" y="1624658"/>
                  <a:ext cx="352541" cy="352541"/>
                </a:xfrm>
                <a:prstGeom prst="rect">
                  <a:avLst/>
                </a:prstGeom>
              </p:spPr>
            </p:pic>
          </p:grpSp>
        </p:grpSp>
        <p:sp>
          <p:nvSpPr>
            <p:cNvPr id="55" name="TextBox 65">
              <a:extLst>
                <a:ext uri="{FF2B5EF4-FFF2-40B4-BE49-F238E27FC236}">
                  <a16:creationId xmlns:a16="http://schemas.microsoft.com/office/drawing/2014/main" id="{5C2B16FC-D04B-4037-8521-44EB6703A9F3}"/>
                </a:ext>
              </a:extLst>
            </p:cNvPr>
            <p:cNvSpPr txBox="1"/>
            <p:nvPr/>
          </p:nvSpPr>
          <p:spPr>
            <a:xfrm>
              <a:off x="5460888" y="4876800"/>
              <a:ext cx="6529935" cy="738664"/>
            </a:xfrm>
            <a:prstGeom prst="rect">
              <a:avLst/>
            </a:prstGeom>
            <a:noFill/>
            <a:ln w="12700" cap="sq">
              <a:noFill/>
              <a:miter lim="800000"/>
            </a:ln>
          </p:spPr>
          <p:txBody>
            <a:bodyPr wrap="square">
              <a:spAutoFit/>
            </a:bodyPr>
            <a:lstStyle>
              <a:defPPr>
                <a:defRPr lang="it-IT"/>
              </a:defPPr>
              <a:lvl1pPr marR="0" defTabSz="685434" fontAlgn="auto">
                <a:lnSpc>
                  <a:spcPct val="100000"/>
                </a:lnSpc>
                <a:spcBef>
                  <a:spcPct val="20000"/>
                </a:spcBef>
                <a:spcAft>
                  <a:spcPts val="0"/>
                </a:spcAft>
                <a:buClr>
                  <a:srgbClr val="FFE600"/>
                </a:buClr>
                <a:buSzPct val="80000"/>
                <a:tabLst/>
                <a:defRPr sz="1200" kern="0">
                  <a:solidFill>
                    <a:schemeClr val="bg2"/>
                  </a:solidFill>
                  <a:latin typeface="Titillium Web" panose="00000500000000000000" pitchFamily="2" charset="0"/>
                </a:defRPr>
              </a:lvl1pPr>
            </a:lstStyle>
            <a:p>
              <a:pPr marL="0" marR="0" lvl="0" indent="0" algn="just" defTabSz="685434" eaLnBrk="1" fontAlgn="auto" latinLnBrk="0" hangingPunct="1">
                <a:lnSpc>
                  <a:spcPct val="100000"/>
                </a:lnSpc>
                <a:spcBef>
                  <a:spcPct val="20000"/>
                </a:spcBef>
                <a:spcAft>
                  <a:spcPts val="0"/>
                </a:spcAft>
                <a:buClr>
                  <a:srgbClr val="FFE600"/>
                </a:buClr>
                <a:buSzPct val="80000"/>
                <a:buFontTx/>
                <a:buNone/>
                <a:tabLst/>
                <a:defRPr/>
              </a:pP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Nella prospettiva del PIAO,</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la formazione </a:t>
              </a:r>
              <a:r>
                <a:rPr kumimoji="0" lang="it-IT" sz="1400" b="0" i="0" u="none" strike="noStrike" kern="0" cap="none" spc="0" normalizeH="0" baseline="0" noProof="0" dirty="0">
                  <a:ln>
                    <a:noFill/>
                  </a:ln>
                  <a:solidFill>
                    <a:schemeClr val="tx1"/>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e </a:t>
              </a:r>
              <a:r>
                <a:rPr kumimoji="0" lang="it-IT" sz="1400" b="1" i="0" u="none" strike="noStrike" kern="0" cap="none" spc="0" normalizeH="0" baseline="0" noProof="0" dirty="0">
                  <a:ln>
                    <a:noFill/>
                  </a:ln>
                  <a:solidFill>
                    <a:schemeClr val="tx1"/>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lo sviluppo delle competenze del personale </a:t>
              </a:r>
              <a:r>
                <a:rPr kumimoji="0" lang="it-IT" sz="1400" b="1" i="0" u="none" strike="noStrike" kern="0" cap="none" spc="0" normalizeH="0" baseline="0" noProof="0" dirty="0">
                  <a:ln>
                    <a:noFill/>
                  </a:ln>
                  <a:solidFill>
                    <a:schemeClr val="tx2">
                      <a:lumMod val="75000"/>
                      <a:lumOff val="25000"/>
                    </a:schemeClr>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generano valore per i destinatari dei servizi erogati dalle PA </a:t>
              </a:r>
              <a:r>
                <a:rPr kumimoji="0" lang="it-IT" sz="1400" i="0" u="none" strike="noStrike" kern="0" cap="none" spc="0" normalizeH="0" baseline="0" noProof="0" dirty="0">
                  <a:ln>
                    <a:noFill/>
                  </a:ln>
                  <a:solidFill>
                    <a:schemeClr val="tx1"/>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perché</a:t>
              </a:r>
              <a:r>
                <a:rPr kumimoji="0" lang="it-IT" sz="1400" b="1" i="0" u="none" strike="noStrike" kern="0" cap="none" spc="0" normalizeH="0" baseline="0" noProof="0" dirty="0">
                  <a:ln>
                    <a:noFill/>
                  </a:ln>
                  <a:solidFill>
                    <a:schemeClr val="tx2">
                      <a:lumMod val="75000"/>
                      <a:lumOff val="25000"/>
                    </a:schemeClr>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 genera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innanzi tutto, </a:t>
              </a:r>
              <a:r>
                <a:rPr kumimoji="0" lang="it-IT" sz="1400" b="1" i="0" u="none" strike="noStrike" kern="0" cap="none" spc="0" normalizeH="0" baseline="0" noProof="0" dirty="0">
                  <a:ln>
                    <a:noFill/>
                  </a:ln>
                  <a:solidFill>
                    <a:schemeClr val="tx2">
                      <a:lumMod val="75000"/>
                      <a:lumOff val="25000"/>
                    </a:schemeClr>
                  </a:solidFill>
                  <a:effectLst/>
                  <a:uLnTx/>
                  <a:uFillTx/>
                  <a:latin typeface="Lucida Sans Unicode" panose="020B0602030504020204" pitchFamily="34" charset="0"/>
                  <a:ea typeface="Verdana" panose="020B0604030504040204" pitchFamily="34" charset="0"/>
                  <a:cs typeface="Lucida Sans Unicode" panose="020B0602030504020204" pitchFamily="34" charset="0"/>
                </a:rPr>
                <a:t>capacità amministrativa</a:t>
              </a:r>
              <a:endPar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57" name="Gruppo 56">
              <a:extLst>
                <a:ext uri="{FF2B5EF4-FFF2-40B4-BE49-F238E27FC236}">
                  <a16:creationId xmlns:a16="http://schemas.microsoft.com/office/drawing/2014/main" id="{F48A93F8-75A2-A2B5-5C6D-BFDE99FD5872}"/>
                </a:ext>
              </a:extLst>
            </p:cNvPr>
            <p:cNvGrpSpPr/>
            <p:nvPr/>
          </p:nvGrpSpPr>
          <p:grpSpPr>
            <a:xfrm>
              <a:off x="584150" y="4638779"/>
              <a:ext cx="995772" cy="995772"/>
              <a:chOff x="576129" y="1663136"/>
              <a:chExt cx="995772" cy="995772"/>
            </a:xfrm>
          </p:grpSpPr>
          <p:sp>
            <p:nvSpPr>
              <p:cNvPr id="58" name="Shape">
                <a:extLst>
                  <a:ext uri="{FF2B5EF4-FFF2-40B4-BE49-F238E27FC236}">
                    <a16:creationId xmlns:a16="http://schemas.microsoft.com/office/drawing/2014/main" id="{A663FA5A-8111-7861-776A-365FA7B5CB0B}"/>
                  </a:ext>
                </a:extLst>
              </p:cNvPr>
              <p:cNvSpPr/>
              <p:nvPr/>
            </p:nvSpPr>
            <p:spPr>
              <a:xfrm>
                <a:off x="576129" y="1663136"/>
                <a:ext cx="995772" cy="995772"/>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2683C6"/>
              </a:solidFill>
              <a:ln w="12700">
                <a:miter lim="400000"/>
              </a:ln>
            </p:spPr>
            <p:txBody>
              <a:bodyPr lIns="38100" tIns="38100" rIns="38100" bIns="38100" anchor="ctr"/>
              <a:lstStyle/>
              <a:p>
                <a:pPr>
                  <a:defRPr sz="3000">
                    <a:solidFill>
                      <a:srgbClr val="FFFFFF"/>
                    </a:solidFill>
                  </a:defRPr>
                </a:pPr>
                <a:endParaRPr sz="1400" kern="0" dirty="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60" name="CasellaDiTesto 59">
                <a:extLst>
                  <a:ext uri="{FF2B5EF4-FFF2-40B4-BE49-F238E27FC236}">
                    <a16:creationId xmlns:a16="http://schemas.microsoft.com/office/drawing/2014/main" id="{D4D107AD-47A7-54F7-F67E-18A87AB096BD}"/>
                  </a:ext>
                </a:extLst>
              </p:cNvPr>
              <p:cNvSpPr txBox="1"/>
              <p:nvPr/>
            </p:nvSpPr>
            <p:spPr>
              <a:xfrm>
                <a:off x="688872" y="1677850"/>
                <a:ext cx="365660" cy="369332"/>
              </a:xfrm>
              <a:prstGeom prst="rect">
                <a:avLst/>
              </a:prstGeom>
              <a:noFill/>
            </p:spPr>
            <p:txBody>
              <a:bodyPr wrap="square" rtlCol="0">
                <a:spAutoFit/>
              </a:bodyPr>
              <a:lstStyle/>
              <a:p>
                <a:r>
                  <a:rPr lang="it-IT" b="1" dirty="0">
                    <a:solidFill>
                      <a:schemeClr val="bg1"/>
                    </a:solidFill>
                    <a:latin typeface="Lucida Sans Unicode" panose="020B0602030504020204" pitchFamily="34" charset="0"/>
                    <a:ea typeface="Verdana" panose="020B0604030504040204" pitchFamily="34" charset="0"/>
                    <a:cs typeface="Lucida Sans Unicode" panose="020B0602030504020204" pitchFamily="34" charset="0"/>
                  </a:rPr>
                  <a:t>3</a:t>
                </a:r>
              </a:p>
            </p:txBody>
          </p:sp>
        </p:grpSp>
        <p:sp>
          <p:nvSpPr>
            <p:cNvPr id="30" name="Shape">
              <a:extLst>
                <a:ext uri="{FF2B5EF4-FFF2-40B4-BE49-F238E27FC236}">
                  <a16:creationId xmlns:a16="http://schemas.microsoft.com/office/drawing/2014/main" id="{829B4CD7-B544-5A95-F876-2300DCBF8644}"/>
                </a:ext>
              </a:extLst>
            </p:cNvPr>
            <p:cNvSpPr/>
            <p:nvPr/>
          </p:nvSpPr>
          <p:spPr>
            <a:xfrm>
              <a:off x="684354" y="3340204"/>
              <a:ext cx="3790537" cy="895567"/>
            </a:xfrm>
            <a:prstGeom prst="rect">
              <a:avLst/>
            </a:prstGeom>
            <a:solidFill>
              <a:sysClr val="window" lastClr="FFFFFF">
                <a:lumMod val="95000"/>
              </a:sysClr>
            </a:solidFill>
            <a:ln w="12700">
              <a:miter lim="400000"/>
            </a:ln>
            <a:effectLst>
              <a:outerShdw blurRad="50800" dist="38100" dir="5400000" algn="t" rotWithShape="0">
                <a:prstClr val="black">
                  <a:alpha val="40000"/>
                </a:prstClr>
              </a:outerShdw>
            </a:effectLst>
          </p:spPr>
          <p:txBody>
            <a:bodyPr lIns="38100" tIns="38100" rIns="38100" bIns="38100" anchor="ctr"/>
            <a:lstStyle/>
            <a:p>
              <a:pPr>
                <a:defRPr sz="3000">
                  <a:solidFill>
                    <a:srgbClr val="FFFFFF"/>
                  </a:solidFill>
                </a:defRPr>
              </a:pPr>
              <a:endParaRPr sz="1400" kern="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31" name="Shape">
              <a:extLst>
                <a:ext uri="{FF2B5EF4-FFF2-40B4-BE49-F238E27FC236}">
                  <a16:creationId xmlns:a16="http://schemas.microsoft.com/office/drawing/2014/main" id="{9F59A544-9061-C15A-31FE-C5F09FC7366F}"/>
                </a:ext>
              </a:extLst>
            </p:cNvPr>
            <p:cNvSpPr/>
            <p:nvPr/>
          </p:nvSpPr>
          <p:spPr>
            <a:xfrm>
              <a:off x="584150" y="3239999"/>
              <a:ext cx="995772" cy="995772"/>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2683C6"/>
            </a:solidFill>
            <a:ln w="12700">
              <a:miter lim="400000"/>
            </a:ln>
          </p:spPr>
          <p:txBody>
            <a:bodyPr lIns="38100" tIns="38100" rIns="38100" bIns="38100" anchor="ctr"/>
            <a:lstStyle/>
            <a:p>
              <a:pPr>
                <a:defRPr sz="3000">
                  <a:solidFill>
                    <a:srgbClr val="FFFFFF"/>
                  </a:solidFill>
                </a:defRPr>
              </a:pPr>
              <a:endParaRPr sz="1400" kern="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32" name="CasellaDiTesto 31">
              <a:extLst>
                <a:ext uri="{FF2B5EF4-FFF2-40B4-BE49-F238E27FC236}">
                  <a16:creationId xmlns:a16="http://schemas.microsoft.com/office/drawing/2014/main" id="{4CFEC995-82E4-737D-B077-D007532D971C}"/>
                </a:ext>
              </a:extLst>
            </p:cNvPr>
            <p:cNvSpPr txBox="1"/>
            <p:nvPr/>
          </p:nvSpPr>
          <p:spPr>
            <a:xfrm>
              <a:off x="1447800" y="3468469"/>
              <a:ext cx="2934848" cy="646331"/>
            </a:xfrm>
            <a:prstGeom prst="rect">
              <a:avLst/>
            </a:prstGeom>
            <a:noFill/>
            <a:ln w="12700" cap="sq">
              <a:noFill/>
              <a:miter lim="800000"/>
            </a:ln>
          </p:spPr>
          <p:txBody>
            <a:bodyPr wrap="square">
              <a:spAutoFit/>
            </a:bodyPr>
            <a:lstStyle/>
            <a:p>
              <a:pPr defTabSz="685434">
                <a:spcBef>
                  <a:spcPct val="20000"/>
                </a:spcBef>
                <a:buClr>
                  <a:srgbClr val="002060"/>
                </a:buClr>
                <a:buSzPct val="80000"/>
              </a:pP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Creare valore </a:t>
              </a:r>
              <a:b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b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nell’amministrazione</a:t>
              </a:r>
              <a:endParaRPr lang="it-IT" kern="0" dirty="0">
                <a:solidFill>
                  <a:srgbClr val="002060"/>
                </a:solidFill>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34" name="Group 74">
              <a:extLst>
                <a:ext uri="{FF2B5EF4-FFF2-40B4-BE49-F238E27FC236}">
                  <a16:creationId xmlns:a16="http://schemas.microsoft.com/office/drawing/2014/main" id="{91061AA5-9C79-5096-C487-3B5643DA3B31}"/>
                </a:ext>
              </a:extLst>
            </p:cNvPr>
            <p:cNvGrpSpPr/>
            <p:nvPr/>
          </p:nvGrpSpPr>
          <p:grpSpPr>
            <a:xfrm>
              <a:off x="4424867" y="3345840"/>
              <a:ext cx="951811" cy="301888"/>
              <a:chOff x="5908764" y="1649984"/>
              <a:chExt cx="951811" cy="301888"/>
            </a:xfrm>
          </p:grpSpPr>
          <p:cxnSp>
            <p:nvCxnSpPr>
              <p:cNvPr id="44" name="Straight Connector 54">
                <a:extLst>
                  <a:ext uri="{FF2B5EF4-FFF2-40B4-BE49-F238E27FC236}">
                    <a16:creationId xmlns:a16="http://schemas.microsoft.com/office/drawing/2014/main" id="{6BDA9551-6036-5C31-FCC9-AD80C70B0D15}"/>
                  </a:ext>
                </a:extLst>
              </p:cNvPr>
              <p:cNvCxnSpPr>
                <a:cxnSpLocks/>
                <a:stCxn id="45" idx="6"/>
                <a:endCxn id="48" idx="2"/>
              </p:cNvCxnSpPr>
              <p:nvPr/>
            </p:nvCxnSpPr>
            <p:spPr>
              <a:xfrm flipV="1">
                <a:off x="6023520" y="1800928"/>
                <a:ext cx="535167" cy="2505"/>
              </a:xfrm>
              <a:prstGeom prst="line">
                <a:avLst/>
              </a:prstGeom>
              <a:noFill/>
              <a:ln w="22225" algn="ctr">
                <a:solidFill>
                  <a:sysClr val="windowText" lastClr="000000">
                    <a:lumMod val="50000"/>
                    <a:lumOff val="50000"/>
                  </a:sysClr>
                </a:solidFill>
                <a:prstDash val="sysDot"/>
                <a:miter lim="800000"/>
                <a:headEnd/>
                <a:tailEnd/>
              </a:ln>
            </p:spPr>
          </p:cxnSp>
          <p:sp>
            <p:nvSpPr>
              <p:cNvPr id="45" name="Oval 55">
                <a:extLst>
                  <a:ext uri="{FF2B5EF4-FFF2-40B4-BE49-F238E27FC236}">
                    <a16:creationId xmlns:a16="http://schemas.microsoft.com/office/drawing/2014/main" id="{FFBFB976-0932-DB93-4BBA-07AF30C010FB}"/>
                  </a:ext>
                </a:extLst>
              </p:cNvPr>
              <p:cNvSpPr/>
              <p:nvPr/>
            </p:nvSpPr>
            <p:spPr bwMode="gray">
              <a:xfrm>
                <a:off x="5908764" y="1746055"/>
                <a:ext cx="114756" cy="114756"/>
              </a:xfrm>
              <a:prstGeom prst="ellipse">
                <a:avLst/>
              </a:prstGeom>
              <a:solidFill>
                <a:sysClr val="window" lastClr="FFFFFF"/>
              </a:solidFill>
              <a:ln w="34925" algn="ctr">
                <a:solidFill>
                  <a:srgbClr val="60A7D2"/>
                </a:solid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47" name="Group 59">
                <a:extLst>
                  <a:ext uri="{FF2B5EF4-FFF2-40B4-BE49-F238E27FC236}">
                    <a16:creationId xmlns:a16="http://schemas.microsoft.com/office/drawing/2014/main" id="{5327E8DD-E8E6-1180-C12C-B7B6D4061D3A}"/>
                  </a:ext>
                </a:extLst>
              </p:cNvPr>
              <p:cNvGrpSpPr/>
              <p:nvPr/>
            </p:nvGrpSpPr>
            <p:grpSpPr>
              <a:xfrm>
                <a:off x="6558687" y="1649984"/>
                <a:ext cx="301888" cy="301888"/>
                <a:chOff x="7399671" y="1409417"/>
                <a:chExt cx="783023" cy="783023"/>
              </a:xfrm>
            </p:grpSpPr>
            <p:sp>
              <p:nvSpPr>
                <p:cNvPr id="48" name="Oval 53">
                  <a:extLst>
                    <a:ext uri="{FF2B5EF4-FFF2-40B4-BE49-F238E27FC236}">
                      <a16:creationId xmlns:a16="http://schemas.microsoft.com/office/drawing/2014/main" id="{6AD8A73A-DA58-6728-1E39-44E031B8DA76}"/>
                    </a:ext>
                  </a:extLst>
                </p:cNvPr>
                <p:cNvSpPr/>
                <p:nvPr/>
              </p:nvSpPr>
              <p:spPr bwMode="gray">
                <a:xfrm>
                  <a:off x="7399671" y="1409417"/>
                  <a:ext cx="783023" cy="783023"/>
                </a:xfrm>
                <a:prstGeom prst="ellipse">
                  <a:avLst/>
                </a:prstGeom>
                <a:noFill/>
                <a:ln w="22225" algn="ctr">
                  <a:solidFill>
                    <a:sysClr val="windowText" lastClr="000000">
                      <a:lumMod val="50000"/>
                      <a:lumOff val="50000"/>
                    </a:sysClr>
                  </a:solidFill>
                  <a:prstDash val="sysDot"/>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49" name="Oval 56">
                  <a:extLst>
                    <a:ext uri="{FF2B5EF4-FFF2-40B4-BE49-F238E27FC236}">
                      <a16:creationId xmlns:a16="http://schemas.microsoft.com/office/drawing/2014/main" id="{F7BDF533-C805-7F8A-33E5-D5228C4F5511}"/>
                    </a:ext>
                  </a:extLst>
                </p:cNvPr>
                <p:cNvSpPr/>
                <p:nvPr/>
              </p:nvSpPr>
              <p:spPr bwMode="gray">
                <a:xfrm>
                  <a:off x="7467619" y="1477365"/>
                  <a:ext cx="647126" cy="647126"/>
                </a:xfrm>
                <a:prstGeom prst="ellipse">
                  <a:avLst/>
                </a:prstGeom>
                <a:solidFill>
                  <a:srgbClr val="188CE5">
                    <a:lumMod val="40000"/>
                    <a:lumOff val="60000"/>
                  </a:srgbClr>
                </a:solidFill>
                <a:ln w="22225" algn="ctr">
                  <a:noFill/>
                  <a:prstDash val="solid"/>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pic>
              <p:nvPicPr>
                <p:cNvPr id="51" name="Graphic 58" descr="Checkmark with solid fill">
                  <a:extLst>
                    <a:ext uri="{FF2B5EF4-FFF2-40B4-BE49-F238E27FC236}">
                      <a16:creationId xmlns:a16="http://schemas.microsoft.com/office/drawing/2014/main" id="{10574AA5-6FEE-126D-2967-57BC0EDB3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4912" y="1624658"/>
                  <a:ext cx="352541" cy="352541"/>
                </a:xfrm>
                <a:prstGeom prst="rect">
                  <a:avLst/>
                </a:prstGeom>
              </p:spPr>
            </p:pic>
          </p:grpSp>
        </p:grpSp>
        <p:sp>
          <p:nvSpPr>
            <p:cNvPr id="35" name="TextBox 65">
              <a:extLst>
                <a:ext uri="{FF2B5EF4-FFF2-40B4-BE49-F238E27FC236}">
                  <a16:creationId xmlns:a16="http://schemas.microsoft.com/office/drawing/2014/main" id="{496CE1B4-9495-7CF5-00E1-D1635F4E9D49}"/>
                </a:ext>
              </a:extLst>
            </p:cNvPr>
            <p:cNvSpPr txBox="1"/>
            <p:nvPr/>
          </p:nvSpPr>
          <p:spPr>
            <a:xfrm>
              <a:off x="5431859" y="3909536"/>
              <a:ext cx="6529935" cy="738664"/>
            </a:xfrm>
            <a:prstGeom prst="rect">
              <a:avLst/>
            </a:prstGeom>
            <a:noFill/>
            <a:ln w="12700" cap="sq">
              <a:noFill/>
              <a:miter lim="800000"/>
            </a:ln>
          </p:spPr>
          <p:txBody>
            <a:bodyPr wrap="square">
              <a:spAutoFit/>
            </a:bodyPr>
            <a:lstStyle>
              <a:defPPr>
                <a:defRPr lang="it-IT"/>
              </a:defPPr>
              <a:lvl1pPr marR="0" defTabSz="685434" fontAlgn="auto">
                <a:lnSpc>
                  <a:spcPct val="100000"/>
                </a:lnSpc>
                <a:spcBef>
                  <a:spcPct val="20000"/>
                </a:spcBef>
                <a:spcAft>
                  <a:spcPts val="0"/>
                </a:spcAft>
                <a:buClr>
                  <a:srgbClr val="FFE600"/>
                </a:buClr>
                <a:buSzPct val="80000"/>
                <a:tabLst/>
                <a:defRPr sz="1200" kern="0">
                  <a:solidFill>
                    <a:schemeClr val="bg2"/>
                  </a:solidFill>
                  <a:latin typeface="Titillium Web" panose="00000500000000000000" pitchFamily="2" charset="0"/>
                </a:defRPr>
              </a:lvl1pPr>
            </a:lstStyle>
            <a:p>
              <a:pPr marL="0" marR="0" lvl="0" indent="0" algn="just" defTabSz="685434" eaLnBrk="1" fontAlgn="auto" latinLnBrk="0" hangingPunct="1">
                <a:lnSpc>
                  <a:spcPct val="100000"/>
                </a:lnSpc>
                <a:spcBef>
                  <a:spcPct val="20000"/>
                </a:spcBef>
                <a:spcAft>
                  <a:spcPts val="0"/>
                </a:spcAft>
                <a:buClr>
                  <a:srgbClr val="FFE600"/>
                </a:buClr>
                <a:buSzPct val="80000"/>
                <a:buFontTx/>
                <a:buNone/>
                <a:tabLst/>
                <a:defRPr/>
              </a:pP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La formazione </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deve essere considerata come un</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 catalizzatore della produttività e dell’efficienza organizzativa. </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Deve essere progettata e realizzata con l’obiettivo di incentivare l’innovazione</a:t>
              </a:r>
            </a:p>
          </p:txBody>
        </p:sp>
        <p:grpSp>
          <p:nvGrpSpPr>
            <p:cNvPr id="36" name="Group 74">
              <a:extLst>
                <a:ext uri="{FF2B5EF4-FFF2-40B4-BE49-F238E27FC236}">
                  <a16:creationId xmlns:a16="http://schemas.microsoft.com/office/drawing/2014/main" id="{E79CAA23-4F21-9A04-C29C-E7E0A8C92C82}"/>
                </a:ext>
              </a:extLst>
            </p:cNvPr>
            <p:cNvGrpSpPr/>
            <p:nvPr/>
          </p:nvGrpSpPr>
          <p:grpSpPr>
            <a:xfrm>
              <a:off x="4432886" y="3962400"/>
              <a:ext cx="951811" cy="301888"/>
              <a:chOff x="5908764" y="1649983"/>
              <a:chExt cx="951811" cy="301888"/>
            </a:xfrm>
          </p:grpSpPr>
          <p:cxnSp>
            <p:nvCxnSpPr>
              <p:cNvPr id="38" name="Straight Connector 54">
                <a:extLst>
                  <a:ext uri="{FF2B5EF4-FFF2-40B4-BE49-F238E27FC236}">
                    <a16:creationId xmlns:a16="http://schemas.microsoft.com/office/drawing/2014/main" id="{CB50B2BD-5DB1-8A50-756E-9568959D455F}"/>
                  </a:ext>
                </a:extLst>
              </p:cNvPr>
              <p:cNvCxnSpPr>
                <a:cxnSpLocks/>
                <a:stCxn id="39" idx="6"/>
                <a:endCxn id="41" idx="2"/>
              </p:cNvCxnSpPr>
              <p:nvPr/>
            </p:nvCxnSpPr>
            <p:spPr>
              <a:xfrm flipV="1">
                <a:off x="6023520" y="1800928"/>
                <a:ext cx="535167" cy="2505"/>
              </a:xfrm>
              <a:prstGeom prst="line">
                <a:avLst/>
              </a:prstGeom>
              <a:noFill/>
              <a:ln w="22225" algn="ctr">
                <a:solidFill>
                  <a:sysClr val="windowText" lastClr="000000">
                    <a:lumMod val="50000"/>
                    <a:lumOff val="50000"/>
                  </a:sysClr>
                </a:solidFill>
                <a:prstDash val="sysDot"/>
                <a:miter lim="800000"/>
                <a:headEnd/>
                <a:tailEnd/>
              </a:ln>
            </p:spPr>
          </p:cxnSp>
          <p:sp>
            <p:nvSpPr>
              <p:cNvPr id="39" name="Oval 55">
                <a:extLst>
                  <a:ext uri="{FF2B5EF4-FFF2-40B4-BE49-F238E27FC236}">
                    <a16:creationId xmlns:a16="http://schemas.microsoft.com/office/drawing/2014/main" id="{46E5D9C7-0328-5212-1A31-DD811C44091F}"/>
                  </a:ext>
                </a:extLst>
              </p:cNvPr>
              <p:cNvSpPr/>
              <p:nvPr/>
            </p:nvSpPr>
            <p:spPr bwMode="gray">
              <a:xfrm>
                <a:off x="5908764" y="1746055"/>
                <a:ext cx="114756" cy="114756"/>
              </a:xfrm>
              <a:prstGeom prst="ellipse">
                <a:avLst/>
              </a:prstGeom>
              <a:solidFill>
                <a:sysClr val="window" lastClr="FFFFFF"/>
              </a:solidFill>
              <a:ln w="34925" algn="ctr">
                <a:solidFill>
                  <a:srgbClr val="60A7D2"/>
                </a:solid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40" name="Group 59">
                <a:extLst>
                  <a:ext uri="{FF2B5EF4-FFF2-40B4-BE49-F238E27FC236}">
                    <a16:creationId xmlns:a16="http://schemas.microsoft.com/office/drawing/2014/main" id="{0904C207-EA46-50ED-F810-0394A4BC8FEB}"/>
                  </a:ext>
                </a:extLst>
              </p:cNvPr>
              <p:cNvGrpSpPr/>
              <p:nvPr/>
            </p:nvGrpSpPr>
            <p:grpSpPr>
              <a:xfrm>
                <a:off x="6558687" y="1649983"/>
                <a:ext cx="301888" cy="301888"/>
                <a:chOff x="7399671" y="1409417"/>
                <a:chExt cx="783023" cy="783023"/>
              </a:xfrm>
            </p:grpSpPr>
            <p:sp>
              <p:nvSpPr>
                <p:cNvPr id="41" name="Oval 53">
                  <a:extLst>
                    <a:ext uri="{FF2B5EF4-FFF2-40B4-BE49-F238E27FC236}">
                      <a16:creationId xmlns:a16="http://schemas.microsoft.com/office/drawing/2014/main" id="{AB043D69-9112-5378-09E5-A5908089010E}"/>
                    </a:ext>
                  </a:extLst>
                </p:cNvPr>
                <p:cNvSpPr/>
                <p:nvPr/>
              </p:nvSpPr>
              <p:spPr bwMode="gray">
                <a:xfrm>
                  <a:off x="7399671" y="1409417"/>
                  <a:ext cx="783023" cy="783023"/>
                </a:xfrm>
                <a:prstGeom prst="ellipse">
                  <a:avLst/>
                </a:prstGeom>
                <a:noFill/>
                <a:ln w="22225" algn="ctr">
                  <a:solidFill>
                    <a:sysClr val="windowText" lastClr="000000">
                      <a:lumMod val="50000"/>
                      <a:lumOff val="50000"/>
                    </a:sysClr>
                  </a:solidFill>
                  <a:prstDash val="sysDot"/>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42" name="Oval 56">
                  <a:extLst>
                    <a:ext uri="{FF2B5EF4-FFF2-40B4-BE49-F238E27FC236}">
                      <a16:creationId xmlns:a16="http://schemas.microsoft.com/office/drawing/2014/main" id="{65E82788-2EFD-5DE1-3CBD-DC6D8FDFFE9E}"/>
                    </a:ext>
                  </a:extLst>
                </p:cNvPr>
                <p:cNvSpPr/>
                <p:nvPr/>
              </p:nvSpPr>
              <p:spPr bwMode="gray">
                <a:xfrm>
                  <a:off x="7467620" y="1477368"/>
                  <a:ext cx="647126" cy="647126"/>
                </a:xfrm>
                <a:prstGeom prst="ellipse">
                  <a:avLst/>
                </a:prstGeom>
                <a:solidFill>
                  <a:srgbClr val="188CE5">
                    <a:lumMod val="40000"/>
                    <a:lumOff val="60000"/>
                  </a:srgbClr>
                </a:solidFill>
                <a:ln w="22225" algn="ctr">
                  <a:noFill/>
                  <a:prstDash val="solid"/>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pic>
              <p:nvPicPr>
                <p:cNvPr id="43" name="Graphic 58" descr="Checkmark with solid fill">
                  <a:extLst>
                    <a:ext uri="{FF2B5EF4-FFF2-40B4-BE49-F238E27FC236}">
                      <a16:creationId xmlns:a16="http://schemas.microsoft.com/office/drawing/2014/main" id="{9983218B-CE6E-D4BC-8D36-449186E9F0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4912" y="1624658"/>
                  <a:ext cx="352541" cy="352541"/>
                </a:xfrm>
                <a:prstGeom prst="rect">
                  <a:avLst/>
                </a:prstGeom>
              </p:spPr>
            </p:pic>
          </p:grpSp>
        </p:grpSp>
        <p:sp>
          <p:nvSpPr>
            <p:cNvPr id="37" name="CasellaDiTesto 36">
              <a:extLst>
                <a:ext uri="{FF2B5EF4-FFF2-40B4-BE49-F238E27FC236}">
                  <a16:creationId xmlns:a16="http://schemas.microsoft.com/office/drawing/2014/main" id="{2F0803BF-A61E-66A9-939F-18C92AA8F014}"/>
                </a:ext>
              </a:extLst>
            </p:cNvPr>
            <p:cNvSpPr txBox="1"/>
            <p:nvPr/>
          </p:nvSpPr>
          <p:spPr>
            <a:xfrm>
              <a:off x="677640" y="3278468"/>
              <a:ext cx="352824" cy="369332"/>
            </a:xfrm>
            <a:prstGeom prst="rect">
              <a:avLst/>
            </a:prstGeom>
            <a:noFill/>
          </p:spPr>
          <p:txBody>
            <a:bodyPr wrap="square" rtlCol="0">
              <a:spAutoFit/>
            </a:bodyPr>
            <a:lstStyle/>
            <a:p>
              <a:r>
                <a:rPr lang="it-IT" b="1" dirty="0">
                  <a:solidFill>
                    <a:schemeClr val="bg1"/>
                  </a:solidFill>
                  <a:latin typeface="Lucida Sans Unicode" panose="020B0602030504020204" pitchFamily="34" charset="0"/>
                  <a:ea typeface="Verdana" panose="020B0604030504040204" pitchFamily="34" charset="0"/>
                  <a:cs typeface="Lucida Sans Unicode" panose="020B0602030504020204" pitchFamily="34" charset="0"/>
                </a:rPr>
                <a:t>2</a:t>
              </a:r>
            </a:p>
          </p:txBody>
        </p:sp>
        <p:sp>
          <p:nvSpPr>
            <p:cNvPr id="11" name="Shape">
              <a:extLst>
                <a:ext uri="{FF2B5EF4-FFF2-40B4-BE49-F238E27FC236}">
                  <a16:creationId xmlns:a16="http://schemas.microsoft.com/office/drawing/2014/main" id="{BF2FFDBA-088A-04E2-4960-1165C000E10D}"/>
                </a:ext>
              </a:extLst>
            </p:cNvPr>
            <p:cNvSpPr/>
            <p:nvPr/>
          </p:nvSpPr>
          <p:spPr>
            <a:xfrm>
              <a:off x="650660" y="1897241"/>
              <a:ext cx="3790537" cy="895567"/>
            </a:xfrm>
            <a:prstGeom prst="rect">
              <a:avLst/>
            </a:prstGeom>
            <a:solidFill>
              <a:sysClr val="window" lastClr="FFFFFF">
                <a:lumMod val="95000"/>
              </a:sysClr>
            </a:solidFill>
            <a:ln w="12700">
              <a:miter lim="400000"/>
            </a:ln>
            <a:effectLst>
              <a:outerShdw blurRad="50800" dist="38100" dir="5400000" algn="t" rotWithShape="0">
                <a:prstClr val="black">
                  <a:alpha val="40000"/>
                </a:prstClr>
              </a:outerShdw>
            </a:effectLst>
          </p:spPr>
          <p:txBody>
            <a:bodyPr lIns="38100" tIns="38100" rIns="38100" bIns="38100" anchor="ctr"/>
            <a:lstStyle/>
            <a:p>
              <a:pPr>
                <a:defRPr sz="3000">
                  <a:solidFill>
                    <a:srgbClr val="FFFFFF"/>
                  </a:solidFill>
                </a:defRPr>
              </a:pPr>
              <a:endParaRPr sz="1400" kern="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12" name="Shape">
              <a:extLst>
                <a:ext uri="{FF2B5EF4-FFF2-40B4-BE49-F238E27FC236}">
                  <a16:creationId xmlns:a16="http://schemas.microsoft.com/office/drawing/2014/main" id="{3ABC515B-9B54-67CC-F610-6EFBA970D709}"/>
                </a:ext>
              </a:extLst>
            </p:cNvPr>
            <p:cNvSpPr/>
            <p:nvPr/>
          </p:nvSpPr>
          <p:spPr>
            <a:xfrm>
              <a:off x="550456" y="1797036"/>
              <a:ext cx="995772" cy="995772"/>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2683C6"/>
            </a:solidFill>
            <a:ln w="12700">
              <a:miter lim="400000"/>
            </a:ln>
          </p:spPr>
          <p:txBody>
            <a:bodyPr lIns="38100" tIns="38100" rIns="38100" bIns="38100" anchor="ctr"/>
            <a:lstStyle/>
            <a:p>
              <a:pPr>
                <a:defRPr sz="3000">
                  <a:solidFill>
                    <a:srgbClr val="FFFFFF"/>
                  </a:solidFill>
                </a:defRPr>
              </a:pPr>
              <a:endParaRPr sz="1400" kern="0">
                <a:solidFill>
                  <a:srgbClr val="FFFFFF"/>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13" name="CasellaDiTesto 12">
              <a:extLst>
                <a:ext uri="{FF2B5EF4-FFF2-40B4-BE49-F238E27FC236}">
                  <a16:creationId xmlns:a16="http://schemas.microsoft.com/office/drawing/2014/main" id="{47D59C7C-F9C8-86FC-AC5A-E6C0CC4EA8D3}"/>
                </a:ext>
              </a:extLst>
            </p:cNvPr>
            <p:cNvSpPr txBox="1"/>
            <p:nvPr/>
          </p:nvSpPr>
          <p:spPr>
            <a:xfrm>
              <a:off x="1447800" y="2057400"/>
              <a:ext cx="2895600" cy="646331"/>
            </a:xfrm>
            <a:prstGeom prst="rect">
              <a:avLst/>
            </a:prstGeom>
            <a:noFill/>
            <a:ln w="12700" cap="sq">
              <a:noFill/>
              <a:miter lim="800000"/>
            </a:ln>
          </p:spPr>
          <p:txBody>
            <a:bodyPr wrap="square">
              <a:spAutoFit/>
            </a:bodyPr>
            <a:lstStyle/>
            <a:p>
              <a:pPr defTabSz="685434">
                <a:spcBef>
                  <a:spcPct val="20000"/>
                </a:spcBef>
                <a:buClr>
                  <a:srgbClr val="002060"/>
                </a:buClr>
                <a:buSzPct val="80000"/>
              </a:pP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Accrescere il valore </a:t>
              </a:r>
              <a:b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b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delle persone </a:t>
              </a:r>
              <a:endParaRPr lang="it-IT" kern="0" dirty="0">
                <a:solidFill>
                  <a:srgbClr val="002060"/>
                </a:solidFill>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14" name="TextBox 65">
              <a:extLst>
                <a:ext uri="{FF2B5EF4-FFF2-40B4-BE49-F238E27FC236}">
                  <a16:creationId xmlns:a16="http://schemas.microsoft.com/office/drawing/2014/main" id="{5543EFCC-252C-9548-6C99-257C6F16F9D0}"/>
                </a:ext>
              </a:extLst>
            </p:cNvPr>
            <p:cNvSpPr txBox="1"/>
            <p:nvPr/>
          </p:nvSpPr>
          <p:spPr>
            <a:xfrm>
              <a:off x="5399771" y="1905000"/>
              <a:ext cx="6563629" cy="954107"/>
            </a:xfrm>
            <a:prstGeom prst="rect">
              <a:avLst/>
            </a:prstGeom>
            <a:noFill/>
            <a:ln w="12700" cap="sq">
              <a:noFill/>
              <a:miter lim="800000"/>
            </a:ln>
          </p:spPr>
          <p:txBody>
            <a:bodyPr wrap="square">
              <a:spAutoFit/>
            </a:bodyPr>
            <a:lstStyle>
              <a:defPPr>
                <a:defRPr lang="it-IT"/>
              </a:defPPr>
              <a:lvl1pPr marR="0" defTabSz="685434" fontAlgn="auto">
                <a:lnSpc>
                  <a:spcPct val="100000"/>
                </a:lnSpc>
                <a:spcBef>
                  <a:spcPct val="20000"/>
                </a:spcBef>
                <a:spcAft>
                  <a:spcPts val="0"/>
                </a:spcAft>
                <a:buClr>
                  <a:srgbClr val="FFE600"/>
                </a:buClr>
                <a:buSzPct val="80000"/>
                <a:tabLst/>
                <a:defRPr sz="1200" kern="0">
                  <a:solidFill>
                    <a:schemeClr val="bg2"/>
                  </a:solidFill>
                  <a:latin typeface="Titillium Web" panose="00000500000000000000" pitchFamily="2" charset="0"/>
                </a:defRPr>
              </a:lvl1pPr>
            </a:lstStyle>
            <a:p>
              <a:pPr marL="0" marR="0" lvl="0" indent="0" algn="just" defTabSz="685434" eaLnBrk="1" fontAlgn="auto" latinLnBrk="0" hangingPunct="1">
                <a:lnSpc>
                  <a:spcPct val="100000"/>
                </a:lnSpc>
                <a:spcBef>
                  <a:spcPct val="20000"/>
                </a:spcBef>
                <a:spcAft>
                  <a:spcPts val="0"/>
                </a:spcAft>
                <a:buClr>
                  <a:srgbClr val="FFE600"/>
                </a:buClr>
                <a:buSzPct val="80000"/>
                <a:buFontTx/>
                <a:buNone/>
                <a:tabLst/>
                <a:defRPr/>
              </a:pPr>
              <a:r>
                <a:rPr lang="it-IT" sz="1400" b="1"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La formazione rende le PA più efficaci perché migliore le persone. </a:t>
              </a:r>
              <a:br>
                <a:rPr lang="it-IT" sz="1400" b="1"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b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Deve permettere: la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crescita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delle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persone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lo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sviluppo</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delle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competenze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delle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persone</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la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crescita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della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coscienza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del</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ruolo</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ricoperto</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da</a:t>
              </a:r>
              <a:r>
                <a:rPr lang="it-IT" sz="1400"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rPr>
                <a:t>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ciascuna persona</a:t>
              </a:r>
              <a:endParaRPr lang="it-IT" sz="1400" b="1" dirty="0">
                <a:solidFill>
                  <a:schemeClr val="tx1"/>
                </a:solidFill>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73" name="Gruppo 72">
              <a:extLst>
                <a:ext uri="{FF2B5EF4-FFF2-40B4-BE49-F238E27FC236}">
                  <a16:creationId xmlns:a16="http://schemas.microsoft.com/office/drawing/2014/main" id="{12BFBF16-80D0-D028-21BA-8700A140C7F8}"/>
                </a:ext>
              </a:extLst>
            </p:cNvPr>
            <p:cNvGrpSpPr/>
            <p:nvPr/>
          </p:nvGrpSpPr>
          <p:grpSpPr>
            <a:xfrm>
              <a:off x="4391173" y="2134818"/>
              <a:ext cx="951811" cy="301888"/>
              <a:chOff x="4391173" y="1906752"/>
              <a:chExt cx="951811" cy="301888"/>
            </a:xfrm>
          </p:grpSpPr>
          <p:cxnSp>
            <p:nvCxnSpPr>
              <p:cNvPr id="15" name="Straight Connector 54">
                <a:extLst>
                  <a:ext uri="{FF2B5EF4-FFF2-40B4-BE49-F238E27FC236}">
                    <a16:creationId xmlns:a16="http://schemas.microsoft.com/office/drawing/2014/main" id="{0ADF9859-FA6B-8A4C-4F16-C8373BEEBE72}"/>
                  </a:ext>
                </a:extLst>
              </p:cNvPr>
              <p:cNvCxnSpPr>
                <a:cxnSpLocks/>
              </p:cNvCxnSpPr>
              <p:nvPr/>
            </p:nvCxnSpPr>
            <p:spPr>
              <a:xfrm flipV="1">
                <a:off x="4505929" y="2057696"/>
                <a:ext cx="535167" cy="2505"/>
              </a:xfrm>
              <a:prstGeom prst="line">
                <a:avLst/>
              </a:prstGeom>
              <a:noFill/>
              <a:ln w="22225" algn="ctr">
                <a:solidFill>
                  <a:sysClr val="windowText" lastClr="000000">
                    <a:lumMod val="50000"/>
                    <a:lumOff val="50000"/>
                  </a:sysClr>
                </a:solidFill>
                <a:prstDash val="sysDot"/>
                <a:miter lim="800000"/>
                <a:headEnd/>
                <a:tailEnd/>
              </a:ln>
            </p:spPr>
          </p:cxnSp>
          <p:sp>
            <p:nvSpPr>
              <p:cNvPr id="16" name="Oval 55">
                <a:extLst>
                  <a:ext uri="{FF2B5EF4-FFF2-40B4-BE49-F238E27FC236}">
                    <a16:creationId xmlns:a16="http://schemas.microsoft.com/office/drawing/2014/main" id="{14B4CFED-91FD-A35E-E409-FB0E66041004}"/>
                  </a:ext>
                </a:extLst>
              </p:cNvPr>
              <p:cNvSpPr/>
              <p:nvPr/>
            </p:nvSpPr>
            <p:spPr bwMode="gray">
              <a:xfrm>
                <a:off x="4391173" y="2002823"/>
                <a:ext cx="114756" cy="114756"/>
              </a:xfrm>
              <a:prstGeom prst="ellipse">
                <a:avLst/>
              </a:prstGeom>
              <a:solidFill>
                <a:sysClr val="window" lastClr="FFFFFF"/>
              </a:solidFill>
              <a:ln w="34925" algn="ctr">
                <a:solidFill>
                  <a:srgbClr val="60A7D2"/>
                </a:solidFill>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grpSp>
            <p:nvGrpSpPr>
              <p:cNvPr id="17" name="Group 59">
                <a:extLst>
                  <a:ext uri="{FF2B5EF4-FFF2-40B4-BE49-F238E27FC236}">
                    <a16:creationId xmlns:a16="http://schemas.microsoft.com/office/drawing/2014/main" id="{281F6835-00BB-6219-1377-5FA433E9EA4D}"/>
                  </a:ext>
                </a:extLst>
              </p:cNvPr>
              <p:cNvGrpSpPr/>
              <p:nvPr/>
            </p:nvGrpSpPr>
            <p:grpSpPr>
              <a:xfrm>
                <a:off x="5041096" y="1906752"/>
                <a:ext cx="301888" cy="301888"/>
                <a:chOff x="7399671" y="1409417"/>
                <a:chExt cx="783023" cy="783023"/>
              </a:xfrm>
            </p:grpSpPr>
            <p:sp>
              <p:nvSpPr>
                <p:cNvPr id="27" name="Oval 53">
                  <a:extLst>
                    <a:ext uri="{FF2B5EF4-FFF2-40B4-BE49-F238E27FC236}">
                      <a16:creationId xmlns:a16="http://schemas.microsoft.com/office/drawing/2014/main" id="{F10D2B82-8AA4-19B6-C2EB-27CBACE44791}"/>
                    </a:ext>
                  </a:extLst>
                </p:cNvPr>
                <p:cNvSpPr/>
                <p:nvPr/>
              </p:nvSpPr>
              <p:spPr bwMode="gray">
                <a:xfrm>
                  <a:off x="7399671" y="1409417"/>
                  <a:ext cx="783023" cy="783023"/>
                </a:xfrm>
                <a:prstGeom prst="ellipse">
                  <a:avLst/>
                </a:prstGeom>
                <a:noFill/>
                <a:ln w="22225" algn="ctr">
                  <a:solidFill>
                    <a:sysClr val="windowText" lastClr="000000">
                      <a:lumMod val="50000"/>
                      <a:lumOff val="50000"/>
                    </a:sysClr>
                  </a:solidFill>
                  <a:prstDash val="sysDot"/>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sp>
              <p:nvSpPr>
                <p:cNvPr id="28" name="Oval 56">
                  <a:extLst>
                    <a:ext uri="{FF2B5EF4-FFF2-40B4-BE49-F238E27FC236}">
                      <a16:creationId xmlns:a16="http://schemas.microsoft.com/office/drawing/2014/main" id="{17853996-9394-D668-3A34-EBB2AE6A8883}"/>
                    </a:ext>
                  </a:extLst>
                </p:cNvPr>
                <p:cNvSpPr/>
                <p:nvPr/>
              </p:nvSpPr>
              <p:spPr bwMode="gray">
                <a:xfrm>
                  <a:off x="7467620" y="1477366"/>
                  <a:ext cx="647126" cy="647126"/>
                </a:xfrm>
                <a:prstGeom prst="ellipse">
                  <a:avLst/>
                </a:prstGeom>
                <a:solidFill>
                  <a:srgbClr val="188CE5">
                    <a:lumMod val="40000"/>
                    <a:lumOff val="60000"/>
                  </a:srgbClr>
                </a:solidFill>
                <a:ln w="22225" algn="ctr">
                  <a:noFill/>
                  <a:prstDash val="solid"/>
                  <a:miter lim="800000"/>
                  <a:headEnd/>
                  <a:tailEnd/>
                </a:ln>
              </p:spPr>
              <p:txBody>
                <a:bodyPr wrap="square" lIns="88900" tIns="88900" rIns="88900" bIns="8890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a:ln>
                      <a:noFill/>
                    </a:ln>
                    <a:solidFill>
                      <a:prstClr val="white"/>
                    </a:solidFill>
                    <a:effectLst/>
                    <a:uLnTx/>
                    <a:uFillTx/>
                    <a:latin typeface="Lucida Sans Unicode" panose="020B0602030504020204" pitchFamily="34" charset="0"/>
                    <a:ea typeface="Verdana" panose="020B0604030504040204" pitchFamily="34" charset="0"/>
                    <a:cs typeface="Lucida Sans Unicode" panose="020B0602030504020204" pitchFamily="34" charset="0"/>
                  </a:endParaRPr>
                </a:p>
              </p:txBody>
            </p:sp>
            <p:pic>
              <p:nvPicPr>
                <p:cNvPr id="29" name="Graphic 58" descr="Checkmark with solid fill">
                  <a:extLst>
                    <a:ext uri="{FF2B5EF4-FFF2-40B4-BE49-F238E27FC236}">
                      <a16:creationId xmlns:a16="http://schemas.microsoft.com/office/drawing/2014/main" id="{C7C69FAA-D36F-6948-17AF-8D96ACC86F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4912" y="1624658"/>
                  <a:ext cx="352541" cy="352541"/>
                </a:xfrm>
                <a:prstGeom prst="rect">
                  <a:avLst/>
                </a:prstGeom>
              </p:spPr>
            </p:pic>
          </p:grpSp>
        </p:grpSp>
        <p:sp>
          <p:nvSpPr>
            <p:cNvPr id="18" name="TextBox 65">
              <a:extLst>
                <a:ext uri="{FF2B5EF4-FFF2-40B4-BE49-F238E27FC236}">
                  <a16:creationId xmlns:a16="http://schemas.microsoft.com/office/drawing/2014/main" id="{26E454AE-20A9-F0AC-97D5-6A16FAA02680}"/>
                </a:ext>
              </a:extLst>
            </p:cNvPr>
            <p:cNvSpPr txBox="1"/>
            <p:nvPr/>
          </p:nvSpPr>
          <p:spPr>
            <a:xfrm>
              <a:off x="5410200" y="3223736"/>
              <a:ext cx="6563629" cy="738664"/>
            </a:xfrm>
            <a:prstGeom prst="rect">
              <a:avLst/>
            </a:prstGeom>
            <a:noFill/>
            <a:ln w="12700" cap="sq">
              <a:noFill/>
              <a:miter lim="800000"/>
            </a:ln>
          </p:spPr>
          <p:txBody>
            <a:bodyPr wrap="square">
              <a:spAutoFit/>
            </a:bodyPr>
            <a:lstStyle>
              <a:defPPr>
                <a:defRPr lang="it-IT"/>
              </a:defPPr>
              <a:lvl1pPr marR="0" defTabSz="685434" fontAlgn="auto">
                <a:lnSpc>
                  <a:spcPct val="100000"/>
                </a:lnSpc>
                <a:spcBef>
                  <a:spcPct val="20000"/>
                </a:spcBef>
                <a:spcAft>
                  <a:spcPts val="0"/>
                </a:spcAft>
                <a:buClr>
                  <a:srgbClr val="FFE600"/>
                </a:buClr>
                <a:buSzPct val="80000"/>
                <a:tabLst/>
                <a:defRPr sz="1200" kern="0">
                  <a:solidFill>
                    <a:schemeClr val="bg2"/>
                  </a:solidFill>
                  <a:latin typeface="Titillium Web" panose="00000500000000000000" pitchFamily="2" charset="0"/>
                </a:defRPr>
              </a:lvl1pPr>
            </a:lstStyle>
            <a:p>
              <a:pPr marL="0" marR="0" lvl="0" indent="0" algn="just" defTabSz="685434" eaLnBrk="1" fontAlgn="auto" latinLnBrk="0" hangingPunct="1">
                <a:lnSpc>
                  <a:spcPct val="100000"/>
                </a:lnSpc>
                <a:spcBef>
                  <a:spcPct val="20000"/>
                </a:spcBef>
                <a:spcAft>
                  <a:spcPts val="0"/>
                </a:spcAft>
                <a:buClr>
                  <a:srgbClr val="FFE600"/>
                </a:buClr>
                <a:buSzPct val="80000"/>
                <a:buFontTx/>
                <a:buNone/>
                <a:tabLst/>
                <a:defRPr/>
              </a:pP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La formazione ha un impatto interno fondamentale, </a:t>
              </a:r>
              <a:r>
                <a:rPr lang="it-IT" sz="1400" dirty="0">
                  <a:solidFill>
                    <a:srgbClr val="2E2E38"/>
                  </a:solidFill>
                  <a:latin typeface="Lucida Sans Unicode" panose="020B0602030504020204" pitchFamily="34" charset="0"/>
                  <a:ea typeface="Verdana" panose="020B0604030504040204" pitchFamily="34" charset="0"/>
                  <a:cs typeface="Lucida Sans Unicode" panose="020B0602030504020204" pitchFamily="34" charset="0"/>
                </a:rPr>
                <a:t>in quanto strettamente collegata alla </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soddisfazione, </a:t>
              </a:r>
              <a:r>
                <a:rPr lang="it-IT" sz="1400" dirty="0">
                  <a:solidFill>
                    <a:srgbClr val="2E2E38"/>
                  </a:solidFill>
                  <a:latin typeface="Lucida Sans Unicode" panose="020B0602030504020204" pitchFamily="34" charset="0"/>
                  <a:ea typeface="Verdana" panose="020B0604030504040204" pitchFamily="34" charset="0"/>
                  <a:cs typeface="Lucida Sans Unicode" panose="020B0602030504020204" pitchFamily="34" charset="0"/>
                </a:rPr>
                <a:t>alla</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 fidelizzazione, </a:t>
              </a:r>
              <a:r>
                <a:rPr lang="it-IT" sz="1400" b="1" dirty="0">
                  <a:solidFill>
                    <a:srgbClr val="2E2E38"/>
                  </a:solidFill>
                  <a:latin typeface="Lucida Sans Unicode" panose="020B0602030504020204" pitchFamily="34" charset="0"/>
                  <a:ea typeface="Verdana" panose="020B0604030504040204" pitchFamily="34" charset="0"/>
                  <a:cs typeface="Lucida Sans Unicode" panose="020B0602030504020204" pitchFamily="34" charset="0"/>
                </a:rPr>
                <a:t>al</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 benessere organizzativo </a:t>
              </a:r>
              <a:r>
                <a:rPr lang="it-IT" sz="1400" dirty="0">
                  <a:solidFill>
                    <a:srgbClr val="2E2E38"/>
                  </a:solidFill>
                  <a:latin typeface="Lucida Sans Unicode" panose="020B0602030504020204" pitchFamily="34" charset="0"/>
                  <a:ea typeface="Verdana" panose="020B0604030504040204" pitchFamily="34" charset="0"/>
                  <a:cs typeface="Lucida Sans Unicode" panose="020B0602030504020204" pitchFamily="34" charset="0"/>
                </a:rPr>
                <a:t>e</a:t>
              </a:r>
              <a:r>
                <a:rPr lang="it-IT" sz="1400" b="1"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 all’impegno dei dipendenti  </a:t>
              </a:r>
            </a:p>
          </p:txBody>
        </p:sp>
        <p:sp>
          <p:nvSpPr>
            <p:cNvPr id="20" name="CasellaDiTesto 19">
              <a:extLst>
                <a:ext uri="{FF2B5EF4-FFF2-40B4-BE49-F238E27FC236}">
                  <a16:creationId xmlns:a16="http://schemas.microsoft.com/office/drawing/2014/main" id="{80F812BD-0AC3-815E-F49E-AAF14D63A487}"/>
                </a:ext>
              </a:extLst>
            </p:cNvPr>
            <p:cNvSpPr txBox="1"/>
            <p:nvPr/>
          </p:nvSpPr>
          <p:spPr>
            <a:xfrm>
              <a:off x="677640" y="1823398"/>
              <a:ext cx="365660" cy="369332"/>
            </a:xfrm>
            <a:prstGeom prst="rect">
              <a:avLst/>
            </a:prstGeom>
            <a:noFill/>
          </p:spPr>
          <p:txBody>
            <a:bodyPr wrap="square" rtlCol="0">
              <a:spAutoFit/>
            </a:bodyPr>
            <a:lstStyle/>
            <a:p>
              <a:r>
                <a:rPr lang="it-IT" b="1" dirty="0">
                  <a:solidFill>
                    <a:schemeClr val="bg1"/>
                  </a:solidFill>
                  <a:latin typeface="Lucida Sans Unicode" panose="020B0602030504020204" pitchFamily="34" charset="0"/>
                  <a:ea typeface="Verdana" panose="020B0604030504040204" pitchFamily="34" charset="0"/>
                  <a:cs typeface="Lucida Sans Unicode" panose="020B0602030504020204" pitchFamily="34" charset="0"/>
                </a:rPr>
                <a:t>1</a:t>
              </a:r>
            </a:p>
          </p:txBody>
        </p:sp>
        <p:sp>
          <p:nvSpPr>
            <p:cNvPr id="75" name="CasellaDiTesto 74">
              <a:extLst>
                <a:ext uri="{FF2B5EF4-FFF2-40B4-BE49-F238E27FC236}">
                  <a16:creationId xmlns:a16="http://schemas.microsoft.com/office/drawing/2014/main" id="{C7B03D60-B5B4-090C-00A5-964E5FAECF77}"/>
                </a:ext>
              </a:extLst>
            </p:cNvPr>
            <p:cNvSpPr txBox="1"/>
            <p:nvPr/>
          </p:nvSpPr>
          <p:spPr>
            <a:xfrm>
              <a:off x="1524000" y="4876800"/>
              <a:ext cx="2934848" cy="646331"/>
            </a:xfrm>
            <a:prstGeom prst="rect">
              <a:avLst/>
            </a:prstGeom>
            <a:noFill/>
            <a:ln w="12700" cap="sq">
              <a:noFill/>
              <a:miter lim="800000"/>
            </a:ln>
          </p:spPr>
          <p:txBody>
            <a:bodyPr wrap="square">
              <a:spAutoFit/>
            </a:bodyPr>
            <a:lstStyle/>
            <a:p>
              <a:pPr defTabSz="685434">
                <a:spcBef>
                  <a:spcPct val="20000"/>
                </a:spcBef>
                <a:buClr>
                  <a:srgbClr val="002060"/>
                </a:buClr>
                <a:buSzPct val="80000"/>
              </a:pP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Creare valore </a:t>
              </a:r>
              <a:b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br>
              <a:r>
                <a:rPr lang="it-IT" b="1" kern="0" dirty="0">
                  <a:solidFill>
                    <a:schemeClr val="tx2">
                      <a:lumMod val="75000"/>
                      <a:lumOff val="25000"/>
                    </a:schemeClr>
                  </a:solidFill>
                  <a:latin typeface="Lucida Sans Unicode" panose="020B0602030504020204" pitchFamily="34" charset="0"/>
                  <a:ea typeface="Verdana" panose="020B0604030504040204" pitchFamily="34" charset="0"/>
                  <a:cs typeface="Lucida Sans Unicode" panose="020B0602030504020204" pitchFamily="34" charset="0"/>
                </a:rPr>
                <a:t>pubblico </a:t>
              </a:r>
              <a:endParaRPr lang="it-IT" kern="0" dirty="0">
                <a:solidFill>
                  <a:srgbClr val="002060"/>
                </a:solidFill>
                <a:latin typeface="Lucida Sans Unicode" panose="020B0602030504020204" pitchFamily="34" charset="0"/>
                <a:ea typeface="Verdana" panose="020B0604030504040204" pitchFamily="34" charset="0"/>
                <a:cs typeface="Lucida Sans Unicode" panose="020B0602030504020204" pitchFamily="34" charset="0"/>
              </a:endParaRPr>
            </a:p>
          </p:txBody>
        </p:sp>
      </p:grpSp>
      <p:sp>
        <p:nvSpPr>
          <p:cNvPr id="77" name="CasellaDiTesto 76">
            <a:extLst>
              <a:ext uri="{FF2B5EF4-FFF2-40B4-BE49-F238E27FC236}">
                <a16:creationId xmlns:a16="http://schemas.microsoft.com/office/drawing/2014/main" id="{A4B42870-EBC1-5E78-DE49-9696D9EB331F}"/>
              </a:ext>
            </a:extLst>
          </p:cNvPr>
          <p:cNvSpPr txBox="1"/>
          <p:nvPr/>
        </p:nvSpPr>
        <p:spPr>
          <a:xfrm>
            <a:off x="550456" y="1154378"/>
            <a:ext cx="11336744" cy="492443"/>
          </a:xfrm>
          <a:prstGeom prst="rect">
            <a:avLst/>
          </a:prstGeom>
          <a:noFill/>
        </p:spPr>
        <p:txBody>
          <a:bodyPr wrap="square">
            <a:spAutoFit/>
          </a:bodyPr>
          <a:lstStyle/>
          <a:p>
            <a:r>
              <a:rPr lang="it-IT" sz="2600" i="1" dirty="0">
                <a:latin typeface="Trebuchet MS" panose="020B0603020202020204" pitchFamily="34" charset="0"/>
                <a:cs typeface="Lucida Sans Unicode" panose="020B0602030504020204" pitchFamily="34" charset="0"/>
              </a:rPr>
              <a:t>Un nuovo «ordine di priorità» e «gerarchia di valori»</a:t>
            </a:r>
          </a:p>
        </p:txBody>
      </p:sp>
    </p:spTree>
    <p:extLst>
      <p:ext uri="{BB962C8B-B14F-4D97-AF65-F5344CB8AC3E}">
        <p14:creationId xmlns:p14="http://schemas.microsoft.com/office/powerpoint/2010/main" val="94428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4129E-BB77-AB75-BED6-C030E18D8D12}"/>
            </a:ext>
          </a:extLst>
        </p:cNvPr>
        <p:cNvGrpSpPr/>
        <p:nvPr/>
      </p:nvGrpSpPr>
      <p:grpSpPr>
        <a:xfrm>
          <a:off x="0" y="0"/>
          <a:ext cx="0" cy="0"/>
          <a:chOff x="0" y="0"/>
          <a:chExt cx="0" cy="0"/>
        </a:xfrm>
      </p:grpSpPr>
      <p:sp>
        <p:nvSpPr>
          <p:cNvPr id="46" name="object 46">
            <a:extLst>
              <a:ext uri="{FF2B5EF4-FFF2-40B4-BE49-F238E27FC236}">
                <a16:creationId xmlns:a16="http://schemas.microsoft.com/office/drawing/2014/main" id="{31A62AE0-E173-14F1-106E-88D2B280094E}"/>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FE56EAB-B706-460D-D13C-81682C35DD0E}"/>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37F5E4C3-3986-99DD-CC31-5B1C67322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pic>
        <p:nvPicPr>
          <p:cNvPr id="68" name="Immagine 67">
            <a:extLst>
              <a:ext uri="{FF2B5EF4-FFF2-40B4-BE49-F238E27FC236}">
                <a16:creationId xmlns:a16="http://schemas.microsoft.com/office/drawing/2014/main" id="{BBCBEFFD-B414-4A22-4956-B4A071024CAE}"/>
              </a:ext>
            </a:extLst>
          </p:cNvPr>
          <p:cNvPicPr>
            <a:picLocks noChangeAspect="1"/>
          </p:cNvPicPr>
          <p:nvPr/>
        </p:nvPicPr>
        <p:blipFill>
          <a:blip r:embed="rId4"/>
          <a:stretch>
            <a:fillRect/>
          </a:stretch>
        </p:blipFill>
        <p:spPr>
          <a:xfrm>
            <a:off x="642550" y="1525115"/>
            <a:ext cx="10906898" cy="4494685"/>
          </a:xfrm>
          <a:prstGeom prst="rect">
            <a:avLst/>
          </a:prstGeom>
        </p:spPr>
      </p:pic>
      <p:sp>
        <p:nvSpPr>
          <p:cNvPr id="69" name="CasellaDiTesto 68">
            <a:extLst>
              <a:ext uri="{FF2B5EF4-FFF2-40B4-BE49-F238E27FC236}">
                <a16:creationId xmlns:a16="http://schemas.microsoft.com/office/drawing/2014/main" id="{893A5B76-3FC8-5714-35AB-C774C0E17A7E}"/>
              </a:ext>
            </a:extLst>
          </p:cNvPr>
          <p:cNvSpPr txBox="1"/>
          <p:nvPr/>
        </p:nvSpPr>
        <p:spPr>
          <a:xfrm>
            <a:off x="550456" y="5801380"/>
            <a:ext cx="11365482" cy="523220"/>
          </a:xfrm>
          <a:prstGeom prst="rect">
            <a:avLst/>
          </a:prstGeom>
          <a:noFill/>
        </p:spPr>
        <p:txBody>
          <a:bodyPr wrap="square" rtlCol="0">
            <a:spAutoFit/>
          </a:bodyPr>
          <a:lstStyle/>
          <a:p>
            <a:pPr algn="just">
              <a:spcAft>
                <a:spcPts val="600"/>
              </a:spcAft>
            </a:pPr>
            <a:r>
              <a:rPr lang="it-IT" sz="1400" dirty="0">
                <a:latin typeface="Lucida Sans Unicode" panose="020B0602030504020204" pitchFamily="34" charset="0"/>
                <a:cs typeface="Lucida Sans Unicode" panose="020B0602030504020204" pitchFamily="34" charset="0"/>
              </a:rPr>
              <a:t>Fonte: Figura tratta, con adattamenti, da G. Valotti et al, </a:t>
            </a:r>
            <a:r>
              <a:rPr lang="it-IT" sz="1400" i="1" dirty="0">
                <a:latin typeface="Lucida Sans Unicode" panose="020B0602030504020204" pitchFamily="34" charset="0"/>
                <a:cs typeface="Lucida Sans Unicode" panose="020B0602030504020204" pitchFamily="34" charset="0"/>
              </a:rPr>
              <a:t>Il lavoro agile: un’occasione da non perdere</a:t>
            </a:r>
            <a:r>
              <a:rPr lang="it-IT" sz="1400" dirty="0">
                <a:latin typeface="Lucida Sans Unicode" panose="020B0602030504020204" pitchFamily="34" charset="0"/>
                <a:cs typeface="Lucida Sans Unicode" panose="020B0602030504020204" pitchFamily="34" charset="0"/>
              </a:rPr>
              <a:t>, in Rivista Italiana di Public Management, vol. 3, n. 2, 2020</a:t>
            </a:r>
          </a:p>
        </p:txBody>
      </p:sp>
      <p:sp>
        <p:nvSpPr>
          <p:cNvPr id="72" name="Titolo 3">
            <a:extLst>
              <a:ext uri="{FF2B5EF4-FFF2-40B4-BE49-F238E27FC236}">
                <a16:creationId xmlns:a16="http://schemas.microsoft.com/office/drawing/2014/main" id="{F227E6FD-AAA0-B009-ED40-EFFEE8071B68}"/>
              </a:ext>
            </a:extLst>
          </p:cNvPr>
          <p:cNvSpPr>
            <a:spLocks noGrp="1"/>
          </p:cNvSpPr>
          <p:nvPr>
            <p:ph type="title"/>
          </p:nvPr>
        </p:nvSpPr>
        <p:spPr>
          <a:xfrm>
            <a:off x="594766" y="483513"/>
            <a:ext cx="11292434" cy="738664"/>
          </a:xfrm>
        </p:spPr>
        <p:txBody>
          <a:bodyPr/>
          <a:lstStyle/>
          <a:p>
            <a:r>
              <a:rPr lang="it-IT" sz="2800" dirty="0"/>
              <a:t>Impatto su interpretazione e progettazione della formazione </a:t>
            </a:r>
            <a:r>
              <a:rPr lang="it-IT" sz="2000" dirty="0"/>
              <a:t>(segue)</a:t>
            </a:r>
          </a:p>
        </p:txBody>
      </p:sp>
      <p:sp>
        <p:nvSpPr>
          <p:cNvPr id="73" name="CasellaDiTesto 72">
            <a:extLst>
              <a:ext uri="{FF2B5EF4-FFF2-40B4-BE49-F238E27FC236}">
                <a16:creationId xmlns:a16="http://schemas.microsoft.com/office/drawing/2014/main" id="{9859C0BC-D2CC-0F6C-26A4-D9BBBB65188D}"/>
              </a:ext>
            </a:extLst>
          </p:cNvPr>
          <p:cNvSpPr txBox="1"/>
          <p:nvPr/>
        </p:nvSpPr>
        <p:spPr>
          <a:xfrm>
            <a:off x="550456" y="1154378"/>
            <a:ext cx="11336744" cy="492443"/>
          </a:xfrm>
          <a:prstGeom prst="rect">
            <a:avLst/>
          </a:prstGeom>
          <a:noFill/>
        </p:spPr>
        <p:txBody>
          <a:bodyPr wrap="square">
            <a:spAutoFit/>
          </a:bodyPr>
          <a:lstStyle/>
          <a:p>
            <a:r>
              <a:rPr lang="it-IT" sz="2600" i="1" dirty="0">
                <a:latin typeface="Trebuchet MS" panose="020B0603020202020204" pitchFamily="34" charset="0"/>
                <a:cs typeface="Lucida Sans Unicode" panose="020B0602030504020204" pitchFamily="34" charset="0"/>
              </a:rPr>
              <a:t>La «catena del valore» della formazione </a:t>
            </a:r>
          </a:p>
        </p:txBody>
      </p:sp>
    </p:spTree>
    <p:extLst>
      <p:ext uri="{BB962C8B-B14F-4D97-AF65-F5344CB8AC3E}">
        <p14:creationId xmlns:p14="http://schemas.microsoft.com/office/powerpoint/2010/main" val="423013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27FFC-CFE2-C97A-5847-47A276C8FE59}"/>
            </a:ext>
          </a:extLst>
        </p:cNvPr>
        <p:cNvGrpSpPr/>
        <p:nvPr/>
      </p:nvGrpSpPr>
      <p:grpSpPr>
        <a:xfrm>
          <a:off x="0" y="0"/>
          <a:ext cx="0" cy="0"/>
          <a:chOff x="0" y="0"/>
          <a:chExt cx="0" cy="0"/>
        </a:xfrm>
      </p:grpSpPr>
      <p:sp>
        <p:nvSpPr>
          <p:cNvPr id="46" name="object 46">
            <a:extLst>
              <a:ext uri="{FF2B5EF4-FFF2-40B4-BE49-F238E27FC236}">
                <a16:creationId xmlns:a16="http://schemas.microsoft.com/office/drawing/2014/main" id="{60B82C4A-AA2A-E50E-08BA-7622B5E8EEF3}"/>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01DF6CE-F21E-1CA8-DEDF-1E5C7716FB6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44EAD231-3F43-2C23-BB84-46E9C7640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79" name="CasellaDiTesto 78">
            <a:extLst>
              <a:ext uri="{FF2B5EF4-FFF2-40B4-BE49-F238E27FC236}">
                <a16:creationId xmlns:a16="http://schemas.microsoft.com/office/drawing/2014/main" id="{91BE1468-3199-66C1-7C7C-3B47FB8C6E91}"/>
              </a:ext>
            </a:extLst>
          </p:cNvPr>
          <p:cNvSpPr txBox="1"/>
          <p:nvPr/>
        </p:nvSpPr>
        <p:spPr>
          <a:xfrm>
            <a:off x="550456" y="1922145"/>
            <a:ext cx="11063834" cy="2954655"/>
          </a:xfrm>
          <a:prstGeom prst="rect">
            <a:avLst/>
          </a:prstGeom>
          <a:noFill/>
        </p:spPr>
        <p:txBody>
          <a:bodyPr wrap="square">
            <a:spAutoFit/>
          </a:bodyPr>
          <a:lstStyle/>
          <a:p>
            <a:pPr algn="just">
              <a:spcAft>
                <a:spcPts val="600"/>
              </a:spcAft>
            </a:pPr>
            <a:r>
              <a:rPr lang="it-IT" sz="2400" b="1" dirty="0">
                <a:latin typeface="Lucida Sans Unicode" panose="020B0602030504020204" pitchFamily="34" charset="0"/>
                <a:cs typeface="Lucida Sans Unicode" panose="020B0602030504020204" pitchFamily="34" charset="0"/>
              </a:rPr>
              <a:t>Legare la formazione del personale e lo sviluppo della capacità amministrativa</a:t>
            </a:r>
            <a:r>
              <a:rPr lang="it-IT" sz="2400" dirty="0">
                <a:latin typeface="Lucida Sans Unicode" panose="020B0602030504020204" pitchFamily="34" charset="0"/>
                <a:cs typeface="Lucida Sans Unicode" panose="020B0602030504020204" pitchFamily="34" charset="0"/>
              </a:rPr>
              <a:t>, lo sviluppo delle competenze delle persone e gli investimenti su “istituzioni capaci di amministrare” e “organizzazioni capaci di apprendere” significa: </a:t>
            </a:r>
          </a:p>
          <a:p>
            <a:pPr marL="342900" indent="-342900" algn="just">
              <a:spcAft>
                <a:spcPts val="600"/>
              </a:spcAft>
              <a:buFont typeface="Courier New" panose="02070309020205020404" pitchFamily="49" charset="0"/>
              <a:buChar char="o"/>
            </a:pPr>
            <a:r>
              <a:rPr lang="it-IT" sz="2000" b="1" dirty="0">
                <a:solidFill>
                  <a:srgbClr val="00449E"/>
                </a:solidFill>
                <a:latin typeface="Lucida Sans Unicode" panose="020B0602030504020204" pitchFamily="34" charset="0"/>
                <a:ea typeface="+mj-ea"/>
                <a:cs typeface="Lucida Sans Unicode" panose="020B0602030504020204" pitchFamily="34" charset="0"/>
              </a:rPr>
              <a:t>dare</a:t>
            </a:r>
            <a:r>
              <a:rPr lang="it-IT" sz="2000" b="1" dirty="0">
                <a:solidFill>
                  <a:schemeClr val="accent1">
                    <a:lumMod val="75000"/>
                  </a:schemeClr>
                </a:solidFill>
                <a:latin typeface="Lucida Sans Unicode" panose="020B0602030504020204" pitchFamily="34" charset="0"/>
                <a:cs typeface="Lucida Sans Unicode" panose="020B0602030504020204" pitchFamily="34" charset="0"/>
              </a:rPr>
              <a:t> </a:t>
            </a:r>
            <a:r>
              <a:rPr lang="it-IT" sz="2000" b="1" dirty="0">
                <a:solidFill>
                  <a:srgbClr val="00449E"/>
                </a:solidFill>
                <a:latin typeface="Lucida Sans Unicode" panose="020B0602030504020204" pitchFamily="34" charset="0"/>
                <a:ea typeface="+mj-ea"/>
                <a:cs typeface="Lucida Sans Unicode" panose="020B0602030504020204" pitchFamily="34" charset="0"/>
              </a:rPr>
              <a:t>un “quadro di senso” e una prospettiva strategica e sistemica agli interventi di policy</a:t>
            </a:r>
            <a:r>
              <a:rPr lang="it-IT" sz="2000" b="1" dirty="0">
                <a:solidFill>
                  <a:schemeClr val="accent1">
                    <a:lumMod val="75000"/>
                  </a:schemeClr>
                </a:solidFill>
                <a:latin typeface="Lucida Sans Unicode" panose="020B0602030504020204" pitchFamily="34" charset="0"/>
                <a:cs typeface="Lucida Sans Unicode" panose="020B0602030504020204" pitchFamily="34" charset="0"/>
              </a:rPr>
              <a:t> </a:t>
            </a:r>
            <a:r>
              <a:rPr lang="it-IT" sz="2000" dirty="0">
                <a:latin typeface="Lucida Sans Unicode" panose="020B0602030504020204" pitchFamily="34" charset="0"/>
                <a:cs typeface="Lucida Sans Unicode" panose="020B0602030504020204" pitchFamily="34" charset="0"/>
              </a:rPr>
              <a:t>del settore pubblico e delle singole amministrazioni; </a:t>
            </a:r>
          </a:p>
          <a:p>
            <a:pPr marL="342900" indent="-342900" algn="just">
              <a:spcAft>
                <a:spcPts val="600"/>
              </a:spcAft>
              <a:buFont typeface="Courier New" panose="02070309020205020404" pitchFamily="49" charset="0"/>
              <a:buChar char="o"/>
            </a:pPr>
            <a:r>
              <a:rPr lang="it-IT" sz="2000" b="1" dirty="0">
                <a:solidFill>
                  <a:srgbClr val="00449E"/>
                </a:solidFill>
                <a:latin typeface="Lucida Sans Unicode" panose="020B0602030504020204" pitchFamily="34" charset="0"/>
                <a:ea typeface="+mj-ea"/>
                <a:cs typeface="Lucida Sans Unicode" panose="020B0602030504020204" pitchFamily="34" charset="0"/>
              </a:rPr>
              <a:t>inquadrare e proiettare il fabbisogno formativo rilevato a livello individuale e organizzativo nel più generale fabbisogno strategico di capacity building</a:t>
            </a:r>
            <a:r>
              <a:rPr lang="it-IT" sz="2000" dirty="0">
                <a:latin typeface="Lucida Sans Unicode" panose="020B0602030504020204" pitchFamily="34" charset="0"/>
                <a:cs typeface="Lucida Sans Unicode" panose="020B0602030504020204" pitchFamily="34" charset="0"/>
              </a:rPr>
              <a:t>.</a:t>
            </a:r>
          </a:p>
        </p:txBody>
      </p:sp>
      <p:sp>
        <p:nvSpPr>
          <p:cNvPr id="87" name="Titolo 3">
            <a:extLst>
              <a:ext uri="{FF2B5EF4-FFF2-40B4-BE49-F238E27FC236}">
                <a16:creationId xmlns:a16="http://schemas.microsoft.com/office/drawing/2014/main" id="{9A26C168-BA04-9EC1-96CA-43979B25A9F0}"/>
              </a:ext>
            </a:extLst>
          </p:cNvPr>
          <p:cNvSpPr>
            <a:spLocks noGrp="1"/>
          </p:cNvSpPr>
          <p:nvPr>
            <p:ph type="title"/>
          </p:nvPr>
        </p:nvSpPr>
        <p:spPr>
          <a:xfrm>
            <a:off x="594766" y="483513"/>
            <a:ext cx="11292434" cy="738664"/>
          </a:xfrm>
        </p:spPr>
        <p:txBody>
          <a:bodyPr/>
          <a:lstStyle/>
          <a:p>
            <a:r>
              <a:rPr lang="it-IT" sz="2800" dirty="0"/>
              <a:t>Impatto su interpretazione e progettazione della formazione </a:t>
            </a:r>
            <a:r>
              <a:rPr lang="it-IT" sz="2000" dirty="0"/>
              <a:t>(segue)</a:t>
            </a:r>
          </a:p>
        </p:txBody>
      </p:sp>
      <p:sp>
        <p:nvSpPr>
          <p:cNvPr id="88" name="CasellaDiTesto 87">
            <a:extLst>
              <a:ext uri="{FF2B5EF4-FFF2-40B4-BE49-F238E27FC236}">
                <a16:creationId xmlns:a16="http://schemas.microsoft.com/office/drawing/2014/main" id="{B48CF82A-CEED-0B1A-7D8C-7B301B08D501}"/>
              </a:ext>
            </a:extLst>
          </p:cNvPr>
          <p:cNvSpPr txBox="1"/>
          <p:nvPr/>
        </p:nvSpPr>
        <p:spPr>
          <a:xfrm>
            <a:off x="550456" y="1154378"/>
            <a:ext cx="11336744" cy="492443"/>
          </a:xfrm>
          <a:prstGeom prst="rect">
            <a:avLst/>
          </a:prstGeom>
          <a:noFill/>
        </p:spPr>
        <p:txBody>
          <a:bodyPr wrap="square">
            <a:spAutoFit/>
          </a:bodyPr>
          <a:lstStyle/>
          <a:p>
            <a:r>
              <a:rPr lang="it-IT" sz="2600" i="1" dirty="0">
                <a:latin typeface="Trebuchet MS" panose="020B0603020202020204" pitchFamily="34" charset="0"/>
                <a:cs typeface="Lucida Sans Unicode" panose="020B0602030504020204" pitchFamily="34" charset="0"/>
              </a:rPr>
              <a:t>«Capacity training». Formazione e capacità amministrativa </a:t>
            </a:r>
          </a:p>
        </p:txBody>
      </p:sp>
    </p:spTree>
    <p:extLst>
      <p:ext uri="{BB962C8B-B14F-4D97-AF65-F5344CB8AC3E}">
        <p14:creationId xmlns:p14="http://schemas.microsoft.com/office/powerpoint/2010/main" val="5023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98802-1B46-D7D1-6898-4DFF8424C291}"/>
            </a:ext>
          </a:extLst>
        </p:cNvPr>
        <p:cNvGrpSpPr/>
        <p:nvPr/>
      </p:nvGrpSpPr>
      <p:grpSpPr>
        <a:xfrm>
          <a:off x="0" y="0"/>
          <a:ext cx="0" cy="0"/>
          <a:chOff x="0" y="0"/>
          <a:chExt cx="0" cy="0"/>
        </a:xfrm>
      </p:grpSpPr>
      <p:sp>
        <p:nvSpPr>
          <p:cNvPr id="46" name="object 46">
            <a:extLst>
              <a:ext uri="{FF2B5EF4-FFF2-40B4-BE49-F238E27FC236}">
                <a16:creationId xmlns:a16="http://schemas.microsoft.com/office/drawing/2014/main" id="{299FE471-F4AB-DF99-5A91-D63DC180E90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9</a:t>
            </a:fld>
            <a:endParaRPr spc="-25" dirty="0">
              <a:solidFill>
                <a:srgbClr val="FFFFFF"/>
              </a:solidFill>
            </a:endParaRPr>
          </a:p>
        </p:txBody>
      </p:sp>
      <p:sp>
        <p:nvSpPr>
          <p:cNvPr id="55" name="Rettangolo 54">
            <a:extLst>
              <a:ext uri="{FF2B5EF4-FFF2-40B4-BE49-F238E27FC236}">
                <a16:creationId xmlns:a16="http://schemas.microsoft.com/office/drawing/2014/main" id="{5E11FA3C-037F-7DAD-2E79-17667245DAC2}"/>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CA5DD093-B8DE-BEF0-24FF-BD43D5192DB5}"/>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4F3F3FEA-93D8-B119-0584-B2061388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040" y="198269"/>
            <a:ext cx="2367711" cy="1325732"/>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5638E1DF-8257-54A5-0AF8-F2DED35DF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49" y="558587"/>
            <a:ext cx="2362200" cy="731311"/>
          </a:xfrm>
          <a:prstGeom prst="rect">
            <a:avLst/>
          </a:prstGeom>
        </p:spPr>
      </p:pic>
      <p:pic>
        <p:nvPicPr>
          <p:cNvPr id="2" name="Immagine 1">
            <a:extLst>
              <a:ext uri="{FF2B5EF4-FFF2-40B4-BE49-F238E27FC236}">
                <a16:creationId xmlns:a16="http://schemas.microsoft.com/office/drawing/2014/main" id="{25558456-7BBF-73CC-49EA-168C0E84B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9" y="5885317"/>
            <a:ext cx="12119987" cy="1030966"/>
          </a:xfrm>
          <a:prstGeom prst="rect">
            <a:avLst/>
          </a:prstGeom>
        </p:spPr>
      </p:pic>
      <p:pic>
        <p:nvPicPr>
          <p:cNvPr id="4" name="Immagine 3" descr="Immagine che contiene Carattere, Elementi grafici, schermata, grafica&#10;&#10;Il contenuto generato dall'IA potrebbe non essere corretto.">
            <a:extLst>
              <a:ext uri="{FF2B5EF4-FFF2-40B4-BE49-F238E27FC236}">
                <a16:creationId xmlns:a16="http://schemas.microsoft.com/office/drawing/2014/main" id="{75B7B984-CD54-2441-ACB0-D7BDCAD79E60}"/>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31202" y="558948"/>
            <a:ext cx="3329596" cy="730950"/>
          </a:xfrm>
          <a:prstGeom prst="rect">
            <a:avLst/>
          </a:prstGeom>
        </p:spPr>
      </p:pic>
      <p:sp>
        <p:nvSpPr>
          <p:cNvPr id="9" name="CasellaDiTesto 8">
            <a:extLst>
              <a:ext uri="{FF2B5EF4-FFF2-40B4-BE49-F238E27FC236}">
                <a16:creationId xmlns:a16="http://schemas.microsoft.com/office/drawing/2014/main" id="{2CE49FE5-4ED8-18D2-21D0-67835F420A05}"/>
              </a:ext>
            </a:extLst>
          </p:cNvPr>
          <p:cNvSpPr txBox="1"/>
          <p:nvPr/>
        </p:nvSpPr>
        <p:spPr>
          <a:xfrm>
            <a:off x="838200" y="3092137"/>
            <a:ext cx="10173502" cy="610680"/>
          </a:xfrm>
          <a:prstGeom prst="rect">
            <a:avLst/>
          </a:prstGeom>
          <a:noFill/>
        </p:spPr>
        <p:txBody>
          <a:bodyPr wrap="square">
            <a:spAutoFit/>
          </a:bodyPr>
          <a:lstStyle/>
          <a:p>
            <a:pPr algn="ctr">
              <a:lnSpc>
                <a:spcPct val="107000"/>
              </a:lnSpc>
              <a:spcAft>
                <a:spcPts val="800"/>
              </a:spcAft>
              <a:buNone/>
            </a:pPr>
            <a:r>
              <a:rPr lang="it-IT" sz="3200" b="1" dirty="0">
                <a:solidFill>
                  <a:schemeClr val="bg1"/>
                </a:solidFill>
                <a:latin typeface="Aharoni" panose="020F0502020204030204" pitchFamily="2" charset="-79"/>
                <a:cs typeface="Aharoni" panose="020F0502020204030204" pitchFamily="2" charset="-79"/>
              </a:rPr>
              <a:t>GRAZIE </a:t>
            </a:r>
          </a:p>
        </p:txBody>
      </p:sp>
    </p:spTree>
    <p:extLst>
      <p:ext uri="{BB962C8B-B14F-4D97-AF65-F5344CB8AC3E}">
        <p14:creationId xmlns:p14="http://schemas.microsoft.com/office/powerpoint/2010/main" val="886352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1230</TotalTime>
  <Words>755</Words>
  <Application>Microsoft Office PowerPoint</Application>
  <PresentationFormat>Widescreen</PresentationFormat>
  <Paragraphs>75</Paragraphs>
  <Slides>9</Slides>
  <Notes>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Aharoni</vt:lpstr>
      <vt:lpstr>Aptos</vt:lpstr>
      <vt:lpstr>Arial</vt:lpstr>
      <vt:lpstr>Courier New</vt:lpstr>
      <vt:lpstr>Lucida Sans Unicode</vt:lpstr>
      <vt:lpstr>Trebuchet MS</vt:lpstr>
      <vt:lpstr>Wingdings 2</vt:lpstr>
      <vt:lpstr>Office Theme</vt:lpstr>
      <vt:lpstr>Presentazione standard di PowerPoint</vt:lpstr>
      <vt:lpstr>Presentazione standard di PowerPoint</vt:lpstr>
      <vt:lpstr>Competenze amministrative, competenze trasversali </vt:lpstr>
      <vt:lpstr>Competenze «per la transizione» </vt:lpstr>
      <vt:lpstr>Impatto su interpretazione e progettazione della formazione</vt:lpstr>
      <vt:lpstr>Impatto su interpretazione e progettazione della formazione (segue)</vt:lpstr>
      <vt:lpstr>Impatto su interpretazione e progettazione della formazione (segue)</vt:lpstr>
      <vt:lpstr>Impatto su interpretazione e progettazione della formazione (segue)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Gardenal</dc:creator>
  <cp:lastModifiedBy>Angeletti Sauro</cp:lastModifiedBy>
  <cp:revision>39</cp:revision>
  <cp:lastPrinted>2024-09-17T10:16:35Z</cp:lastPrinted>
  <dcterms:created xsi:type="dcterms:W3CDTF">2024-04-15T08:33:22Z</dcterms:created>
  <dcterms:modified xsi:type="dcterms:W3CDTF">2026-04-12T09:12:57Z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2024-04-08T00:00:00Z</vt:filetime>
  </property>
  <property fmtid="{D5CDD505-2E9C-101B-9397-08002B2CF9AE}" pid="3" name="Creator">
    <vt:lpwstr>Microsoft® PowerPoint® per Microsoft 365</vt:lpwstr>
  </property>
  <property fmtid="{D5CDD505-2E9C-101B-9397-08002B2CF9AE}" pid="4" name="LastSaved">
    <vt:filetime>2024-04-15T00:00:00Z</vt:filetime>
  </property>
  <property fmtid="{D5CDD505-2E9C-101B-9397-08002B2CF9AE}" pid="5" name="Producer">
    <vt:lpwstr>Microsoft® PowerPoint® per Microsoft 365</vt:lpwstr>
  </property>
  <property fmtid="{D5CDD505-2E9C-101B-9397-08002B2CF9AE}" pid="6" name="MSIP_Label_5097a60d-5525-435b-8989-8eb48ac0c8cd_Enabled">
    <vt:lpwstr>true</vt:lpwstr>
  </property>
  <property fmtid="{D5CDD505-2E9C-101B-9397-08002B2CF9AE}" pid="7" name="MSIP_Label_5097a60d-5525-435b-8989-8eb48ac0c8cd_SetDate">
    <vt:lpwstr>2026-04-11T13:16:25Z</vt:lpwstr>
  </property>
  <property fmtid="{D5CDD505-2E9C-101B-9397-08002B2CF9AE}" pid="8" name="MSIP_Label_5097a60d-5525-435b-8989-8eb48ac0c8cd_Method">
    <vt:lpwstr>Standard</vt:lpwstr>
  </property>
  <property fmtid="{D5CDD505-2E9C-101B-9397-08002B2CF9AE}" pid="9" name="MSIP_Label_5097a60d-5525-435b-8989-8eb48ac0c8cd_Name">
    <vt:lpwstr>defa4170-0d19-0005-0004-bc88714345d2</vt:lpwstr>
  </property>
  <property fmtid="{D5CDD505-2E9C-101B-9397-08002B2CF9AE}" pid="10" name="MSIP_Label_5097a60d-5525-435b-8989-8eb48ac0c8cd_SiteId">
    <vt:lpwstr>3e90938b-8b27-4762-b4e8-006a8127a119</vt:lpwstr>
  </property>
  <property fmtid="{D5CDD505-2E9C-101B-9397-08002B2CF9AE}" pid="11" name="MSIP_Label_5097a60d-5525-435b-8989-8eb48ac0c8cd_ActionId">
    <vt:lpwstr>4c549361-0307-493a-957f-2fdb762c8b56</vt:lpwstr>
  </property>
  <property fmtid="{D5CDD505-2E9C-101B-9397-08002B2CF9AE}" pid="12" name="MSIP_Label_5097a60d-5525-435b-8989-8eb48ac0c8cd_ContentBits">
    <vt:lpwstr>0</vt:lpwstr>
  </property>
  <property fmtid="{D5CDD505-2E9C-101B-9397-08002B2CF9AE}" pid="13" name="MSIP_Label_5097a60d-5525-435b-8989-8eb48ac0c8cd_Tag">
    <vt:lpwstr>10, 3, 0, 1</vt:lpwstr>
  </property>
</Properties>
</file>